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62" r:id="rId3"/>
    <p:sldId id="363" r:id="rId4"/>
    <p:sldId id="297" r:id="rId5"/>
    <p:sldId id="365" r:id="rId6"/>
    <p:sldId id="300" r:id="rId7"/>
    <p:sldId id="259" r:id="rId8"/>
    <p:sldId id="366" r:id="rId9"/>
    <p:sldId id="367" r:id="rId10"/>
    <p:sldId id="260" r:id="rId11"/>
    <p:sldId id="368" r:id="rId12"/>
    <p:sldId id="261" r:id="rId13"/>
    <p:sldId id="326" r:id="rId14"/>
    <p:sldId id="3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>
      <p:cViewPr varScale="1">
        <p:scale>
          <a:sx n="107" d="100"/>
          <a:sy n="107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C779-77E5-44BC-B563-277D558A6C53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A9E4-4A6B-4024-9266-D9216E880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2CED-1FC5-43F3-948A-91CB076F8CBC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54AC-9998-4BFF-8186-0E5417117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3D197-C066-44F2-9962-102DCA2C200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697B9-155C-4DB3-8552-2B0BB78FC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1786-3EE0-4425-B419-D57E277B2E6D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5C8E6-02C9-46FF-8ED8-BC15E0FC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1EB3-CED9-4055-A959-29DFDC9EB94F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687E-7218-4C1F-864B-90B32D720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A20-4471-4A38-9CED-42B2D924774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E311-2BAD-4B09-8F74-97778B1B5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994A-2B34-4355-A518-F4D66EE53967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9DE-BD99-4793-9EFB-2FD1D19E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35CC-54F8-45D9-BDD0-8E8639803C6A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FA2822-08CB-459C-934A-ACBF3E850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AED2-CBC2-4ADA-92F7-0CEFA39F411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6F2-6BA4-4B75-81B2-ED5BE4B0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FFFD-594B-4335-AE99-E4734395692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943F-3518-4C3A-9240-D0FE62E7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097A-244D-49E6-91E9-863FAB8CB064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59936-736B-438C-B8DC-F03D3D14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27C2C-45A7-40E2-BC71-6E4F738E68D8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53BFA-6E14-4FA7-A04C-93EE208C4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22" r:id="rId3"/>
    <p:sldLayoutId id="2147483815" r:id="rId4"/>
    <p:sldLayoutId id="2147483816" r:id="rId5"/>
    <p:sldLayoutId id="2147483817" r:id="rId6"/>
    <p:sldLayoutId id="2147483818" r:id="rId7"/>
    <p:sldLayoutId id="2147483823" r:id="rId8"/>
    <p:sldLayoutId id="2147483824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563" y="1730375"/>
            <a:ext cx="5648325" cy="12049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ACIDS AND BASES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943600"/>
            <a:ext cx="7521575" cy="549275"/>
          </a:xfrm>
        </p:spPr>
        <p:txBody>
          <a:bodyPr/>
          <a:lstStyle/>
          <a:p>
            <a:r>
              <a:rPr lang="en-US" sz="4000" b="1" dirty="0"/>
              <a:t>DEFINING ACIDS AND BASES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04800" y="381000"/>
            <a:ext cx="8610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Acids produce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</a:t>
            </a:r>
            <a:r>
              <a:rPr kumimoji="0" lang="en-US" altLang="en-US" sz="3200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ions. 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Bases produce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OH</a:t>
            </a:r>
            <a:r>
              <a:rPr kumimoji="0" lang="en-US" altLang="en-US" sz="3200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ions.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When something is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neutral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it has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equal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amounts of 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OH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Usually, acids and bases are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dissolved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 water; water provides both 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OH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ions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pPr marL="457200" indent="-457200">
              <a:spcBef>
                <a:spcPct val="0"/>
              </a:spcBef>
              <a:buFontTx/>
              <a:buChar char="•"/>
            </a:pPr>
            <a:r>
              <a:rPr lang="en-US" altLang="en-US" sz="3200" b="0" dirty="0">
                <a:ea typeface="Times New Roman" panose="02020603050405020304" pitchFamily="18" charset="0"/>
              </a:rPr>
              <a:t>Sometimes you will see </a:t>
            </a:r>
            <a:r>
              <a:rPr lang="en-US" alt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H</a:t>
            </a:r>
            <a:r>
              <a:rPr lang="en-US" altLang="en-US" sz="3200" baseline="-30000" dirty="0">
                <a:solidFill>
                  <a:srgbClr val="FF0000"/>
                </a:solidFill>
                <a:ea typeface="Times New Roman" panose="02020603050405020304" pitchFamily="18" charset="0"/>
              </a:rPr>
              <a:t>3</a:t>
            </a:r>
            <a:r>
              <a:rPr lang="en-US" alt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O</a:t>
            </a:r>
            <a:r>
              <a:rPr lang="en-US" altLang="en-US" sz="3200" baseline="30000" dirty="0">
                <a:solidFill>
                  <a:srgbClr val="FF0000"/>
                </a:solidFill>
                <a:ea typeface="Times New Roman" panose="02020603050405020304" pitchFamily="18" charset="0"/>
              </a:rPr>
              <a:t>+</a:t>
            </a:r>
            <a:r>
              <a:rPr lang="en-US" alt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US" altLang="en-US" sz="3200" b="0" dirty="0">
                <a:ea typeface="Times New Roman" panose="02020603050405020304" pitchFamily="18" charset="0"/>
              </a:rPr>
              <a:t>(hydronium ion) instead of </a:t>
            </a:r>
            <a:r>
              <a:rPr lang="en-US" alt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H</a:t>
            </a:r>
            <a:r>
              <a:rPr lang="en-US" altLang="en-US" sz="3200" baseline="30000" dirty="0">
                <a:solidFill>
                  <a:srgbClr val="FF0000"/>
                </a:solidFill>
                <a:ea typeface="Times New Roman" panose="02020603050405020304" pitchFamily="18" charset="0"/>
              </a:rPr>
              <a:t>+ </a:t>
            </a:r>
            <a:r>
              <a:rPr lang="en-US" altLang="en-US" sz="3200" b="0" dirty="0">
                <a:ea typeface="Times New Roman" panose="02020603050405020304" pitchFamily="18" charset="0"/>
              </a:rPr>
              <a:t>(hydrogen ion).</a:t>
            </a:r>
            <a:endParaRPr lang="en-US" altLang="en-US" sz="800" b="0" dirty="0"/>
          </a:p>
        </p:txBody>
      </p:sp>
    </p:spTree>
    <p:extLst>
      <p:ext uri="{BB962C8B-B14F-4D97-AF65-F5344CB8AC3E}">
        <p14:creationId xmlns:p14="http://schemas.microsoft.com/office/powerpoint/2010/main" val="190593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7521575" cy="549275"/>
          </a:xfrm>
        </p:spPr>
        <p:txBody>
          <a:bodyPr/>
          <a:lstStyle/>
          <a:p>
            <a:r>
              <a:rPr lang="en-US" sz="4000" b="1" dirty="0"/>
              <a:t>DEFINING ACIDS AND BASES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04800" y="-52861"/>
            <a:ext cx="83058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0"/>
              </a:spcBef>
              <a:buFontTx/>
              <a:buChar char="•"/>
            </a:pPr>
            <a:r>
              <a:rPr lang="en-US" sz="3200" b="0" dirty="0"/>
              <a:t>Acids and bases can be understood in terms of the ions they </a:t>
            </a:r>
            <a:r>
              <a:rPr lang="en-US" sz="3200" dirty="0">
                <a:solidFill>
                  <a:srgbClr val="FF0000"/>
                </a:solidFill>
              </a:rPr>
              <a:t>release</a:t>
            </a:r>
            <a:r>
              <a:rPr lang="en-US" sz="3200" b="0" dirty="0"/>
              <a:t> when they dissolve in water.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acid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is a substance that dissociates in water to produce hydrogen ions (H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base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is a substance that dissociates in water to produce hydroxide ions (OH</a:t>
            </a:r>
            <a:r>
              <a:rPr kumimoji="0" lang="en-US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38200" algn="l"/>
              </a:tabLst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HCl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 + 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NaOH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NaCl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+  H</a:t>
            </a:r>
            <a:r>
              <a:rPr kumimoji="0" lang="en-US" altLang="en-US" sz="3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2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38200" algn="l"/>
              </a:tabLst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+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+ Cl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+  Na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+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+ OH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 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Na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+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+  Cl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+   H</a:t>
            </a:r>
            <a:r>
              <a:rPr kumimoji="0" lang="en-US" altLang="en-US" sz="24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O  (HOH)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6793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 bwMode="auto">
          <a:xfrm>
            <a:off x="533400" y="5715000"/>
            <a:ext cx="7521575" cy="5492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dirty="0"/>
              <a:t>pH SCALE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3579812"/>
          </a:xfrm>
        </p:spPr>
        <p:txBody>
          <a:bodyPr/>
          <a:lstStyle/>
          <a:p>
            <a:r>
              <a:rPr lang="en-US" sz="3200" b="0" dirty="0"/>
              <a:t>The pH scale is the measure of hydrogen ion </a:t>
            </a:r>
            <a:r>
              <a:rPr lang="en-US" sz="3200" dirty="0">
                <a:solidFill>
                  <a:srgbClr val="FF0000"/>
                </a:solidFill>
              </a:rPr>
              <a:t>concentration</a:t>
            </a:r>
            <a:r>
              <a:rPr lang="en-US" sz="3200" b="0" dirty="0"/>
              <a:t> and </a:t>
            </a:r>
            <a:r>
              <a:rPr lang="en-US" sz="3200" dirty="0">
                <a:solidFill>
                  <a:srgbClr val="FF0000"/>
                </a:solidFill>
              </a:rPr>
              <a:t>acidity</a:t>
            </a:r>
            <a:r>
              <a:rPr lang="en-US" sz="3200" b="0" dirty="0"/>
              <a:t>.</a:t>
            </a:r>
          </a:p>
          <a:p>
            <a:pPr lvl="0"/>
            <a:r>
              <a:rPr lang="en-US" sz="3200" b="0" dirty="0">
                <a:cs typeface="Arial" panose="020B0604020202020204" pitchFamily="34" charset="0"/>
              </a:rPr>
              <a:t>It measures from 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0 to 14.</a:t>
            </a:r>
          </a:p>
          <a:p>
            <a:pPr lvl="0"/>
            <a:r>
              <a:rPr lang="en-US" sz="3200" b="0" dirty="0">
                <a:cs typeface="Arial" panose="020B0604020202020204" pitchFamily="34" charset="0"/>
              </a:rPr>
              <a:t>pH of an acid = 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0 up to but not including 7</a:t>
            </a:r>
          </a:p>
          <a:p>
            <a:pPr lvl="0"/>
            <a:r>
              <a:rPr lang="en-US" sz="3200" b="0" dirty="0">
                <a:cs typeface="Arial" panose="020B0604020202020204" pitchFamily="34" charset="0"/>
              </a:rPr>
              <a:t>pH of a base = 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14 down to but not including 7</a:t>
            </a:r>
          </a:p>
          <a:p>
            <a:pPr lvl="0"/>
            <a:r>
              <a:rPr lang="en-US" sz="3200" b="0" dirty="0">
                <a:cs typeface="Arial" panose="020B0604020202020204" pitchFamily="34" charset="0"/>
              </a:rPr>
              <a:t>pH of neutral = 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7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90" y="5791200"/>
            <a:ext cx="7521575" cy="549275"/>
          </a:xfrm>
        </p:spPr>
        <p:txBody>
          <a:bodyPr/>
          <a:lstStyle/>
          <a:p>
            <a:r>
              <a:rPr lang="en-US" sz="4000" cap="none" dirty="0"/>
              <a:t>pH SCALE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"/>
            <a:ext cx="3287713" cy="6126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94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436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cap="none" dirty="0"/>
              <a:t>pH SCALE</a:t>
            </a:r>
            <a:endParaRPr lang="en-US" sz="4000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534400" cy="4495800"/>
          </a:xfrm>
        </p:spPr>
        <p:txBody>
          <a:bodyPr/>
          <a:lstStyle/>
          <a:p>
            <a:r>
              <a:rPr lang="en-US" sz="3200" b="0" dirty="0"/>
              <a:t>The </a:t>
            </a:r>
            <a:r>
              <a:rPr lang="en-US" sz="3200" dirty="0">
                <a:solidFill>
                  <a:srgbClr val="FF0000"/>
                </a:solidFill>
              </a:rPr>
              <a:t>smaller</a:t>
            </a:r>
            <a:r>
              <a:rPr lang="en-US" sz="3200" b="0" dirty="0"/>
              <a:t> the pH, the more </a:t>
            </a:r>
            <a:r>
              <a:rPr lang="en-US" sz="3200" dirty="0">
                <a:solidFill>
                  <a:srgbClr val="FF0000"/>
                </a:solidFill>
              </a:rPr>
              <a:t>acidic</a:t>
            </a:r>
            <a:r>
              <a:rPr lang="en-US" sz="3200" b="0" dirty="0"/>
              <a:t> the solution.  </a:t>
            </a:r>
          </a:p>
          <a:p>
            <a:r>
              <a:rPr lang="en-US" sz="3200" u="sng" dirty="0"/>
              <a:t>Three methods to measure pH:</a:t>
            </a:r>
          </a:p>
          <a:p>
            <a:r>
              <a:rPr lang="en-US" sz="3200" dirty="0">
                <a:solidFill>
                  <a:srgbClr val="FF0000"/>
                </a:solidFill>
              </a:rPr>
              <a:t>Litmus paper, indicators  </a:t>
            </a:r>
            <a:r>
              <a:rPr lang="en-US" sz="3200" b="0" dirty="0"/>
              <a:t>-  usually measure a range and are not as accurate.</a:t>
            </a:r>
          </a:p>
          <a:p>
            <a:r>
              <a:rPr lang="en-US" sz="3200" dirty="0">
                <a:solidFill>
                  <a:srgbClr val="FF0000"/>
                </a:solidFill>
              </a:rPr>
              <a:t>pH paper </a:t>
            </a:r>
            <a:r>
              <a:rPr lang="en-US" sz="3200" b="0" dirty="0"/>
              <a:t>– measures within a number or two and more accurate than litmus.</a:t>
            </a:r>
          </a:p>
          <a:p>
            <a:r>
              <a:rPr lang="en-US" sz="3200" dirty="0">
                <a:solidFill>
                  <a:srgbClr val="FF0000"/>
                </a:solidFill>
              </a:rPr>
              <a:t>pH meter </a:t>
            </a:r>
            <a:r>
              <a:rPr lang="en-US" sz="3200" b="0" dirty="0"/>
              <a:t>– electronically measures pH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7521575" cy="46148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u="sng" dirty="0"/>
              <a:t>A.  Taste 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/>
              <a:t>Acids taste </a:t>
            </a:r>
            <a:r>
              <a:rPr lang="en-US" sz="3200" dirty="0">
                <a:solidFill>
                  <a:srgbClr val="FF0000"/>
                </a:solidFill>
              </a:rPr>
              <a:t>sour or tart.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/>
              <a:t>Bases taste </a:t>
            </a:r>
            <a:r>
              <a:rPr lang="en-US" sz="3200" dirty="0">
                <a:solidFill>
                  <a:srgbClr val="FF0000"/>
                </a:solidFill>
              </a:rPr>
              <a:t>bitter</a:t>
            </a:r>
            <a:r>
              <a:rPr lang="en-US" sz="3200" b="0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0" y="2719388"/>
            <a:ext cx="2809875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743200"/>
            <a:ext cx="2457450" cy="2847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7521575" cy="46148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/>
              <a:t>B.  </a:t>
            </a:r>
            <a:r>
              <a:rPr lang="en-US" sz="3200" u="sng" dirty="0"/>
              <a:t>Touch </a:t>
            </a:r>
            <a:endParaRPr lang="en-US" sz="3200" dirty="0"/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/>
              <a:t>Dilute acids feel like </a:t>
            </a:r>
            <a:r>
              <a:rPr lang="en-US" sz="3200" dirty="0">
                <a:solidFill>
                  <a:srgbClr val="FF0000"/>
                </a:solidFill>
              </a:rPr>
              <a:t>water</a:t>
            </a:r>
            <a:r>
              <a:rPr lang="en-US" sz="3200" b="0" dirty="0"/>
              <a:t>.  Stronger acids are </a:t>
            </a:r>
            <a:r>
              <a:rPr lang="en-US" sz="3200" dirty="0">
                <a:solidFill>
                  <a:srgbClr val="FF0000"/>
                </a:solidFill>
              </a:rPr>
              <a:t>corrosive</a:t>
            </a:r>
            <a:r>
              <a:rPr lang="en-US" sz="3200" b="0" dirty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/>
              <a:t>Mild bases feel </a:t>
            </a:r>
            <a:r>
              <a:rPr lang="en-US" sz="3200" dirty="0">
                <a:solidFill>
                  <a:srgbClr val="FF0000"/>
                </a:solidFill>
              </a:rPr>
              <a:t>smooth and slippery</a:t>
            </a:r>
            <a:r>
              <a:rPr lang="en-US" sz="3200" b="0" dirty="0"/>
              <a:t>.  Strong bases are </a:t>
            </a:r>
            <a:r>
              <a:rPr lang="en-US" sz="3200" dirty="0">
                <a:solidFill>
                  <a:srgbClr val="FF0000"/>
                </a:solidFill>
              </a:rPr>
              <a:t>corrosive</a:t>
            </a:r>
            <a:r>
              <a:rPr lang="en-US" sz="3200" b="0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200400"/>
            <a:ext cx="3771373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8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7848600" cy="46148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C.  </a:t>
            </a:r>
            <a:r>
              <a:rPr lang="en-US" sz="2800" u="sng" dirty="0"/>
              <a:t>Reaction with metals </a:t>
            </a:r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0" dirty="0"/>
              <a:t>	Acids react vigorously with metals, sometimes producing a </a:t>
            </a:r>
            <a:r>
              <a:rPr lang="en-US" sz="2800" dirty="0">
                <a:solidFill>
                  <a:srgbClr val="FF0000"/>
                </a:solidFill>
              </a:rPr>
              <a:t>gas</a:t>
            </a:r>
            <a:r>
              <a:rPr lang="en-US" sz="2800" b="0" dirty="0"/>
              <a:t>.  Mg  +  </a:t>
            </a:r>
            <a:r>
              <a:rPr lang="en-US" sz="2800" b="0" dirty="0" err="1"/>
              <a:t>HCl</a:t>
            </a:r>
            <a:r>
              <a:rPr lang="en-US" sz="2800" b="0" dirty="0"/>
              <a:t>  </a:t>
            </a:r>
            <a:r>
              <a:rPr lang="en-US" sz="2800" b="0" dirty="0">
                <a:sym typeface="Wingdings"/>
              </a:rPr>
              <a:t></a:t>
            </a:r>
            <a:r>
              <a:rPr lang="en-US" sz="2800" b="0" dirty="0"/>
              <a:t>  MgCl</a:t>
            </a:r>
            <a:r>
              <a:rPr lang="en-US" sz="2800" b="0" baseline="-25000" dirty="0"/>
              <a:t>2</a:t>
            </a:r>
            <a:r>
              <a:rPr lang="en-US" sz="2800" b="0" dirty="0"/>
              <a:t>  +  H</a:t>
            </a:r>
            <a:r>
              <a:rPr lang="en-US" sz="2800" b="0" baseline="-25000" dirty="0"/>
              <a:t>2 (g)</a:t>
            </a:r>
            <a:endParaRPr lang="en-US" sz="2800" b="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057400"/>
            <a:ext cx="56292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77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83058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4800601" cy="4157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0" dirty="0"/>
              <a:t>D. </a:t>
            </a:r>
            <a:r>
              <a:rPr lang="en-US" sz="2800" u="sng" dirty="0"/>
              <a:t>Reaction with Carbonates/Hydrogen Carbonates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0" dirty="0"/>
              <a:t>	Acids react vigorously with carbonates or hydrogen carbonates, producing a </a:t>
            </a:r>
            <a:r>
              <a:rPr lang="en-US" sz="2800" dirty="0">
                <a:solidFill>
                  <a:srgbClr val="FF0000"/>
                </a:solidFill>
              </a:rPr>
              <a:t>gas</a:t>
            </a:r>
            <a:r>
              <a:rPr lang="en-US" sz="2800" b="0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0" dirty="0"/>
              <a:t>	NaHCO</a:t>
            </a:r>
            <a:r>
              <a:rPr lang="en-US" sz="2800" b="0" baseline="-25000" dirty="0"/>
              <a:t>3</a:t>
            </a:r>
            <a:r>
              <a:rPr lang="en-US" sz="2800" b="0" dirty="0"/>
              <a:t>  +  HC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dirty="0"/>
              <a:t> </a:t>
            </a:r>
            <a:r>
              <a:rPr lang="en-US" sz="2800" b="0" dirty="0">
                <a:sym typeface="Wingdings"/>
              </a:rPr>
              <a:t></a:t>
            </a:r>
            <a:r>
              <a:rPr lang="en-US" sz="2800" b="0" dirty="0"/>
              <a:t>             NaC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dirty="0"/>
              <a:t>  +  H</a:t>
            </a:r>
            <a:r>
              <a:rPr lang="en-US" sz="2800" b="0" baseline="-25000" dirty="0"/>
              <a:t>2</a:t>
            </a:r>
            <a:r>
              <a:rPr lang="en-US" sz="2800" b="0" dirty="0"/>
              <a:t>O  +  CO</a:t>
            </a:r>
            <a:r>
              <a:rPr lang="en-US" sz="2800" b="0" baseline="-25000" dirty="0"/>
              <a:t>2</a:t>
            </a:r>
            <a:endParaRPr lang="en-US" sz="2800" b="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899" y="336176"/>
            <a:ext cx="3286125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83058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800"/>
            <a:ext cx="7521575" cy="47244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E.  </a:t>
            </a:r>
            <a:r>
              <a:rPr lang="en-US" sz="2800" u="sng" dirty="0"/>
              <a:t>Electrical conductivity</a:t>
            </a:r>
            <a:endParaRPr lang="en-US" sz="2800" dirty="0"/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</a:rPr>
              <a:t>Pure</a:t>
            </a:r>
            <a:r>
              <a:rPr lang="en-US" sz="2800" b="0" dirty="0"/>
              <a:t> water is an extremely </a:t>
            </a:r>
            <a:r>
              <a:rPr lang="en-US" sz="2800" dirty="0">
                <a:solidFill>
                  <a:srgbClr val="FF0000"/>
                </a:solidFill>
              </a:rPr>
              <a:t>poor</a:t>
            </a:r>
            <a:r>
              <a:rPr lang="en-US" sz="2800" b="0" dirty="0"/>
              <a:t> conductor of electricity.  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0" dirty="0"/>
              <a:t>An aqueous solution of a strong acid or base conducts electricity </a:t>
            </a:r>
            <a:r>
              <a:rPr lang="en-US" sz="2800" dirty="0">
                <a:solidFill>
                  <a:srgbClr val="FF0000"/>
                </a:solidFill>
              </a:rPr>
              <a:t>well</a:t>
            </a:r>
            <a:r>
              <a:rPr lang="en-US" sz="2800" b="0" dirty="0"/>
              <a:t>.  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0" dirty="0"/>
              <a:t>Acids and bases are examples of </a:t>
            </a:r>
            <a:r>
              <a:rPr lang="en-US" sz="2800" dirty="0">
                <a:solidFill>
                  <a:srgbClr val="FF0000"/>
                </a:solidFill>
              </a:rPr>
              <a:t>electrolytes</a:t>
            </a:r>
            <a:r>
              <a:rPr lang="en-US" sz="2800" b="0" dirty="0"/>
              <a:t>.  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0" dirty="0"/>
              <a:t>Electrolytes </a:t>
            </a:r>
            <a:r>
              <a:rPr lang="en-US" sz="2800" dirty="0">
                <a:solidFill>
                  <a:srgbClr val="FF0000"/>
                </a:solidFill>
              </a:rPr>
              <a:t>ionize</a:t>
            </a:r>
            <a:r>
              <a:rPr lang="en-US" sz="2800" b="0" dirty="0"/>
              <a:t> when they dissolve in water.  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0" dirty="0"/>
              <a:t>A solution containing electrolytes conducts </a:t>
            </a:r>
            <a:r>
              <a:rPr lang="en-US" sz="2800" dirty="0">
                <a:solidFill>
                  <a:srgbClr val="FF0000"/>
                </a:solidFill>
              </a:rPr>
              <a:t>electricity</a:t>
            </a:r>
            <a:r>
              <a:rPr lang="en-US" sz="2800" b="0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6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91200"/>
            <a:ext cx="7902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534400" cy="4572000"/>
          </a:xfrm>
        </p:spPr>
        <p:txBody>
          <a:bodyPr/>
          <a:lstStyle/>
          <a:p>
            <a:pPr eaLnBrk="1" hangingPunct="1"/>
            <a:r>
              <a:rPr lang="en-US" sz="2400" dirty="0"/>
              <a:t>F.  </a:t>
            </a:r>
            <a:r>
              <a:rPr lang="en-US" sz="2400" u="sng" dirty="0"/>
              <a:t>Indicators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An </a:t>
            </a:r>
            <a:r>
              <a:rPr lang="en-US" sz="2400" dirty="0">
                <a:solidFill>
                  <a:srgbClr val="FF0000"/>
                </a:solidFill>
              </a:rPr>
              <a:t>acid-base</a:t>
            </a:r>
            <a:r>
              <a:rPr lang="en-US" sz="2400" b="0" dirty="0"/>
              <a:t> indicator is a substance that turns one color in an acidic solution and another color in a basic solution.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Examples: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Litmus - </a:t>
            </a:r>
            <a:r>
              <a:rPr lang="en-US" sz="2400" b="1" dirty="0">
                <a:solidFill>
                  <a:srgbClr val="FF0000"/>
                </a:solidFill>
              </a:rPr>
              <a:t>acid is red and base is blue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Phenolphthalein – </a:t>
            </a:r>
            <a:r>
              <a:rPr lang="en-US" sz="2400" b="1" dirty="0">
                <a:solidFill>
                  <a:srgbClr val="FF0000"/>
                </a:solidFill>
              </a:rPr>
              <a:t>acid is colorless or white, base is pink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895600"/>
            <a:ext cx="5162550" cy="2581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indicators</a:t>
            </a:r>
          </a:p>
        </p:txBody>
      </p:sp>
      <p:pic>
        <p:nvPicPr>
          <p:cNvPr id="81923" name="Picture 2" descr="http://www.elmhurst.edu/~chm/vchembook/images2/186indicato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8143576" cy="548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83058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ACIDS AND BASES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5562600"/>
          </a:xfrm>
        </p:spPr>
        <p:txBody>
          <a:bodyPr numCol="2"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G. </a:t>
            </a:r>
            <a:r>
              <a:rPr lang="en-US" sz="2800" u="sng" dirty="0"/>
              <a:t>pH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Acids: pH 0 – 7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Examples: 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Stomach acid – pH </a:t>
            </a:r>
            <a:r>
              <a:rPr lang="en-US" sz="3000" b="1" dirty="0">
                <a:solidFill>
                  <a:srgbClr val="FF0000"/>
                </a:solidFill>
              </a:rPr>
              <a:t>2</a:t>
            </a:r>
          </a:p>
          <a:p>
            <a:pPr marL="287338" lvl="3" indent="0">
              <a:buNone/>
            </a:pPr>
            <a:r>
              <a:rPr lang="en-US" sz="3000" b="1" dirty="0">
                <a:solidFill>
                  <a:srgbClr val="FF0000"/>
                </a:solidFill>
              </a:rPr>
              <a:t>   </a:t>
            </a:r>
            <a:r>
              <a:rPr lang="en-US" sz="2400" dirty="0"/>
              <a:t>(known as hydrochloric acid)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Vinegar – pH </a:t>
            </a:r>
            <a:r>
              <a:rPr lang="en-US" sz="3000" b="1" dirty="0">
                <a:solidFill>
                  <a:srgbClr val="FF0000"/>
                </a:solidFill>
              </a:rPr>
              <a:t>3</a:t>
            </a:r>
          </a:p>
          <a:p>
            <a:pPr marL="287338" lvl="3" indent="0">
              <a:buNone/>
            </a:pPr>
            <a:r>
              <a:rPr lang="en-US" sz="3000" b="1" dirty="0">
                <a:solidFill>
                  <a:srgbClr val="FF0000"/>
                </a:solidFill>
              </a:rPr>
              <a:t>   </a:t>
            </a:r>
            <a:r>
              <a:rPr lang="en-US" sz="2400" dirty="0"/>
              <a:t>(known as acetic acid)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Soft Drink – pH </a:t>
            </a:r>
            <a:r>
              <a:rPr lang="en-US" sz="3000" b="1" dirty="0">
                <a:solidFill>
                  <a:srgbClr val="FF0000"/>
                </a:solidFill>
              </a:rPr>
              <a:t>4</a:t>
            </a:r>
          </a:p>
          <a:p>
            <a:pPr marL="287338" lvl="3" indent="0">
              <a:buNone/>
            </a:pPr>
            <a:r>
              <a:rPr lang="en-US" sz="2400" dirty="0"/>
              <a:t>    (known as carbonic acid)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b="0" dirty="0"/>
          </a:p>
          <a:p>
            <a:pPr marL="0" lvl="0" indent="0"/>
            <a:endParaRPr lang="en-US" sz="32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Bases: pH 7-14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Examples: 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Baking Soda – pH </a:t>
            </a:r>
            <a:r>
              <a:rPr lang="en-US" sz="3000" b="1" dirty="0">
                <a:solidFill>
                  <a:srgbClr val="FF0000"/>
                </a:solidFill>
              </a:rPr>
              <a:t>9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Ammonia – pH </a:t>
            </a:r>
            <a:r>
              <a:rPr lang="en-US" sz="3000" b="1" dirty="0">
                <a:solidFill>
                  <a:srgbClr val="FF0000"/>
                </a:solidFill>
              </a:rPr>
              <a:t>11</a:t>
            </a:r>
          </a:p>
          <a:p>
            <a:pPr marL="744538" lvl="3" indent="-457200">
              <a:buFont typeface="Arial" panose="020B0604020202020204" pitchFamily="34" charset="0"/>
              <a:buChar char="•"/>
            </a:pPr>
            <a:r>
              <a:rPr lang="en-US" sz="3000" b="0" dirty="0"/>
              <a:t>Bleach – pH </a:t>
            </a:r>
            <a:r>
              <a:rPr lang="en-US" sz="3000" b="1" dirty="0">
                <a:solidFill>
                  <a:srgbClr val="FF0000"/>
                </a:solidFill>
              </a:rPr>
              <a:t>13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13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5629</TotalTime>
  <Words>481</Words>
  <Application>Microsoft Office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Franklin Gothic Book</vt:lpstr>
      <vt:lpstr>Franklin Gothic Medium</vt:lpstr>
      <vt:lpstr>Times New Roman</vt:lpstr>
      <vt:lpstr>Tunga</vt:lpstr>
      <vt:lpstr>Wingdings</vt:lpstr>
      <vt:lpstr>Angles</vt:lpstr>
      <vt:lpstr>ACIDS AND BASES</vt:lpstr>
      <vt:lpstr>DEFINING ACIDS AND BASES</vt:lpstr>
      <vt:lpstr>DEFINING ACIDS AND BASES</vt:lpstr>
      <vt:lpstr>pH SCALE</vt:lpstr>
      <vt:lpstr>pH SCALE</vt:lpstr>
      <vt:lpstr>pH SCALE</vt:lpstr>
      <vt:lpstr>ACIDS AND BASES PROPERTIES</vt:lpstr>
      <vt:lpstr>ACIDS AND BASES PROPERTIES</vt:lpstr>
      <vt:lpstr>ACIDS AND BASES PROPERTIES</vt:lpstr>
      <vt:lpstr>ACIDS AND BASES PROPERTIES</vt:lpstr>
      <vt:lpstr>ACIDS AND BASES PROPERTIES</vt:lpstr>
      <vt:lpstr>ACIDS AND BASES PROPERTIES</vt:lpstr>
      <vt:lpstr>indicators</vt:lpstr>
      <vt:lpstr>ACIDS AND BASES PROPERTIES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 Brim</dc:creator>
  <cp:lastModifiedBy>Nancy</cp:lastModifiedBy>
  <cp:revision>87</cp:revision>
  <dcterms:created xsi:type="dcterms:W3CDTF">2011-04-18T15:43:06Z</dcterms:created>
  <dcterms:modified xsi:type="dcterms:W3CDTF">2016-04-02T22:08:07Z</dcterms:modified>
</cp:coreProperties>
</file>