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81" r:id="rId3"/>
    <p:sldId id="284" r:id="rId4"/>
    <p:sldId id="285" r:id="rId5"/>
    <p:sldId id="286" r:id="rId6"/>
    <p:sldId id="289" r:id="rId7"/>
    <p:sldId id="334" r:id="rId8"/>
    <p:sldId id="316" r:id="rId9"/>
    <p:sldId id="375" r:id="rId10"/>
    <p:sldId id="328" r:id="rId11"/>
    <p:sldId id="329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339" autoAdjust="0"/>
    <p:restoredTop sz="94660"/>
  </p:normalViewPr>
  <p:slideViewPr>
    <p:cSldViewPr>
      <p:cViewPr varScale="1">
        <p:scale>
          <a:sx n="107" d="100"/>
          <a:sy n="107" d="100"/>
        </p:scale>
        <p:origin x="91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2C779-77E5-44BC-B563-277D558A6C53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AA9E4-4A6B-4024-9266-D9216E8805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796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62CED-1FC5-43F3-948A-91CB076F8CBC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B54AC-9998-4BFF-8186-0E54171178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5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3D197-C066-44F2-9962-102DCA2C2006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697B9-155C-4DB3-8552-2B0BB78FCB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72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B1786-3EE0-4425-B419-D57E277B2E6D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5C8E6-02C9-46FF-8ED8-BC15E0FCC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10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31EB3-CED9-4055-A959-29DFDC9EB94F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7687E-7218-4C1F-864B-90B32D720E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42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9FA20-4471-4A38-9CED-42B2D9247746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6E311-2BAD-4B09-8F74-97778B1B5F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18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4994A-2B34-4355-A518-F4D66EE53967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569DE-BD99-4793-9EFB-2FD1D19E4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72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5400000">
            <a:off x="433388" y="-433388"/>
            <a:ext cx="6858000" cy="77247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A35CC-54F8-45D9-BDD0-8E8639803C6A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6FA2822-08CB-459C-934A-ACBF3E8508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621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rtlCol="0" anchor="ctr">
            <a:normAutofit/>
          </a:bodyPr>
          <a:lstStyle>
            <a:lvl1pPr algn="r"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3AED2-CBC2-4ADA-92F7-0CEFA39F4116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416F2-6BA4-4B75-81B2-ED5BE4B0D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75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FFFD-594B-4335-AE99-E47343956926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E943F-3518-4C3A-9240-D0FE62E74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089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1097A-244D-49E6-91E9-863FAB8CB064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59936-736B-438C-B8DC-F03D3D14D9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501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1425"/>
            <a:ext cx="3575050" cy="18065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588" y="5051425"/>
            <a:ext cx="9145588" cy="180657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613" y="5870575"/>
            <a:ext cx="2176462" cy="201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127C2C-45A7-40E2-BC71-6E4F738E68D8}" type="datetimeFigureOut">
              <a:rPr lang="en-US"/>
              <a:pPr>
                <a:defRPr/>
              </a:pPr>
              <a:t>4/2/2016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00" y="6284913"/>
            <a:ext cx="4724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cap="all" spc="200" baseline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5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853BFA-6E14-4FA7-A04C-93EE208C4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14" r:id="rId2"/>
    <p:sldLayoutId id="2147483822" r:id="rId3"/>
    <p:sldLayoutId id="2147483815" r:id="rId4"/>
    <p:sldLayoutId id="2147483816" r:id="rId5"/>
    <p:sldLayoutId id="2147483817" r:id="rId6"/>
    <p:sldLayoutId id="2147483818" r:id="rId7"/>
    <p:sldLayoutId id="2147483823" r:id="rId8"/>
    <p:sldLayoutId id="2147483824" r:id="rId9"/>
    <p:sldLayoutId id="2147483819" r:id="rId10"/>
    <p:sldLayoutId id="214748382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Font typeface="Arial" charset="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563" y="1730375"/>
            <a:ext cx="5648325" cy="12049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ACIDS AND BASES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850" y="2470150"/>
            <a:ext cx="6510338" cy="3302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sz="2400" dirty="0"/>
              <a:t>Chapter 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562600"/>
            <a:ext cx="7521575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STRENGTHS OF ACIDS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685800" y="533400"/>
            <a:ext cx="7521575" cy="3579812"/>
          </a:xfrm>
        </p:spPr>
        <p:txBody>
          <a:bodyPr/>
          <a:lstStyle/>
          <a:p>
            <a:r>
              <a:rPr lang="en-US" sz="2800" dirty="0">
                <a:solidFill>
                  <a:srgbClr val="7030A0"/>
                </a:solidFill>
              </a:rPr>
              <a:t>DEMO:	</a:t>
            </a:r>
            <a:r>
              <a:rPr lang="en-US" sz="2800" dirty="0" err="1">
                <a:solidFill>
                  <a:srgbClr val="7030A0"/>
                </a:solidFill>
              </a:rPr>
              <a:t>HCl</a:t>
            </a:r>
            <a:r>
              <a:rPr lang="en-US" sz="2800" dirty="0">
                <a:solidFill>
                  <a:srgbClr val="7030A0"/>
                </a:solidFill>
              </a:rPr>
              <a:t> and Acetic acid</a:t>
            </a:r>
          </a:p>
          <a:p>
            <a:r>
              <a:rPr lang="en-US" sz="2800" b="0" dirty="0"/>
              <a:t>1.  What happens when the concentration of hydrochloric acid and acetic acid (vinegar)goes down?</a:t>
            </a:r>
          </a:p>
          <a:p>
            <a:r>
              <a:rPr lang="en-US" sz="2800" b="0" dirty="0"/>
              <a:t>2.  Why does hydrochloric acid have a brighter glow than acetic acid?</a:t>
            </a:r>
          </a:p>
          <a:p>
            <a:pPr eaLnBrk="1" hangingPunct="1"/>
            <a:endParaRPr lang="en-US" sz="2400" b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912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STRENGTHS OF ACIDS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685800" y="381000"/>
            <a:ext cx="7521575" cy="46482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Ions can carry electricity through a solution and </a:t>
            </a:r>
            <a:r>
              <a:rPr lang="en-US" sz="2800" b="0" dirty="0" err="1"/>
              <a:t>HCl</a:t>
            </a:r>
            <a:r>
              <a:rPr lang="en-US" sz="2800" b="0" dirty="0"/>
              <a:t> forms more ions than acetic acid does.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A strong acid readily gives up H</a:t>
            </a:r>
            <a:r>
              <a:rPr lang="en-US" sz="2800" b="0" baseline="30000" dirty="0"/>
              <a:t>+</a:t>
            </a:r>
            <a:r>
              <a:rPr lang="en-US" sz="2800" b="0" dirty="0"/>
              <a:t> 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Strong acids react completely to form ions and are therefore, strong electrolytes.  These acids produce the maximum amount of ions.</a:t>
            </a:r>
          </a:p>
          <a:p>
            <a:pPr marL="0" indent="0" algn="ctr"/>
            <a:r>
              <a:rPr lang="en-US" sz="2800" b="0" dirty="0" err="1"/>
              <a:t>HCl</a:t>
            </a:r>
            <a:r>
              <a:rPr lang="en-US" sz="2800" b="0" dirty="0"/>
              <a:t> </a:t>
            </a:r>
            <a:r>
              <a:rPr lang="en-US" sz="2800" b="0" baseline="-25000" dirty="0"/>
              <a:t>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 </a:t>
            </a:r>
            <a:r>
              <a:rPr lang="en-US" sz="2800" b="0" dirty="0"/>
              <a:t>+ H</a:t>
            </a:r>
            <a:r>
              <a:rPr lang="en-US" sz="2800" b="0" baseline="-25000" dirty="0"/>
              <a:t>2</a:t>
            </a:r>
            <a:r>
              <a:rPr lang="en-US" sz="2800" b="0" dirty="0"/>
              <a:t>O</a:t>
            </a:r>
            <a:r>
              <a:rPr lang="en-US" sz="2800" b="0" baseline="-25000" dirty="0"/>
              <a:t>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 </a:t>
            </a:r>
            <a:r>
              <a:rPr lang="en-US" sz="2800" b="0" dirty="0"/>
              <a:t>  </a:t>
            </a:r>
            <a:r>
              <a:rPr lang="en-US" sz="2800" b="0" dirty="0">
                <a:sym typeface="Wingdings" pitchFamily="2" charset="2"/>
              </a:rPr>
              <a:t></a:t>
            </a:r>
            <a:r>
              <a:rPr lang="en-US" sz="2800" b="0" dirty="0"/>
              <a:t> 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baseline="-25000" dirty="0"/>
              <a:t>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 </a:t>
            </a:r>
            <a:r>
              <a:rPr lang="en-US" sz="2800" b="0" dirty="0"/>
              <a:t> + Cl</a:t>
            </a:r>
            <a:r>
              <a:rPr lang="en-US" sz="2800" b="0" baseline="30000" dirty="0"/>
              <a:t>-</a:t>
            </a:r>
            <a:r>
              <a:rPr lang="en-US" sz="2800" b="0" baseline="-25000" dirty="0"/>
              <a:t>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</a:t>
            </a:r>
            <a:endParaRPr lang="en-US" sz="2800" b="0" dirty="0"/>
          </a:p>
          <a:p>
            <a:pPr marL="0" indent="0" algn="ctr"/>
            <a:r>
              <a:rPr lang="en-US" sz="2800" b="0" i="1" dirty="0"/>
              <a:t>strong acid - one way arrow </a:t>
            </a:r>
            <a:endParaRPr lang="en-US" sz="2800" b="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7912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STRENGTHS OF ACIDS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762000" y="457200"/>
            <a:ext cx="7848600" cy="357981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A </a:t>
            </a:r>
            <a:r>
              <a:rPr lang="en-US" sz="2800" dirty="0">
                <a:solidFill>
                  <a:srgbClr val="FF0000"/>
                </a:solidFill>
              </a:rPr>
              <a:t>weak</a:t>
            </a:r>
            <a:r>
              <a:rPr lang="en-US" sz="2800" b="0" dirty="0"/>
              <a:t> acid transfers only </a:t>
            </a:r>
            <a:r>
              <a:rPr lang="en-US" sz="2800" dirty="0">
                <a:solidFill>
                  <a:srgbClr val="FF0000"/>
                </a:solidFill>
              </a:rPr>
              <a:t>some</a:t>
            </a:r>
            <a:r>
              <a:rPr lang="en-US" sz="2800" b="0" dirty="0"/>
              <a:t> of its H</a:t>
            </a:r>
            <a:r>
              <a:rPr lang="en-US" sz="2800" b="0" baseline="30000" dirty="0"/>
              <a:t>+</a:t>
            </a:r>
            <a:r>
              <a:rPr lang="en-US" sz="2800" b="0" dirty="0"/>
              <a:t> ions to water.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Weak acids, because so many </a:t>
            </a:r>
            <a:r>
              <a:rPr lang="en-US" sz="2800" dirty="0">
                <a:solidFill>
                  <a:srgbClr val="FF0000"/>
                </a:solidFill>
              </a:rPr>
              <a:t>fewer</a:t>
            </a:r>
            <a:r>
              <a:rPr lang="en-US" sz="2800" b="0" dirty="0"/>
              <a:t> ions are formed, are </a:t>
            </a:r>
            <a:r>
              <a:rPr lang="en-US" sz="2800" dirty="0">
                <a:solidFill>
                  <a:srgbClr val="FF0000"/>
                </a:solidFill>
              </a:rPr>
              <a:t>weak</a:t>
            </a:r>
            <a:r>
              <a:rPr lang="en-US" sz="2800" b="0" dirty="0"/>
              <a:t> electrolytes.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The ions only </a:t>
            </a:r>
            <a:r>
              <a:rPr lang="en-US" sz="2800" dirty="0">
                <a:solidFill>
                  <a:srgbClr val="FF0000"/>
                </a:solidFill>
              </a:rPr>
              <a:t>partially</a:t>
            </a:r>
            <a:r>
              <a:rPr lang="en-US" sz="2800" b="0" dirty="0"/>
              <a:t> ionize.</a:t>
            </a:r>
          </a:p>
          <a:p>
            <a:pPr algn="ctr"/>
            <a:r>
              <a:rPr lang="en-US" sz="2800" b="0" dirty="0"/>
              <a:t>HC</a:t>
            </a:r>
            <a:r>
              <a:rPr lang="en-US" sz="2800" b="0" baseline="-25000" dirty="0"/>
              <a:t>2</a:t>
            </a:r>
            <a:r>
              <a:rPr lang="en-US" sz="2800" b="0" dirty="0"/>
              <a:t>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-25000" dirty="0"/>
              <a:t>2(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 </a:t>
            </a:r>
            <a:r>
              <a:rPr lang="en-US" sz="2800" b="0" dirty="0"/>
              <a:t>+ H</a:t>
            </a:r>
            <a:r>
              <a:rPr lang="en-US" sz="2800" b="0" baseline="-25000" dirty="0"/>
              <a:t>2</a:t>
            </a:r>
            <a:r>
              <a:rPr lang="en-US" sz="2800" b="0" dirty="0"/>
              <a:t>O</a:t>
            </a:r>
            <a:r>
              <a:rPr lang="en-US" sz="2800" b="0" baseline="-25000" dirty="0"/>
              <a:t>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 </a:t>
            </a:r>
            <a:r>
              <a:rPr lang="en-US" sz="2800" b="0" dirty="0"/>
              <a:t> ↔  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baseline="-25000" dirty="0"/>
              <a:t>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 </a:t>
            </a:r>
            <a:r>
              <a:rPr lang="en-US" sz="2800" b="0" dirty="0"/>
              <a:t> + C</a:t>
            </a:r>
            <a:r>
              <a:rPr lang="en-US" sz="2800" b="0" baseline="-25000" dirty="0"/>
              <a:t>2</a:t>
            </a:r>
            <a:r>
              <a:rPr lang="en-US" sz="2800" b="0" dirty="0"/>
              <a:t>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-25000" dirty="0"/>
              <a:t>2</a:t>
            </a:r>
            <a:r>
              <a:rPr lang="en-US" sz="2800" b="0" baseline="30000" dirty="0"/>
              <a:t>-</a:t>
            </a:r>
            <a:r>
              <a:rPr lang="en-US" sz="2800" b="0" baseline="-25000" dirty="0"/>
              <a:t>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</a:t>
            </a:r>
            <a:endParaRPr lang="en-US" sz="2800" b="0" dirty="0"/>
          </a:p>
          <a:p>
            <a:pPr algn="ctr"/>
            <a:r>
              <a:rPr lang="en-US" sz="2800" b="0" i="1" dirty="0"/>
              <a:t>weak acid - reversible arrow</a:t>
            </a:r>
            <a:endParaRPr lang="en-US" sz="2800" b="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912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Strength of acids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838200" y="1066800"/>
            <a:ext cx="7521575" cy="3579813"/>
          </a:xfrm>
        </p:spPr>
        <p:txBody>
          <a:bodyPr/>
          <a:lstStyle/>
          <a:p>
            <a:r>
              <a:rPr lang="en-US" sz="2800" u="sng" dirty="0">
                <a:solidFill>
                  <a:srgbClr val="FF0000"/>
                </a:solidFill>
              </a:rPr>
              <a:t>Strong</a:t>
            </a:r>
            <a:r>
              <a:rPr lang="en-US" sz="2800" u="sng" dirty="0"/>
              <a:t> Acids</a:t>
            </a:r>
          </a:p>
          <a:p>
            <a:pPr>
              <a:buFontTx/>
              <a:buChar char="-"/>
            </a:pPr>
            <a:r>
              <a:rPr lang="en-US" sz="2800" b="0" dirty="0"/>
              <a:t>Hydrochloric (HCl) – stomach acid</a:t>
            </a:r>
          </a:p>
          <a:p>
            <a:pPr>
              <a:buFontTx/>
              <a:buChar char="-"/>
            </a:pPr>
            <a:r>
              <a:rPr lang="en-US" sz="2800" b="0" dirty="0"/>
              <a:t>Sulfuric (H</a:t>
            </a:r>
            <a:r>
              <a:rPr lang="en-US" sz="2800" b="0" baseline="-25000" dirty="0"/>
              <a:t>2</a:t>
            </a:r>
            <a:r>
              <a:rPr lang="en-US" sz="2800" b="0" dirty="0"/>
              <a:t>SO</a:t>
            </a:r>
            <a:r>
              <a:rPr lang="en-US" sz="2800" b="0" baseline="-25000" dirty="0"/>
              <a:t>4</a:t>
            </a:r>
            <a:r>
              <a:rPr lang="en-US" sz="2800" b="0" dirty="0"/>
              <a:t>)</a:t>
            </a:r>
          </a:p>
          <a:p>
            <a:pPr>
              <a:buFontTx/>
              <a:buChar char="-"/>
            </a:pPr>
            <a:r>
              <a:rPr lang="en-US" sz="2800" b="0" dirty="0"/>
              <a:t>Nitric acid (HNO</a:t>
            </a:r>
            <a:r>
              <a:rPr lang="en-US" sz="2800" b="0" baseline="-25000" dirty="0"/>
              <a:t>3</a:t>
            </a:r>
            <a:r>
              <a:rPr lang="en-US" sz="2800" b="0" dirty="0"/>
              <a:t>) – battery acid</a:t>
            </a:r>
            <a:r>
              <a:rPr lang="en-US" sz="2800" dirty="0"/>
              <a:t>		      </a:t>
            </a:r>
          </a:p>
          <a:p>
            <a:r>
              <a:rPr lang="en-US" sz="2800" u="sng" dirty="0">
                <a:solidFill>
                  <a:srgbClr val="FF0000"/>
                </a:solidFill>
              </a:rPr>
              <a:t>Weak</a:t>
            </a:r>
            <a:r>
              <a:rPr lang="en-US" sz="2800" u="sng" dirty="0"/>
              <a:t> Acids</a:t>
            </a:r>
            <a:endParaRPr lang="en-US" sz="2800" dirty="0"/>
          </a:p>
          <a:p>
            <a:pPr>
              <a:buFontTx/>
              <a:buChar char="-"/>
            </a:pPr>
            <a:r>
              <a:rPr lang="en-US" sz="2800" b="0" dirty="0"/>
              <a:t>Acetic acid (HC</a:t>
            </a:r>
            <a:r>
              <a:rPr lang="en-US" sz="2800" b="0" baseline="-25000" dirty="0"/>
              <a:t>2</a:t>
            </a:r>
            <a:r>
              <a:rPr lang="en-US" sz="2800" b="0" dirty="0"/>
              <a:t>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-25000" dirty="0"/>
              <a:t>2</a:t>
            </a:r>
            <a:r>
              <a:rPr lang="en-US" sz="2800" b="0" dirty="0"/>
              <a:t>) – vinegar</a:t>
            </a:r>
          </a:p>
          <a:p>
            <a:pPr>
              <a:buFontTx/>
              <a:buChar char="-"/>
            </a:pPr>
            <a:r>
              <a:rPr lang="en-US" sz="2800" b="0" dirty="0"/>
              <a:t>Citric acid (H</a:t>
            </a:r>
            <a:r>
              <a:rPr lang="en-US" sz="2800" b="0" baseline="-25000" dirty="0"/>
              <a:t>3</a:t>
            </a:r>
            <a:r>
              <a:rPr lang="en-US" sz="2800" b="0" dirty="0"/>
              <a:t>C</a:t>
            </a:r>
            <a:r>
              <a:rPr lang="en-US" sz="2800" b="0" baseline="-25000" dirty="0"/>
              <a:t>6</a:t>
            </a:r>
            <a:r>
              <a:rPr lang="en-US" sz="2800" b="0" dirty="0"/>
              <a:t>H</a:t>
            </a:r>
            <a:r>
              <a:rPr lang="en-US" sz="2800" b="0" baseline="-25000" dirty="0"/>
              <a:t>5</a:t>
            </a:r>
            <a:r>
              <a:rPr lang="en-US" sz="2800" b="0" dirty="0"/>
              <a:t>O</a:t>
            </a:r>
            <a:r>
              <a:rPr lang="en-US" sz="2800" b="0" baseline="-25000" dirty="0"/>
              <a:t>7</a:t>
            </a:r>
            <a:r>
              <a:rPr lang="en-US" sz="2800" b="0" dirty="0"/>
              <a:t>) – fruit acid</a:t>
            </a:r>
          </a:p>
          <a:p>
            <a:pPr marL="0" indent="0"/>
            <a:r>
              <a:rPr lang="en-US" sz="2400" dirty="0"/>
              <a:t>			</a:t>
            </a:r>
            <a:r>
              <a:rPr lang="en-US" dirty="0"/>
              <a:t>		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7150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STRENGTH OF BASES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152400" y="76200"/>
            <a:ext cx="8839200" cy="4648200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Strong</a:t>
            </a:r>
            <a:r>
              <a:rPr lang="en-US" sz="2800" b="0" dirty="0"/>
              <a:t> bases are also strong </a:t>
            </a:r>
            <a:r>
              <a:rPr lang="en-US" sz="2800" dirty="0">
                <a:solidFill>
                  <a:srgbClr val="FF0000"/>
                </a:solidFill>
              </a:rPr>
              <a:t>electrolytes</a:t>
            </a:r>
            <a:r>
              <a:rPr lang="en-US" sz="2800" b="0" dirty="0"/>
              <a:t> because they completely ionize in water.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Weak</a:t>
            </a:r>
            <a:r>
              <a:rPr lang="en-US" sz="2800" b="0" dirty="0"/>
              <a:t> bases only </a:t>
            </a:r>
            <a:r>
              <a:rPr lang="en-US" sz="2800" dirty="0">
                <a:solidFill>
                  <a:srgbClr val="FF0000"/>
                </a:solidFill>
              </a:rPr>
              <a:t>partially</a:t>
            </a:r>
            <a:r>
              <a:rPr lang="en-US" sz="2800" b="0" dirty="0"/>
              <a:t> ionize and are considered </a:t>
            </a:r>
            <a:r>
              <a:rPr lang="en-US" sz="2800" dirty="0">
                <a:solidFill>
                  <a:srgbClr val="FF0000"/>
                </a:solidFill>
              </a:rPr>
              <a:t>weak</a:t>
            </a:r>
            <a:r>
              <a:rPr lang="en-US" sz="2800" b="0" dirty="0"/>
              <a:t> electrolytes.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Strong</a:t>
            </a:r>
            <a:r>
              <a:rPr lang="en-US" sz="2800" b="0" dirty="0"/>
              <a:t> Bases: </a:t>
            </a:r>
          </a:p>
          <a:p>
            <a:pPr marL="914400" lvl="1" indent="-460375">
              <a:buFontTx/>
              <a:buChar char="-"/>
            </a:pPr>
            <a:r>
              <a:rPr lang="en-US" sz="2800" b="0" dirty="0"/>
              <a:t>sodium hydroxide (</a:t>
            </a:r>
            <a:r>
              <a:rPr lang="en-US" sz="2800" b="0" dirty="0" err="1"/>
              <a:t>NaOH</a:t>
            </a:r>
            <a:r>
              <a:rPr lang="en-US" sz="2800" b="0" dirty="0"/>
              <a:t>)</a:t>
            </a:r>
          </a:p>
          <a:p>
            <a:pPr marL="914400" lvl="1" indent="-460375">
              <a:buFontTx/>
              <a:buChar char="-"/>
            </a:pPr>
            <a:r>
              <a:rPr lang="en-US" sz="2800" b="0" dirty="0"/>
              <a:t>calcium hydroxide (Ca(OH)</a:t>
            </a:r>
            <a:r>
              <a:rPr lang="en-US" sz="2800" b="0" baseline="-25000" dirty="0"/>
              <a:t>2</a:t>
            </a:r>
            <a:r>
              <a:rPr lang="en-US" sz="2800" dirty="0"/>
              <a:t>)</a:t>
            </a:r>
            <a:endParaRPr lang="en-US" sz="2800" b="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Weak</a:t>
            </a:r>
            <a:r>
              <a:rPr lang="en-US" sz="2800" b="0" dirty="0"/>
              <a:t> Bases:</a:t>
            </a:r>
          </a:p>
          <a:p>
            <a:pPr marL="914400" lvl="0" indent="-457200">
              <a:buFontTx/>
              <a:buChar char="-"/>
            </a:pPr>
            <a:r>
              <a:rPr lang="en-US" sz="2800" b="0" dirty="0"/>
              <a:t>ammonia (NH</a:t>
            </a:r>
            <a:r>
              <a:rPr lang="en-US" sz="2800" b="0" baseline="-25000" dirty="0"/>
              <a:t>3</a:t>
            </a:r>
            <a:r>
              <a:rPr lang="en-US" sz="2800" b="0" dirty="0"/>
              <a:t>)</a:t>
            </a:r>
          </a:p>
          <a:p>
            <a:pPr marL="457200" lvl="0" indent="-457200">
              <a:buFontTx/>
              <a:buChar char="-"/>
            </a:pPr>
            <a:endParaRPr lang="en-US" sz="2800" b="0" dirty="0"/>
          </a:p>
          <a:p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599"/>
            <a:ext cx="4143375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615" y="609600"/>
            <a:ext cx="4471035" cy="5219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6388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000" dirty="0"/>
              <a:t>NEUTralization reactions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4572000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Chemical reaction that occurs when H</a:t>
            </a:r>
            <a:r>
              <a:rPr lang="en-US" sz="2800" b="0" baseline="-25000" dirty="0"/>
              <a:t>3</a:t>
            </a:r>
            <a:r>
              <a:rPr lang="en-US" sz="2800" b="0" dirty="0"/>
              <a:t>O</a:t>
            </a:r>
            <a:r>
              <a:rPr lang="en-US" sz="2800" b="0" baseline="30000" dirty="0"/>
              <a:t>+</a:t>
            </a:r>
            <a:r>
              <a:rPr lang="en-US" sz="2800" b="0" dirty="0"/>
              <a:t> ions from an acid react with OH</a:t>
            </a:r>
            <a:r>
              <a:rPr lang="en-US" sz="2800" b="0" baseline="30000" dirty="0"/>
              <a:t>-</a:t>
            </a:r>
            <a:r>
              <a:rPr lang="en-US" sz="2800" b="0" dirty="0"/>
              <a:t> ions from a base to produce </a:t>
            </a:r>
            <a:r>
              <a:rPr lang="en-US" sz="2800" dirty="0">
                <a:solidFill>
                  <a:srgbClr val="FF0000"/>
                </a:solidFill>
              </a:rPr>
              <a:t>water</a:t>
            </a:r>
            <a:r>
              <a:rPr lang="en-US" sz="2800" b="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molecules</a:t>
            </a:r>
            <a:r>
              <a:rPr lang="en-US" sz="2800" b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The reaction of an acid and a base to form a </a:t>
            </a:r>
            <a:r>
              <a:rPr lang="en-US" sz="2800" dirty="0">
                <a:solidFill>
                  <a:srgbClr val="FF0000"/>
                </a:solidFill>
              </a:rPr>
              <a:t>salt and water.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If an acid and a base are mixed together, </a:t>
            </a:r>
            <a:r>
              <a:rPr lang="en-US" sz="2800" dirty="0">
                <a:solidFill>
                  <a:srgbClr val="FF0000"/>
                </a:solidFill>
              </a:rPr>
              <a:t>two</a:t>
            </a:r>
            <a:r>
              <a:rPr lang="en-US" sz="2800" b="0" dirty="0"/>
              <a:t> new compounds are formed.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It is usually a </a:t>
            </a:r>
            <a:r>
              <a:rPr lang="en-US" sz="2800" dirty="0">
                <a:solidFill>
                  <a:srgbClr val="FF0000"/>
                </a:solidFill>
              </a:rPr>
              <a:t>double replacement </a:t>
            </a:r>
            <a:r>
              <a:rPr lang="en-US" sz="2800" b="0" dirty="0"/>
              <a:t>reaction</a:t>
            </a:r>
            <a:r>
              <a:rPr lang="en-US" sz="2800" b="0" dirty="0">
                <a:solidFill>
                  <a:srgbClr val="FF0000"/>
                </a:solidFill>
              </a:rPr>
              <a:t>.</a:t>
            </a:r>
            <a:endParaRPr lang="en-US" sz="1800" b="0" dirty="0"/>
          </a:p>
          <a:p>
            <a:pPr algn="ctr"/>
            <a:r>
              <a:rPr lang="en-US" sz="2800" b="0" dirty="0"/>
              <a:t>HClO</a:t>
            </a:r>
            <a:r>
              <a:rPr lang="en-US" sz="2800" b="0" baseline="-25000" dirty="0"/>
              <a:t>3(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</a:t>
            </a:r>
            <a:r>
              <a:rPr lang="en-US" sz="2800" b="0" dirty="0"/>
              <a:t> + </a:t>
            </a:r>
            <a:r>
              <a:rPr lang="en-US" sz="2800" b="0" dirty="0" err="1"/>
              <a:t>NaOH</a:t>
            </a:r>
            <a:r>
              <a:rPr lang="en-US" sz="2800" b="0" baseline="-25000" dirty="0"/>
              <a:t>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</a:t>
            </a:r>
            <a:r>
              <a:rPr lang="en-US" sz="2800" b="0" dirty="0"/>
              <a:t> </a:t>
            </a:r>
            <a:r>
              <a:rPr lang="en-US" sz="2800" b="0" dirty="0">
                <a:sym typeface="Wingdings" pitchFamily="2" charset="2"/>
              </a:rPr>
              <a:t></a:t>
            </a:r>
            <a:r>
              <a:rPr lang="en-US" sz="2800" b="0" dirty="0"/>
              <a:t>    H</a:t>
            </a:r>
            <a:r>
              <a:rPr lang="en-US" sz="2800" b="0" baseline="-25000" dirty="0"/>
              <a:t>2</a:t>
            </a:r>
            <a:r>
              <a:rPr lang="en-US" sz="2800" b="0" dirty="0"/>
              <a:t>O</a:t>
            </a:r>
            <a:r>
              <a:rPr lang="en-US" sz="2800" b="0" baseline="-25000" dirty="0"/>
              <a:t>(l)</a:t>
            </a:r>
            <a:r>
              <a:rPr lang="en-US" sz="2800" b="0" dirty="0"/>
              <a:t> +     NaClO</a:t>
            </a:r>
            <a:r>
              <a:rPr lang="en-US" sz="2800" b="0" baseline="-25000" dirty="0"/>
              <a:t>3(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</a:t>
            </a:r>
            <a:endParaRPr lang="en-US" sz="2800" b="0" dirty="0"/>
          </a:p>
          <a:p>
            <a:r>
              <a:rPr lang="en-US" sz="2800" b="0" i="1" dirty="0"/>
              <a:t>	       acid             base	          water         salt</a:t>
            </a:r>
            <a:endParaRPr lang="en-US" sz="2800" b="0" dirty="0"/>
          </a:p>
          <a:p>
            <a:r>
              <a:rPr lang="en-US" sz="1800" b="0" dirty="0"/>
              <a:t>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6388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000" dirty="0"/>
              <a:t>NEUTralization reactions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4572000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The properties of the acid and base are </a:t>
            </a:r>
            <a:r>
              <a:rPr lang="en-US" sz="2800" dirty="0">
                <a:solidFill>
                  <a:srgbClr val="FF0000"/>
                </a:solidFill>
              </a:rPr>
              <a:t>destroyed</a:t>
            </a:r>
            <a:r>
              <a:rPr lang="en-US" sz="2800" b="0" dirty="0"/>
              <a:t>; the acid and base are </a:t>
            </a:r>
            <a:r>
              <a:rPr lang="en-US" sz="2800" dirty="0">
                <a:solidFill>
                  <a:srgbClr val="FF0000"/>
                </a:solidFill>
              </a:rPr>
              <a:t>neutralized</a:t>
            </a:r>
            <a:r>
              <a:rPr lang="en-US" sz="2800" b="0" dirty="0"/>
              <a:t>.  Meaning, their pH is much closer to </a:t>
            </a:r>
            <a:r>
              <a:rPr lang="en-US" sz="2800" dirty="0">
                <a:solidFill>
                  <a:srgbClr val="FF0000"/>
                </a:solidFill>
              </a:rPr>
              <a:t>neutral</a:t>
            </a:r>
            <a:r>
              <a:rPr lang="en-US" sz="2800" b="0" dirty="0"/>
              <a:t>, pH = 7.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One of the products formed is always an </a:t>
            </a:r>
            <a:r>
              <a:rPr lang="en-US" sz="2800" dirty="0">
                <a:solidFill>
                  <a:srgbClr val="FF0000"/>
                </a:solidFill>
              </a:rPr>
              <a:t>ionic</a:t>
            </a:r>
            <a:r>
              <a:rPr lang="en-US" sz="2800" b="0" dirty="0"/>
              <a:t> compound and is called a </a:t>
            </a:r>
            <a:r>
              <a:rPr lang="en-US" sz="2800" dirty="0">
                <a:solidFill>
                  <a:srgbClr val="FF0000"/>
                </a:solidFill>
              </a:rPr>
              <a:t>salt</a:t>
            </a:r>
            <a:r>
              <a:rPr lang="en-US" sz="2800" b="0" dirty="0"/>
              <a:t>.</a:t>
            </a:r>
          </a:p>
          <a:p>
            <a:endParaRPr lang="en-US" sz="1800" b="0" dirty="0"/>
          </a:p>
          <a:p>
            <a:pPr algn="ctr"/>
            <a:r>
              <a:rPr lang="en-US" sz="2800" b="0" dirty="0"/>
              <a:t>HClO</a:t>
            </a:r>
            <a:r>
              <a:rPr lang="en-US" sz="2800" b="0" baseline="-25000" dirty="0"/>
              <a:t>3(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</a:t>
            </a:r>
            <a:r>
              <a:rPr lang="en-US" sz="2800" b="0" dirty="0"/>
              <a:t> + </a:t>
            </a:r>
            <a:r>
              <a:rPr lang="en-US" sz="2800" b="0" dirty="0" err="1"/>
              <a:t>NaOH</a:t>
            </a:r>
            <a:r>
              <a:rPr lang="en-US" sz="2800" b="0" baseline="-25000" dirty="0"/>
              <a:t>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</a:t>
            </a:r>
            <a:r>
              <a:rPr lang="en-US" sz="2800" b="0" dirty="0"/>
              <a:t> </a:t>
            </a:r>
            <a:r>
              <a:rPr lang="en-US" sz="2800" b="0" dirty="0">
                <a:sym typeface="Wingdings" pitchFamily="2" charset="2"/>
              </a:rPr>
              <a:t></a:t>
            </a:r>
            <a:r>
              <a:rPr lang="en-US" sz="2800" b="0" dirty="0"/>
              <a:t>    H</a:t>
            </a:r>
            <a:r>
              <a:rPr lang="en-US" sz="2800" b="0" baseline="-25000" dirty="0"/>
              <a:t>2</a:t>
            </a:r>
            <a:r>
              <a:rPr lang="en-US" sz="2800" b="0" dirty="0"/>
              <a:t>O</a:t>
            </a:r>
            <a:r>
              <a:rPr lang="en-US" sz="2800" b="0" baseline="-25000" dirty="0"/>
              <a:t>(l)</a:t>
            </a:r>
            <a:r>
              <a:rPr lang="en-US" sz="2800" b="0" dirty="0"/>
              <a:t> +     NaClO</a:t>
            </a:r>
            <a:r>
              <a:rPr lang="en-US" sz="2800" b="0" baseline="-25000" dirty="0"/>
              <a:t>3(</a:t>
            </a:r>
            <a:r>
              <a:rPr lang="en-US" sz="2800" b="0" baseline="-25000" dirty="0" err="1"/>
              <a:t>aq</a:t>
            </a:r>
            <a:r>
              <a:rPr lang="en-US" sz="2800" b="0" baseline="-25000" dirty="0"/>
              <a:t>)</a:t>
            </a:r>
            <a:endParaRPr lang="en-US" sz="2800" b="0" dirty="0"/>
          </a:p>
          <a:p>
            <a:r>
              <a:rPr lang="en-US" sz="2800" b="0" i="1" dirty="0"/>
              <a:t>	       acid           base	         water           salt</a:t>
            </a:r>
            <a:endParaRPr lang="en-US" sz="2800" b="0" dirty="0"/>
          </a:p>
          <a:p>
            <a:r>
              <a:rPr lang="en-US" sz="1800" b="0" dirty="0"/>
              <a:t>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337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912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000" dirty="0"/>
              <a:t>BUFFERS</a:t>
            </a: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>
          <a:xfrm>
            <a:off x="381000" y="228600"/>
            <a:ext cx="8382000" cy="4495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pH</a:t>
            </a:r>
            <a:r>
              <a:rPr lang="en-US" sz="2800" b="0" dirty="0"/>
              <a:t> must, at times, be controlled within very </a:t>
            </a:r>
            <a:r>
              <a:rPr lang="en-US" sz="2800" dirty="0">
                <a:solidFill>
                  <a:srgbClr val="FF0000"/>
                </a:solidFill>
              </a:rPr>
              <a:t>narrow</a:t>
            </a:r>
            <a:r>
              <a:rPr lang="en-US" sz="2800" b="0" dirty="0"/>
              <a:t> limits.  One way to do this is with a </a:t>
            </a:r>
            <a:r>
              <a:rPr lang="en-US" sz="2800" dirty="0">
                <a:solidFill>
                  <a:srgbClr val="FF0000"/>
                </a:solidFill>
              </a:rPr>
              <a:t>buffer</a:t>
            </a:r>
            <a:r>
              <a:rPr lang="en-US" sz="2800" b="0" dirty="0"/>
              <a:t>. 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A </a:t>
            </a:r>
            <a:r>
              <a:rPr lang="en-US" sz="2800" dirty="0">
                <a:solidFill>
                  <a:srgbClr val="FF0000"/>
                </a:solidFill>
              </a:rPr>
              <a:t>BUFFER</a:t>
            </a:r>
            <a:r>
              <a:rPr lang="en-US" sz="2800" b="0" dirty="0"/>
              <a:t> is a solution containing ions that react with added acids or bases and minimize their effects on </a:t>
            </a:r>
            <a:r>
              <a:rPr lang="en-US" sz="2800" b="0" dirty="0" err="1"/>
              <a:t>pH.</a:t>
            </a:r>
            <a:endParaRPr lang="en-US" sz="2800" b="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It resists a </a:t>
            </a:r>
            <a:r>
              <a:rPr lang="en-US" sz="2800" dirty="0">
                <a:solidFill>
                  <a:srgbClr val="FF0000"/>
                </a:solidFill>
              </a:rPr>
              <a:t>change</a:t>
            </a:r>
            <a:r>
              <a:rPr lang="en-US" sz="2800" b="0" dirty="0"/>
              <a:t> in </a:t>
            </a:r>
            <a:r>
              <a:rPr lang="en-US" sz="2800" b="0" dirty="0" err="1"/>
              <a:t>pH.</a:t>
            </a:r>
            <a:r>
              <a:rPr lang="en-US" sz="2800" b="0" dirty="0"/>
              <a:t> 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The mixture of ions and molecules in a buffer solution resists change in pH by reacting with any </a:t>
            </a:r>
            <a:r>
              <a:rPr lang="en-US" sz="2800" dirty="0">
                <a:solidFill>
                  <a:srgbClr val="FF0000"/>
                </a:solidFill>
              </a:rPr>
              <a:t>H</a:t>
            </a:r>
            <a:r>
              <a:rPr lang="en-US" sz="2800" baseline="30000" dirty="0">
                <a:solidFill>
                  <a:srgbClr val="FF0000"/>
                </a:solidFill>
              </a:rPr>
              <a:t>+</a:t>
            </a:r>
            <a:r>
              <a:rPr lang="en-US" sz="2800" dirty="0">
                <a:solidFill>
                  <a:srgbClr val="FF0000"/>
                </a:solidFill>
              </a:rPr>
              <a:t> or OH</a:t>
            </a:r>
            <a:r>
              <a:rPr lang="en-US" sz="2800" baseline="30000" dirty="0">
                <a:solidFill>
                  <a:srgbClr val="FF0000"/>
                </a:solidFill>
              </a:rPr>
              <a:t>-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b="0" dirty="0"/>
              <a:t>added to the solution.</a:t>
            </a:r>
            <a:r>
              <a:rPr lang="en-US" sz="2800" b="0" baseline="30000" dirty="0"/>
              <a:t> </a:t>
            </a:r>
            <a:r>
              <a:rPr lang="en-US" sz="2800" b="0" dirty="0"/>
              <a:t> 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638800"/>
            <a:ext cx="7521575" cy="549275"/>
          </a:xfrm>
        </p:spPr>
        <p:txBody>
          <a:bodyPr/>
          <a:lstStyle/>
          <a:p>
            <a:pPr>
              <a:defRPr/>
            </a:pPr>
            <a:r>
              <a:rPr lang="en-US" sz="4000" dirty="0"/>
              <a:t>buffers</a:t>
            </a: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>
          <a:xfrm>
            <a:off x="381000" y="228600"/>
            <a:ext cx="8382000" cy="4189413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You have buffers in your </a:t>
            </a:r>
            <a:r>
              <a:rPr lang="en-US" sz="2800" dirty="0">
                <a:solidFill>
                  <a:srgbClr val="FF0000"/>
                </a:solidFill>
              </a:rPr>
              <a:t>blood</a:t>
            </a:r>
            <a:r>
              <a:rPr lang="en-US" sz="2800" b="0" dirty="0"/>
              <a:t> to help regulate the pH of your blood. 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A pH of </a:t>
            </a:r>
            <a:r>
              <a:rPr lang="en-US" sz="2800" dirty="0">
                <a:solidFill>
                  <a:srgbClr val="FF0000"/>
                </a:solidFill>
              </a:rPr>
              <a:t>7.4</a:t>
            </a:r>
            <a:r>
              <a:rPr lang="en-US" sz="2800" b="0" dirty="0"/>
              <a:t> must be maintained in the bloodstream. 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It can </a:t>
            </a:r>
            <a:r>
              <a:rPr lang="en-US" sz="2800" dirty="0">
                <a:solidFill>
                  <a:srgbClr val="FF0000"/>
                </a:solidFill>
              </a:rPr>
              <a:t>deviate</a:t>
            </a:r>
            <a:r>
              <a:rPr lang="en-US" sz="2800" b="0" dirty="0"/>
              <a:t> only within narrow limits – 0.3 pH units up or down. 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Acidosis</a:t>
            </a:r>
            <a:r>
              <a:rPr lang="en-US" sz="2800" b="0" dirty="0"/>
              <a:t> occurs if the blood pH falls below 7.1. 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Alkalosis</a:t>
            </a:r>
            <a:r>
              <a:rPr lang="en-US" sz="2800" b="0" dirty="0"/>
              <a:t> occurs when the blood pH rises above 7.7.  Some experience </a:t>
            </a:r>
            <a:r>
              <a:rPr lang="en-US" sz="2800" dirty="0">
                <a:solidFill>
                  <a:srgbClr val="FF0000"/>
                </a:solidFill>
              </a:rPr>
              <a:t>cramping</a:t>
            </a:r>
            <a:r>
              <a:rPr lang="en-US" sz="2800" b="0" dirty="0"/>
              <a:t> due to lactic acid build-up in muscles.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5124450"/>
            <a:ext cx="3990975" cy="10287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5629</TotalTime>
  <Words>502</Words>
  <Application>Microsoft Office PowerPoint</Application>
  <PresentationFormat>On-screen Show (4:3)</PresentationFormat>
  <Paragraphs>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Franklin Gothic Book</vt:lpstr>
      <vt:lpstr>Franklin Gothic Medium</vt:lpstr>
      <vt:lpstr>Tunga</vt:lpstr>
      <vt:lpstr>Wingdings</vt:lpstr>
      <vt:lpstr>Angles</vt:lpstr>
      <vt:lpstr>ACIDS AND BASES</vt:lpstr>
      <vt:lpstr>STRENGTHS OF ACIDS</vt:lpstr>
      <vt:lpstr>STRENGTHS OF ACIDS</vt:lpstr>
      <vt:lpstr>STRENGTHS OF ACIDS</vt:lpstr>
      <vt:lpstr>Strength of acids</vt:lpstr>
      <vt:lpstr>STRENGTH OF BASES</vt:lpstr>
      <vt:lpstr>PowerPoint Presentation</vt:lpstr>
      <vt:lpstr>NEUTralization reactions</vt:lpstr>
      <vt:lpstr>NEUTralization reactions</vt:lpstr>
      <vt:lpstr>BUFFERS</vt:lpstr>
      <vt:lpstr>buffers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ACIDS AND BASES</dc:title>
  <dc:creator>Nancy Brim</dc:creator>
  <cp:lastModifiedBy>Nancy</cp:lastModifiedBy>
  <cp:revision>87</cp:revision>
  <dcterms:created xsi:type="dcterms:W3CDTF">2011-04-18T15:43:06Z</dcterms:created>
  <dcterms:modified xsi:type="dcterms:W3CDTF">2016-04-02T22:08:43Z</dcterms:modified>
</cp:coreProperties>
</file>