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423" r:id="rId2"/>
    <p:sldId id="368" r:id="rId3"/>
    <p:sldId id="366" r:id="rId4"/>
    <p:sldId id="367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91" r:id="rId14"/>
    <p:sldId id="392" r:id="rId15"/>
    <p:sldId id="377" r:id="rId16"/>
    <p:sldId id="379" r:id="rId17"/>
    <p:sldId id="378" r:id="rId18"/>
    <p:sldId id="380" r:id="rId19"/>
    <p:sldId id="381" r:id="rId20"/>
    <p:sldId id="382" r:id="rId21"/>
    <p:sldId id="393" r:id="rId22"/>
    <p:sldId id="394" r:id="rId23"/>
    <p:sldId id="384" r:id="rId24"/>
    <p:sldId id="383" r:id="rId25"/>
    <p:sldId id="386" r:id="rId26"/>
    <p:sldId id="387" r:id="rId27"/>
    <p:sldId id="388" r:id="rId28"/>
    <p:sldId id="389" r:id="rId29"/>
    <p:sldId id="390" r:id="rId30"/>
    <p:sldId id="395" r:id="rId31"/>
    <p:sldId id="396" r:id="rId32"/>
    <p:sldId id="397" r:id="rId33"/>
    <p:sldId id="398" r:id="rId34"/>
    <p:sldId id="401" r:id="rId35"/>
    <p:sldId id="402" r:id="rId36"/>
    <p:sldId id="403" r:id="rId37"/>
    <p:sldId id="404" r:id="rId38"/>
    <p:sldId id="405" r:id="rId39"/>
    <p:sldId id="406" r:id="rId40"/>
    <p:sldId id="407" r:id="rId41"/>
    <p:sldId id="436" r:id="rId42"/>
    <p:sldId id="435" r:id="rId43"/>
    <p:sldId id="412" r:id="rId44"/>
    <p:sldId id="437" r:id="rId45"/>
    <p:sldId id="411" r:id="rId46"/>
    <p:sldId id="399" r:id="rId47"/>
    <p:sldId id="408" r:id="rId48"/>
    <p:sldId id="413" r:id="rId49"/>
    <p:sldId id="414" r:id="rId50"/>
    <p:sldId id="415" r:id="rId51"/>
    <p:sldId id="416" r:id="rId52"/>
    <p:sldId id="417" r:id="rId53"/>
    <p:sldId id="438" r:id="rId54"/>
    <p:sldId id="41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6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93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5304B-CB7D-4148-ACA4-CCDA54F3C216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AA493-8BE4-467D-817D-A913CE82E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4611E60-450F-4417-8444-875D9E478FCF}" type="slidenum">
              <a:rPr kumimoji="0" lang="en-US" altLang="en-US"/>
              <a:pPr>
                <a:spcBef>
                  <a:spcPct val="0"/>
                </a:spcBef>
              </a:pPr>
              <a:t>2</a:t>
            </a:fld>
            <a:endParaRPr kumimoji="0"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11650"/>
            <a:ext cx="50292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cs typeface="Times New Roman" pitchFamily="18" charset="0"/>
              </a:rPr>
              <a:t>Growth, with increases in size and number of cells, is part of development.</a:t>
            </a:r>
          </a:p>
          <a:p>
            <a:r>
              <a:rPr lang="en-US" altLang="en-US">
                <a:cs typeface="Times New Roman" pitchFamily="18" charset="0"/>
              </a:rPr>
              <a:t>Development involves many stages from conception until death.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993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4611E60-450F-4417-8444-875D9E478FCF}" type="slidenum">
              <a:rPr kumimoji="0" lang="en-US" altLang="en-US"/>
              <a:pPr>
                <a:spcBef>
                  <a:spcPct val="0"/>
                </a:spcBef>
              </a:pPr>
              <a:t>3</a:t>
            </a:fld>
            <a:endParaRPr kumimoji="0"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11650"/>
            <a:ext cx="50292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cs typeface="Times New Roman" pitchFamily="18" charset="0"/>
              </a:rPr>
              <a:t>Growth, with increases in size and number of cells, is part of development.</a:t>
            </a:r>
          </a:p>
          <a:p>
            <a:r>
              <a:rPr lang="en-US" altLang="en-US">
                <a:cs typeface="Times New Roman" pitchFamily="18" charset="0"/>
              </a:rPr>
              <a:t>Development involves many stages from conception until death.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993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Students at times get learned behaviors and instincts confused.  Let them relate behaviors to themselves and then relate the talk to animals as well.  </a:t>
            </a:r>
          </a:p>
          <a:p>
            <a:endParaRPr lang="en-US" altLang="en-US"/>
          </a:p>
          <a:p>
            <a:r>
              <a:rPr lang="en-US" altLang="en-US"/>
              <a:t>Wolves have instincts to eat prey animals, but they must learn from the pack leaders how to become successful hunters!!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CB3D79-6D04-4992-A594-C3FFF22CF8DB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10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5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3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6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6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160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234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3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9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99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E0C5387-45F4-4984-91E6-7EA0DC5ED64D}" type="datetimeFigureOut">
              <a:rPr lang="en-US" smtClean="0"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04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www.youtube.com/watch?v=GFUiCsUSzyw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NqiclBUxd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2948473"/>
            <a:ext cx="3793678" cy="14250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KINGDOM ANIMALIA</a:t>
            </a:r>
          </a:p>
        </p:txBody>
      </p:sp>
      <p:pic>
        <p:nvPicPr>
          <p:cNvPr id="1026" name="Picture 2" descr="http://i.ebayimg.com/images/i/260960402435-0-1/s-l1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2" y="-14944"/>
            <a:ext cx="12178358" cy="68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2325" y="1897039"/>
            <a:ext cx="5540991" cy="280076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KINGDOM ANIMALIA</a:t>
            </a:r>
          </a:p>
        </p:txBody>
      </p:sp>
    </p:spTree>
    <p:extLst>
      <p:ext uri="{BB962C8B-B14F-4D97-AF65-F5344CB8AC3E}">
        <p14:creationId xmlns:p14="http://schemas.microsoft.com/office/powerpoint/2010/main" val="92413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BB5BAB7-22B7-4EE1-8097-B393B0A2E396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2</a:t>
            </a:fld>
            <a:endParaRPr lang="en-US" altLang="en-US" sz="800">
              <a:solidFill>
                <a:schemeClr val="bg1"/>
              </a:solidFill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1660526" y="1074739"/>
            <a:ext cx="327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SzTx/>
              <a:buFontTx/>
              <a:buChar char="•"/>
            </a:pPr>
            <a:endParaRPr lang="en-US" altLang="en-US" sz="3200">
              <a:latin typeface="Arial" charset="0"/>
              <a:cs typeface="Times New Roman" pitchFamily="18" charset="0"/>
            </a:endParaRP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762000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KINGDOM ANIMALIA</a:t>
            </a:r>
          </a:p>
        </p:txBody>
      </p:sp>
      <p:sp>
        <p:nvSpPr>
          <p:cNvPr id="16180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943738" y="2296886"/>
            <a:ext cx="7534029" cy="4492874"/>
          </a:xfrm>
        </p:spPr>
        <p:txBody>
          <a:bodyPr>
            <a:normAutofit/>
          </a:bodyPr>
          <a:lstStyle/>
          <a:p>
            <a:pPr marL="344488" indent="-344488">
              <a:buFontTx/>
              <a:buChar char="•"/>
            </a:pP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Multicellular</a:t>
            </a:r>
          </a:p>
          <a:p>
            <a:pPr marL="344488" indent="-344488">
              <a:buFontTx/>
              <a:buChar char="•"/>
            </a:pP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Eukaryotes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have tissue, organs, and organ systems. 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 Cell wall</a:t>
            </a:r>
            <a:endParaRPr lang="en-US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4488" indent="-344488">
              <a:buFontTx/>
              <a:buChar char="•"/>
            </a:pP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Aerobic Heterotrophs </a:t>
            </a:r>
            <a:r>
              <a:rPr lang="en-US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ingest other organisms or withdraw nutrients from them.</a:t>
            </a:r>
            <a:endParaRPr lang="en-US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endParaRPr lang="en-US" altLang="en-US" sz="2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8616" name="Rectangle 10"/>
          <p:cNvSpPr>
            <a:spLocks noChangeArrowheads="1"/>
          </p:cNvSpPr>
          <p:nvPr/>
        </p:nvSpPr>
        <p:spPr bwMode="auto">
          <a:xfrm>
            <a:off x="2590800" y="8382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pic>
        <p:nvPicPr>
          <p:cNvPr id="10" name="Picture 4" descr="lion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7"/>
          <a:stretch>
            <a:fillRect/>
          </a:stretch>
        </p:blipFill>
        <p:spPr bwMode="auto">
          <a:xfrm>
            <a:off x="68240" y="4169390"/>
            <a:ext cx="3493827" cy="262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ionsFeedingZebraKi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0" y="1364457"/>
            <a:ext cx="3493827" cy="23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9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BB5BAB7-22B7-4EE1-8097-B393B0A2E396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</a:t>
            </a:fld>
            <a:endParaRPr lang="en-US" altLang="en-US" sz="800">
              <a:solidFill>
                <a:schemeClr val="bg1"/>
              </a:solidFill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1660526" y="1074739"/>
            <a:ext cx="327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SzTx/>
              <a:buFontTx/>
              <a:buChar char="•"/>
            </a:pPr>
            <a:endParaRPr lang="en-US" altLang="en-US" sz="3200">
              <a:latin typeface="Arial" charset="0"/>
              <a:cs typeface="Times New Roman" pitchFamily="18" charset="0"/>
            </a:endParaRP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762000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KINGDOM ANIMALIA</a:t>
            </a:r>
          </a:p>
        </p:txBody>
      </p:sp>
      <p:sp>
        <p:nvSpPr>
          <p:cNvPr id="16180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943738" y="2296886"/>
            <a:ext cx="7534029" cy="4492874"/>
          </a:xfrm>
        </p:spPr>
        <p:txBody>
          <a:bodyPr>
            <a:normAutofit/>
          </a:bodyPr>
          <a:lstStyle/>
          <a:p>
            <a:pPr marL="344488" indent="-344488">
              <a:buFontTx/>
              <a:buChar char="•"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Reproduce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sexually.  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 also reproduce asexually.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Embryos develop through a series of stages.</a:t>
            </a:r>
          </a:p>
          <a:p>
            <a:pPr marL="344488" lvl="0" indent="-344488"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animals are motile; they actively move about during all or part of the life cycle.</a:t>
            </a:r>
          </a:p>
          <a:p>
            <a:pPr marL="344488" indent="-344488">
              <a:buFontTx/>
              <a:buChar char="•"/>
            </a:pP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buNone/>
            </a:pPr>
            <a:endParaRPr lang="en-US" altLang="en-US" sz="2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8616" name="Rectangle 10"/>
          <p:cNvSpPr>
            <a:spLocks noChangeArrowheads="1"/>
          </p:cNvSpPr>
          <p:nvPr/>
        </p:nvSpPr>
        <p:spPr bwMode="auto">
          <a:xfrm>
            <a:off x="2590800" y="8382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pic>
        <p:nvPicPr>
          <p:cNvPr id="10" name="Picture 4" descr="lion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7"/>
          <a:stretch>
            <a:fillRect/>
          </a:stretch>
        </p:blipFill>
        <p:spPr bwMode="auto">
          <a:xfrm>
            <a:off x="68240" y="4169390"/>
            <a:ext cx="3493827" cy="262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ionsFeedingZebraKi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0" y="1364457"/>
            <a:ext cx="3493827" cy="23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84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EB05EE8-1F3B-464E-B992-E266E0CEA3A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4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209800" y="26988"/>
            <a:ext cx="7772400" cy="6588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KINGDOM ANIMALIA</a:t>
            </a:r>
            <a:endParaRPr lang="en-US" sz="4800" b="1" kern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76563"/>
              </p:ext>
            </p:extLst>
          </p:nvPr>
        </p:nvGraphicFramePr>
        <p:xfrm>
          <a:off x="1978926" y="1397000"/>
          <a:ext cx="8963250" cy="485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625">
                  <a:extLst>
                    <a:ext uri="{9D8B030D-6E8A-4147-A177-3AD203B41FA5}">
                      <a16:colId xmlns:a16="http://schemas.microsoft.com/office/drawing/2014/main" val="1045510627"/>
                    </a:ext>
                  </a:extLst>
                </a:gridCol>
                <a:gridCol w="4481625">
                  <a:extLst>
                    <a:ext uri="{9D8B030D-6E8A-4147-A177-3AD203B41FA5}">
                      <a16:colId xmlns:a16="http://schemas.microsoft.com/office/drawing/2014/main" val="1709025799"/>
                    </a:ext>
                  </a:extLst>
                </a:gridCol>
              </a:tblGrid>
              <a:tr h="545264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EUKARYA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580344562"/>
                  </a:ext>
                </a:extLst>
              </a:tr>
              <a:tr h="545264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/>
                        <a:t>Kingdoms</a:t>
                      </a: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ANIMALIA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1450630472"/>
                  </a:ext>
                </a:extLst>
              </a:tr>
              <a:tr h="941141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00B050"/>
                          </a:solidFill>
                        </a:rPr>
                        <a:t>EUKARYOTE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2177834175"/>
                  </a:ext>
                </a:extLst>
              </a:tr>
              <a:tr h="9411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00B050"/>
                          </a:solidFill>
                        </a:rPr>
                        <a:t>MULTICELLULAR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1934851100"/>
                  </a:ext>
                </a:extLst>
              </a:tr>
              <a:tr h="9411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00B050"/>
                          </a:solidFill>
                        </a:rPr>
                        <a:t>NO CELL WALL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2002761612"/>
                  </a:ext>
                </a:extLst>
              </a:tr>
              <a:tr h="9411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449" marR="134449" marT="67224" marB="672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00B050"/>
                          </a:solidFill>
                        </a:rPr>
                        <a:t>HETEROTROPHS</a:t>
                      </a:r>
                    </a:p>
                  </a:txBody>
                  <a:tcPr marL="134449" marR="134449" marT="67224" marB="67224"/>
                </a:tc>
                <a:extLst>
                  <a:ext uri="{0D108BD9-81ED-4DB2-BD59-A6C34878D82A}">
                    <a16:rowId xmlns:a16="http://schemas.microsoft.com/office/drawing/2014/main" val="344254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878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10261600" cy="838200"/>
          </a:xfrm>
        </p:spPr>
        <p:txBody>
          <a:bodyPr>
            <a:normAutofit/>
          </a:bodyPr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LEVELS OF ORGANIZATION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600200"/>
            <a:ext cx="10261600" cy="4876800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0070C0"/>
                </a:solidFill>
              </a:rPr>
              <a:t>Sponges</a:t>
            </a:r>
            <a:r>
              <a:rPr lang="en-US" altLang="en-US" sz="3200" b="1" dirty="0"/>
              <a:t> are the ONLY animals that have just the cellular level.</a:t>
            </a:r>
          </a:p>
          <a:p>
            <a:r>
              <a:rPr lang="en-US" altLang="en-US" sz="3200" b="1" dirty="0"/>
              <a:t>All other animals show these levels – cell, tissue, organ, and system.</a:t>
            </a:r>
          </a:p>
          <a:p>
            <a:r>
              <a:rPr lang="en-US" altLang="en-US" sz="3200" b="1" dirty="0"/>
              <a:t>Cells may </a:t>
            </a:r>
            <a:r>
              <a:rPr lang="en-US" altLang="en-US" sz="3200" b="1" dirty="0">
                <a:solidFill>
                  <a:srgbClr val="0070C0"/>
                </a:solidFill>
              </a:rPr>
              <a:t>specialize</a:t>
            </a:r>
            <a:r>
              <a:rPr lang="en-US" altLang="en-US" sz="3200" b="1" dirty="0"/>
              <a:t> (take own different shapes and functions).</a:t>
            </a:r>
          </a:p>
          <a:p>
            <a:r>
              <a:rPr lang="en-US" altLang="en-US" sz="3200" b="1" dirty="0"/>
              <a:t>Cells are held together by cell junctions to form </a:t>
            </a:r>
            <a:r>
              <a:rPr lang="en-US" altLang="en-US" sz="3200" b="1" dirty="0">
                <a:solidFill>
                  <a:srgbClr val="0070C0"/>
                </a:solidFill>
              </a:rPr>
              <a:t>tissues.</a:t>
            </a:r>
          </a:p>
        </p:txBody>
      </p:sp>
    </p:spTree>
    <p:extLst>
      <p:ext uri="{BB962C8B-B14F-4D97-AF65-F5344CB8AC3E}">
        <p14:creationId xmlns:p14="http://schemas.microsoft.com/office/powerpoint/2010/main" val="99929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1320800" y="685800"/>
            <a:ext cx="2133600" cy="1066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9245600" y="2819400"/>
            <a:ext cx="2336800" cy="11430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4572000" y="576618"/>
            <a:ext cx="3149600" cy="1447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8940800" y="5105400"/>
            <a:ext cx="2641600" cy="1371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5791200" y="3657600"/>
            <a:ext cx="2641600" cy="1066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Oval 9"/>
          <p:cNvSpPr>
            <a:spLocks noChangeArrowheads="1"/>
          </p:cNvSpPr>
          <p:nvPr/>
        </p:nvSpPr>
        <p:spPr bwMode="auto">
          <a:xfrm>
            <a:off x="9042400" y="685800"/>
            <a:ext cx="25400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1828800" y="4038600"/>
            <a:ext cx="25400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4470400" y="5029200"/>
            <a:ext cx="32512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1625600" y="990601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itchFamily="66" charset="0"/>
              </a:rPr>
              <a:t>Atom</a:t>
            </a:r>
          </a:p>
        </p:txBody>
      </p:sp>
      <p:sp>
        <p:nvSpPr>
          <p:cNvPr id="65549" name="Line 13"/>
          <p:cNvSpPr>
            <a:spLocks noChangeShapeType="1"/>
          </p:cNvSpPr>
          <p:nvPr/>
        </p:nvSpPr>
        <p:spPr bwMode="auto">
          <a:xfrm>
            <a:off x="3454400" y="1371600"/>
            <a:ext cx="91440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4978400" y="914400"/>
            <a:ext cx="233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latin typeface="Comic Sans MS" pitchFamily="66" charset="0"/>
              </a:rPr>
              <a:t>Molecule or compound</a:t>
            </a:r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 flipV="1">
            <a:off x="7823200" y="1447800"/>
            <a:ext cx="111760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9335072" y="1066801"/>
            <a:ext cx="203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latin typeface="Comic Sans MS" pitchFamily="66" charset="0"/>
              </a:rPr>
              <a:t>Organelle</a:t>
            </a:r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9652000" y="3124201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latin typeface="Comic Sans MS" pitchFamily="66" charset="0"/>
              </a:rPr>
              <a:t>CELL</a:t>
            </a:r>
          </a:p>
        </p:txBody>
      </p:sp>
      <p:sp>
        <p:nvSpPr>
          <p:cNvPr id="65554" name="Line 18"/>
          <p:cNvSpPr>
            <a:spLocks noChangeShapeType="1"/>
          </p:cNvSpPr>
          <p:nvPr/>
        </p:nvSpPr>
        <p:spPr bwMode="auto">
          <a:xfrm>
            <a:off x="10363200" y="2133600"/>
            <a:ext cx="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579272" y="2453481"/>
            <a:ext cx="83312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2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LEVELS OF ORGANIZATION</a:t>
            </a:r>
          </a:p>
        </p:txBody>
      </p:sp>
      <p:sp>
        <p:nvSpPr>
          <p:cNvPr id="65556" name="Line 20"/>
          <p:cNvSpPr>
            <a:spLocks noChangeShapeType="1"/>
          </p:cNvSpPr>
          <p:nvPr/>
        </p:nvSpPr>
        <p:spPr bwMode="auto">
          <a:xfrm flipH="1">
            <a:off x="8534400" y="3733800"/>
            <a:ext cx="8128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6096000" y="3962401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latin typeface="Comic Sans MS" pitchFamily="66" charset="0"/>
              </a:rPr>
              <a:t>Tissue</a:t>
            </a:r>
          </a:p>
        </p:txBody>
      </p:sp>
      <p:sp>
        <p:nvSpPr>
          <p:cNvPr id="65559" name="Text Box 23"/>
          <p:cNvSpPr txBox="1">
            <a:spLocks noChangeArrowheads="1"/>
          </p:cNvSpPr>
          <p:nvPr/>
        </p:nvSpPr>
        <p:spPr bwMode="auto">
          <a:xfrm>
            <a:off x="2336800" y="4343401"/>
            <a:ext cx="172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latin typeface="Comic Sans MS" pitchFamily="66" charset="0"/>
              </a:rPr>
              <a:t>Organ</a:t>
            </a:r>
          </a:p>
        </p:txBody>
      </p:sp>
      <p:sp>
        <p:nvSpPr>
          <p:cNvPr id="65560" name="Line 24"/>
          <p:cNvSpPr>
            <a:spLocks noChangeShapeType="1"/>
          </p:cNvSpPr>
          <p:nvPr/>
        </p:nvSpPr>
        <p:spPr bwMode="auto">
          <a:xfrm flipH="1">
            <a:off x="4572000" y="4343400"/>
            <a:ext cx="11176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1" name="Text Box 25"/>
          <p:cNvSpPr txBox="1">
            <a:spLocks noChangeArrowheads="1"/>
          </p:cNvSpPr>
          <p:nvPr/>
        </p:nvSpPr>
        <p:spPr bwMode="auto">
          <a:xfrm>
            <a:off x="5080000" y="5257801"/>
            <a:ext cx="1828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latin typeface="Comic Sans MS" pitchFamily="66" charset="0"/>
              </a:rPr>
              <a:t>Organ system</a:t>
            </a:r>
          </a:p>
        </p:txBody>
      </p:sp>
      <p:sp>
        <p:nvSpPr>
          <p:cNvPr id="65562" name="Line 26"/>
          <p:cNvSpPr>
            <a:spLocks noChangeShapeType="1"/>
          </p:cNvSpPr>
          <p:nvPr/>
        </p:nvSpPr>
        <p:spPr bwMode="auto">
          <a:xfrm>
            <a:off x="3860800" y="5181600"/>
            <a:ext cx="6096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3" name="Line 27"/>
          <p:cNvSpPr>
            <a:spLocks noChangeShapeType="1"/>
          </p:cNvSpPr>
          <p:nvPr/>
        </p:nvSpPr>
        <p:spPr bwMode="auto">
          <a:xfrm>
            <a:off x="7823200" y="5715000"/>
            <a:ext cx="101600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4" name="Text Box 28"/>
          <p:cNvSpPr txBox="1">
            <a:spLocks noChangeArrowheads="1"/>
          </p:cNvSpPr>
          <p:nvPr/>
        </p:nvSpPr>
        <p:spPr bwMode="auto">
          <a:xfrm>
            <a:off x="9493534" y="5562600"/>
            <a:ext cx="1536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dirty="0">
                <a:latin typeface="Comic Sans MS" pitchFamily="66" charset="0"/>
              </a:rPr>
              <a:t>Organism</a:t>
            </a:r>
          </a:p>
        </p:txBody>
      </p:sp>
      <p:sp>
        <p:nvSpPr>
          <p:cNvPr id="65565" name="Text Box 29"/>
          <p:cNvSpPr txBox="1">
            <a:spLocks noChangeArrowheads="1"/>
          </p:cNvSpPr>
          <p:nvPr/>
        </p:nvSpPr>
        <p:spPr bwMode="auto">
          <a:xfrm>
            <a:off x="9347200" y="3886200"/>
            <a:ext cx="23368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 b="1">
                <a:latin typeface="Comic Sans MS" pitchFamily="66" charset="0"/>
              </a:rPr>
              <a:t>Life begins</a:t>
            </a:r>
          </a:p>
        </p:txBody>
      </p:sp>
    </p:spTree>
    <p:extLst>
      <p:ext uri="{BB962C8B-B14F-4D97-AF65-F5344CB8AC3E}">
        <p14:creationId xmlns:p14="http://schemas.microsoft.com/office/powerpoint/2010/main" val="285336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5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8" grpId="0"/>
      <p:bldP spid="65550" grpId="0"/>
      <p:bldP spid="65552" grpId="0"/>
      <p:bldP spid="65558" grpId="0"/>
      <p:bldP spid="65559" grpId="0"/>
      <p:bldP spid="65561" grpId="0"/>
      <p:bldP spid="655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green-katydid-on-lily-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260143" y="609601"/>
            <a:ext cx="9671713" cy="1938992"/>
          </a:xfrm>
          <a:prstGeom prst="rect">
            <a:avLst/>
          </a:prstGeom>
          <a:solidFill>
            <a:srgbClr val="3366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INVERTEBRATE GROUPS</a:t>
            </a:r>
          </a:p>
        </p:txBody>
      </p:sp>
    </p:spTree>
    <p:extLst>
      <p:ext uri="{BB962C8B-B14F-4D97-AF65-F5344CB8AC3E}">
        <p14:creationId xmlns:p14="http://schemas.microsoft.com/office/powerpoint/2010/main" val="27696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CHARACTERISTICS OF INVERTEBRATES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b="1" dirty="0">
                <a:solidFill>
                  <a:srgbClr val="0070C0"/>
                </a:solidFill>
              </a:rPr>
              <a:t>Simplest </a:t>
            </a:r>
            <a:r>
              <a:rPr lang="en-US" altLang="en-US" sz="3200" b="1" dirty="0"/>
              <a:t>animals</a:t>
            </a:r>
          </a:p>
          <a:p>
            <a:pPr>
              <a:lnSpc>
                <a:spcPct val="90000"/>
              </a:lnSpc>
            </a:pPr>
            <a:r>
              <a:rPr lang="en-US" altLang="en-US" sz="3200" b="1" dirty="0"/>
              <a:t>Contain the </a:t>
            </a:r>
            <a:r>
              <a:rPr lang="en-US" altLang="en-US" sz="3200" b="1" dirty="0">
                <a:solidFill>
                  <a:srgbClr val="0070C0"/>
                </a:solidFill>
              </a:rPr>
              <a:t>greatest number </a:t>
            </a:r>
            <a:r>
              <a:rPr lang="en-US" altLang="en-US" sz="3200" b="1" dirty="0"/>
              <a:t>of different </a:t>
            </a:r>
            <a:r>
              <a:rPr lang="en-US" altLang="en-US" sz="3200" b="1" dirty="0">
                <a:solidFill>
                  <a:srgbClr val="0070C0"/>
                </a:solidFill>
              </a:rPr>
              <a:t>species </a:t>
            </a:r>
          </a:p>
          <a:p>
            <a:pPr>
              <a:lnSpc>
                <a:spcPct val="90000"/>
              </a:lnSpc>
            </a:pPr>
            <a:r>
              <a:rPr lang="en-US" altLang="en-US" sz="3200" b="1" dirty="0"/>
              <a:t>Most are </a:t>
            </a:r>
            <a:r>
              <a:rPr lang="en-US" altLang="en-US" sz="3200" b="1" dirty="0">
                <a:solidFill>
                  <a:srgbClr val="0070C0"/>
                </a:solidFill>
              </a:rPr>
              <a:t>aquatic </a:t>
            </a:r>
            <a:r>
              <a:rPr lang="en-US" altLang="en-US" sz="3200" b="1" dirty="0"/>
              <a:t>(found in water)</a:t>
            </a:r>
          </a:p>
          <a:p>
            <a:pPr>
              <a:lnSpc>
                <a:spcPct val="90000"/>
              </a:lnSpc>
            </a:pPr>
            <a:r>
              <a:rPr lang="en-US" altLang="en-US" sz="3200" b="1" dirty="0"/>
              <a:t>Do </a:t>
            </a:r>
            <a:r>
              <a:rPr lang="en-US" altLang="en-US" sz="3200" b="1" dirty="0">
                <a:solidFill>
                  <a:srgbClr val="0070C0"/>
                </a:solidFill>
              </a:rPr>
              <a:t>NOT </a:t>
            </a:r>
            <a:r>
              <a:rPr lang="en-US" altLang="en-US" sz="3200" b="1" dirty="0"/>
              <a:t>have a backbone</a:t>
            </a:r>
          </a:p>
          <a:p>
            <a:pPr>
              <a:lnSpc>
                <a:spcPct val="90000"/>
              </a:lnSpc>
            </a:pPr>
            <a:r>
              <a:rPr lang="en-US" altLang="en-US" sz="3200" b="1" dirty="0"/>
              <a:t>Includes </a:t>
            </a:r>
            <a:r>
              <a:rPr lang="en-US" altLang="en-US" sz="3200" b="1" dirty="0">
                <a:solidFill>
                  <a:srgbClr val="00B050"/>
                </a:solidFill>
              </a:rPr>
              <a:t>sponges, cnidarians, flatworms, roundworms, annelids, mollusks, arthropods, and echinoderms</a:t>
            </a:r>
          </a:p>
        </p:txBody>
      </p:sp>
    </p:spTree>
    <p:extLst>
      <p:ext uri="{BB962C8B-B14F-4D97-AF65-F5344CB8AC3E}">
        <p14:creationId xmlns:p14="http://schemas.microsoft.com/office/powerpoint/2010/main" val="25254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allyspongi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9200"/>
            <a:ext cx="9652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10261600" cy="762000"/>
          </a:xfrm>
        </p:spPr>
        <p:txBody>
          <a:bodyPr/>
          <a:lstStyle/>
          <a:p>
            <a:r>
              <a:rPr lang="en-US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PORIFERA </a:t>
            </a:r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Sponge</a:t>
            </a:r>
            <a:endParaRPr lang="en-US" altLang="en-US" sz="4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727200" y="5105400"/>
            <a:ext cx="203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Osculum of Sponge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2641600" y="2667000"/>
            <a:ext cx="1320800" cy="23622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641600" y="5029200"/>
            <a:ext cx="4876800" cy="304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5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10261600" cy="838200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CNIDARIA – Sea Anemone</a:t>
            </a:r>
          </a:p>
        </p:txBody>
      </p:sp>
      <p:pic>
        <p:nvPicPr>
          <p:cNvPr id="39941" name="Picture 5" descr="sea anemone tentac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295401"/>
            <a:ext cx="9042400" cy="448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625600" y="6019800"/>
            <a:ext cx="558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Comic Sans MS" pitchFamily="66" charset="0"/>
              </a:rPr>
              <a:t>Tentacles of Sea Anemone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V="1">
            <a:off x="4837375" y="5747266"/>
            <a:ext cx="22352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5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  <p:bldP spid="399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81429" y="459163"/>
            <a:ext cx="8770571" cy="1560716"/>
          </a:xfrm>
        </p:spPr>
        <p:txBody>
          <a:bodyPr/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MORE CNIDARIANS</a:t>
            </a:r>
          </a:p>
        </p:txBody>
      </p:sp>
      <p:pic>
        <p:nvPicPr>
          <p:cNvPr id="46083" name="Picture 3" descr="brainCo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331777"/>
            <a:ext cx="64262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redjelly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1676400"/>
            <a:ext cx="406611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524000" y="1645444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latin typeface="Comic Sans MS" pitchFamily="66" charset="0"/>
              </a:rPr>
              <a:t>Brain Coral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7924800" y="6096001"/>
            <a:ext cx="345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latin typeface="Comic Sans MS" pitchFamily="66" charset="0"/>
              </a:rPr>
              <a:t>Red jellyfish</a:t>
            </a:r>
          </a:p>
        </p:txBody>
      </p:sp>
    </p:spTree>
    <p:extLst>
      <p:ext uri="{BB962C8B-B14F-4D97-AF65-F5344CB8AC3E}">
        <p14:creationId xmlns:p14="http://schemas.microsoft.com/office/powerpoint/2010/main" val="52389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0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10261600" cy="838200"/>
          </a:xfrm>
        </p:spPr>
        <p:txBody>
          <a:bodyPr>
            <a:no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PLATYHELMINTHES – FLATWORMS</a:t>
            </a:r>
          </a:p>
        </p:txBody>
      </p:sp>
      <p:pic>
        <p:nvPicPr>
          <p:cNvPr id="45059" name="Picture 3" descr="plan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4661">
            <a:off x="256545" y="3767673"/>
            <a:ext cx="4413251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marine flatw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520" y="3705369"/>
            <a:ext cx="698500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385055" y="6224731"/>
            <a:ext cx="264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latin typeface="Comic Sans MS" pitchFamily="66" charset="0"/>
              </a:rPr>
              <a:t>Planarian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6604000" y="3109914"/>
            <a:ext cx="477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latin typeface="Comic Sans MS" pitchFamily="66" charset="0"/>
              </a:rPr>
              <a:t>Marine Flatworm</a:t>
            </a:r>
          </a:p>
        </p:txBody>
      </p:sp>
    </p:spTree>
    <p:extLst>
      <p:ext uri="{BB962C8B-B14F-4D97-AF65-F5344CB8AC3E}">
        <p14:creationId xmlns:p14="http://schemas.microsoft.com/office/powerpoint/2010/main" val="21472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397" y="568345"/>
            <a:ext cx="10539874" cy="1560716"/>
          </a:xfrm>
        </p:spPr>
        <p:txBody>
          <a:bodyPr>
            <a:noAutofit/>
          </a:bodyPr>
          <a:lstStyle/>
          <a:p>
            <a:r>
              <a:rPr lang="en-US" sz="5400" b="1" dirty="0"/>
              <a:t>MORE PLATYHELMINTHES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97" y="3525727"/>
            <a:ext cx="4444834" cy="30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45129" y="3002507"/>
            <a:ext cx="2156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TAPEWORM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990" y="2483395"/>
            <a:ext cx="4848660" cy="304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979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568345"/>
            <a:ext cx="10281871" cy="1560716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NEMATODA - roundworms</a:t>
            </a:r>
          </a:p>
        </p:txBody>
      </p:sp>
      <p:pic>
        <p:nvPicPr>
          <p:cNvPr id="44035" name="Picture 3" descr="round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31" y="2955969"/>
            <a:ext cx="3941170" cy="319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94101" y="6279356"/>
            <a:ext cx="406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latin typeface="Comic Sans MS" pitchFamily="66" charset="0"/>
              </a:rPr>
              <a:t>Nematode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4347169"/>
            <a:ext cx="28479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79224" y="6138524"/>
            <a:ext cx="170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Pin worm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94" y="2267376"/>
            <a:ext cx="5311894" cy="198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91519" y="4532286"/>
            <a:ext cx="2108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Hook worm</a:t>
            </a:r>
          </a:p>
        </p:txBody>
      </p:sp>
    </p:spTree>
    <p:extLst>
      <p:ext uri="{BB962C8B-B14F-4D97-AF65-F5344CB8AC3E}">
        <p14:creationId xmlns:p14="http://schemas.microsoft.com/office/powerpoint/2010/main" val="288437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568345"/>
            <a:ext cx="10281871" cy="1560716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ANNELIDA - Segmented Worms</a:t>
            </a:r>
          </a:p>
        </p:txBody>
      </p:sp>
      <p:pic>
        <p:nvPicPr>
          <p:cNvPr id="44036" name="Picture 4" descr="le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71" y="2634017"/>
            <a:ext cx="3692945" cy="325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242479" y="6066335"/>
            <a:ext cx="11479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dirty="0">
                <a:latin typeface="Comic Sans MS" pitchFamily="66" charset="0"/>
              </a:rPr>
              <a:t>Leech</a:t>
            </a:r>
            <a:r>
              <a:rPr lang="en-US" altLang="en-US" b="1" dirty="0">
                <a:latin typeface="Comic Sans MS" pitchFamily="66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958" y="2374711"/>
            <a:ext cx="5472397" cy="351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072346" y="6059332"/>
            <a:ext cx="36783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dirty="0">
                <a:latin typeface="Comic Sans MS" pitchFamily="66" charset="0"/>
              </a:rPr>
              <a:t>Earthworm</a:t>
            </a:r>
            <a:r>
              <a:rPr lang="en-US" altLang="en-US" b="1" dirty="0"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654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600" y="568345"/>
            <a:ext cx="10586671" cy="1560716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PHYLUM ARTHROPODA (crustaceans, spiders, insects)</a:t>
            </a:r>
          </a:p>
        </p:txBody>
      </p:sp>
      <p:pic>
        <p:nvPicPr>
          <p:cNvPr id="41987" name="Picture 3" descr="HorseshoeCrab2_D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78" y="4451867"/>
            <a:ext cx="5791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Picture 5" descr="spid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88" y="1937266"/>
            <a:ext cx="5378417" cy="24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6" descr="beetle--scarabe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t="12299" r="20667" b="15958"/>
          <a:stretch>
            <a:fillRect/>
          </a:stretch>
        </p:blipFill>
        <p:spPr bwMode="auto">
          <a:xfrm>
            <a:off x="7667767" y="4451867"/>
            <a:ext cx="3562066" cy="222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1" name="Picture 7" descr="crayfish ph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47796"/>
            <a:ext cx="4267200" cy="220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7620000" y="5410201"/>
            <a:ext cx="2235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Dung beetle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2946400" y="4343400"/>
            <a:ext cx="3454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Horseshoe crab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9042400" y="2332462"/>
            <a:ext cx="2540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crayfish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3681863" y="1963130"/>
            <a:ext cx="233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spider</a:t>
            </a:r>
          </a:p>
        </p:txBody>
      </p:sp>
    </p:spTree>
    <p:extLst>
      <p:ext uri="{BB962C8B-B14F-4D97-AF65-F5344CB8AC3E}">
        <p14:creationId xmlns:p14="http://schemas.microsoft.com/office/powerpoint/2010/main" val="31426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/>
      <p:bldP spid="41993" grpId="0"/>
      <p:bldP spid="41994" grpId="0"/>
      <p:bldP spid="419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12800" y="304800"/>
            <a:ext cx="10871200" cy="533400"/>
          </a:xfrm>
        </p:spPr>
        <p:txBody>
          <a:bodyPr>
            <a:noAutofit/>
          </a:bodyPr>
          <a:lstStyle/>
          <a:p>
            <a:pPr algn="l"/>
            <a:r>
              <a:rPr lang="en-US" altLang="en-US" sz="4000" b="1" dirty="0"/>
              <a:t>PHYLYM MOLLUSCA</a:t>
            </a:r>
          </a:p>
        </p:txBody>
      </p:sp>
      <p:pic>
        <p:nvPicPr>
          <p:cNvPr id="43011" name="Picture 3" descr="sna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19" y="1377287"/>
            <a:ext cx="6485467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octop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3581400"/>
            <a:ext cx="3810000" cy="28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861325" y="1604033"/>
            <a:ext cx="172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snail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9347200" y="3962400"/>
            <a:ext cx="172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octopus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00" y="4337419"/>
            <a:ext cx="40481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3233762" y="4499633"/>
            <a:ext cx="86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tx2"/>
                </a:solidFill>
                <a:latin typeface="Comic Sans MS" pitchFamily="66" charset="0"/>
              </a:rPr>
              <a:t>slug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062" y="968991"/>
            <a:ext cx="4445075" cy="240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0399594" y="1192621"/>
            <a:ext cx="12775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squid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4275506"/>
            <a:ext cx="28575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664200" y="6236772"/>
            <a:ext cx="86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tx2"/>
                </a:solidFill>
                <a:latin typeface="Comic Sans MS" pitchFamily="66" charset="0"/>
              </a:rPr>
              <a:t>clams</a:t>
            </a:r>
          </a:p>
        </p:txBody>
      </p:sp>
    </p:spTree>
    <p:extLst>
      <p:ext uri="{BB962C8B-B14F-4D97-AF65-F5344CB8AC3E}">
        <p14:creationId xmlns:p14="http://schemas.microsoft.com/office/powerpoint/2010/main" val="411733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/>
      <p:bldP spid="43020" grpId="0"/>
      <p:bldP spid="14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12800" y="381000"/>
            <a:ext cx="10668000" cy="762000"/>
          </a:xfrm>
        </p:spPr>
        <p:txBody>
          <a:bodyPr/>
          <a:lstStyle/>
          <a:p>
            <a:r>
              <a:rPr lang="en-US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ECHINODERMS</a:t>
            </a:r>
          </a:p>
        </p:txBody>
      </p:sp>
      <p:pic>
        <p:nvPicPr>
          <p:cNvPr id="17412" name="Picture 4" descr="echinode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143000"/>
            <a:ext cx="108712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775200" y="3954463"/>
            <a:ext cx="2946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latin typeface="Comic Sans MS" pitchFamily="66" charset="0"/>
              </a:rPr>
              <a:t>Sand dollar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016000" y="1371600"/>
            <a:ext cx="1930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latin typeface="Comic Sans MS" pitchFamily="66" charset="0"/>
              </a:rPr>
              <a:t>starfish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267200" y="3276600"/>
            <a:ext cx="2844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Brittle star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823200" y="1363663"/>
            <a:ext cx="375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Sea fan (crinoid)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771901"/>
            <a:ext cx="392696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812800" y="3777040"/>
            <a:ext cx="3657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Sea urchin</a:t>
            </a:r>
          </a:p>
        </p:txBody>
      </p:sp>
    </p:spTree>
    <p:extLst>
      <p:ext uri="{BB962C8B-B14F-4D97-AF65-F5344CB8AC3E}">
        <p14:creationId xmlns:p14="http://schemas.microsoft.com/office/powerpoint/2010/main" val="162652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/>
      <p:bldP spid="174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5" descr="funny_animal_picture_T36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711200" y="609601"/>
            <a:ext cx="5384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VERTEBRATE GROUPS</a:t>
            </a:r>
          </a:p>
        </p:txBody>
      </p:sp>
    </p:spTree>
    <p:extLst>
      <p:ext uri="{BB962C8B-B14F-4D97-AF65-F5344CB8AC3E}">
        <p14:creationId xmlns:p14="http://schemas.microsoft.com/office/powerpoint/2010/main" val="3580524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10261600" cy="838200"/>
          </a:xfrm>
        </p:spPr>
        <p:txBody>
          <a:bodyPr/>
          <a:lstStyle/>
          <a:p>
            <a:r>
              <a:rPr lang="en-US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PHYLUM CHORDATA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026693"/>
            <a:ext cx="10261600" cy="5105400"/>
          </a:xfrm>
        </p:spPr>
        <p:txBody>
          <a:bodyPr/>
          <a:lstStyle/>
          <a:p>
            <a:r>
              <a:rPr lang="en-US" altLang="en-US" sz="3600" b="1" dirty="0"/>
              <a:t>More </a:t>
            </a:r>
            <a:r>
              <a:rPr lang="en-US" altLang="en-US" sz="3600" b="1" dirty="0">
                <a:solidFill>
                  <a:srgbClr val="0070C0"/>
                </a:solidFill>
              </a:rPr>
              <a:t>complex</a:t>
            </a:r>
            <a:r>
              <a:rPr lang="en-US" altLang="en-US" sz="3600" b="1" dirty="0"/>
              <a:t> animals</a:t>
            </a:r>
          </a:p>
          <a:p>
            <a:r>
              <a:rPr lang="en-US" altLang="en-US" sz="3600" b="1" dirty="0"/>
              <a:t>Most have a </a:t>
            </a:r>
            <a:r>
              <a:rPr lang="en-US" altLang="en-US" sz="3600" b="1" dirty="0">
                <a:solidFill>
                  <a:srgbClr val="0070C0"/>
                </a:solidFill>
              </a:rPr>
              <a:t>backbone</a:t>
            </a:r>
            <a:r>
              <a:rPr lang="en-US" altLang="en-US" sz="3600" b="1" dirty="0"/>
              <a:t> made up of individual bones called vertebrae</a:t>
            </a:r>
          </a:p>
          <a:p>
            <a:r>
              <a:rPr lang="en-US" altLang="en-US" sz="3600" b="1" dirty="0"/>
              <a:t>Invertebrates: tunicates, lancelets</a:t>
            </a:r>
          </a:p>
          <a:p>
            <a:r>
              <a:rPr lang="en-US" altLang="en-US" sz="3600" b="1" dirty="0"/>
              <a:t>Vertebrates: fish, amphibians, reptiles, birds, mammals</a:t>
            </a:r>
          </a:p>
        </p:txBody>
      </p:sp>
    </p:spTree>
    <p:extLst>
      <p:ext uri="{BB962C8B-B14F-4D97-AF65-F5344CB8AC3E}">
        <p14:creationId xmlns:p14="http://schemas.microsoft.com/office/powerpoint/2010/main" val="144385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TUNICATES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84" y="2977953"/>
            <a:ext cx="11146455" cy="27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038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LANCELETS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22" y="2990452"/>
            <a:ext cx="2955549" cy="339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296" y="2990452"/>
            <a:ext cx="3923377" cy="247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681" y="3129317"/>
            <a:ext cx="3121143" cy="336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36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69494" y="568345"/>
            <a:ext cx="10134778" cy="1560716"/>
          </a:xfrm>
        </p:spPr>
        <p:txBody>
          <a:bodyPr/>
          <a:lstStyle/>
          <a:p>
            <a:r>
              <a:rPr lang="en-US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SUBPHYLUM VERTEBRATA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429300"/>
            <a:ext cx="10261600" cy="4047699"/>
          </a:xfrm>
        </p:spPr>
        <p:txBody>
          <a:bodyPr/>
          <a:lstStyle/>
          <a:p>
            <a:r>
              <a:rPr lang="en-US" altLang="en-US" sz="3600" b="1" dirty="0"/>
              <a:t>Vertebrates have </a:t>
            </a:r>
            <a:r>
              <a:rPr lang="en-US" altLang="en-US" sz="3600" b="1" dirty="0">
                <a:solidFill>
                  <a:srgbClr val="0070C0"/>
                </a:solidFill>
              </a:rPr>
              <a:t>endoskeletons </a:t>
            </a:r>
            <a:r>
              <a:rPr lang="en-US" altLang="en-US" sz="3600" b="1" dirty="0"/>
              <a:t>(internal)</a:t>
            </a:r>
          </a:p>
          <a:p>
            <a:r>
              <a:rPr lang="en-US" altLang="en-US" sz="3600" b="1" dirty="0"/>
              <a:t>Some vertebrates have </a:t>
            </a:r>
            <a:r>
              <a:rPr lang="en-US" altLang="en-US" sz="3600" b="1" dirty="0">
                <a:solidFill>
                  <a:srgbClr val="0070C0"/>
                </a:solidFill>
              </a:rPr>
              <a:t>skeletons of cartilage </a:t>
            </a:r>
            <a:r>
              <a:rPr lang="en-US" altLang="en-US" sz="3600" b="1" dirty="0"/>
              <a:t>(sharks, rays, and skates)</a:t>
            </a:r>
          </a:p>
          <a:p>
            <a:r>
              <a:rPr lang="en-US" altLang="en-US" sz="3600" b="1" dirty="0"/>
              <a:t>Other vertebrates have </a:t>
            </a:r>
            <a:r>
              <a:rPr lang="en-US" altLang="en-US" sz="3600" b="1" dirty="0">
                <a:solidFill>
                  <a:srgbClr val="0070C0"/>
                </a:solidFill>
              </a:rPr>
              <a:t>skeletons of bone and cartilage</a:t>
            </a:r>
            <a:r>
              <a:rPr lang="en-US" altLang="en-US" sz="3600" b="1" dirty="0"/>
              <a:t> (reptiles, birds, &amp; mammals) </a:t>
            </a:r>
          </a:p>
        </p:txBody>
      </p:sp>
    </p:spTree>
    <p:extLst>
      <p:ext uri="{BB962C8B-B14F-4D97-AF65-F5344CB8AC3E}">
        <p14:creationId xmlns:p14="http://schemas.microsoft.com/office/powerpoint/2010/main" val="284693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xfrm>
            <a:off x="2339274" y="392261"/>
            <a:ext cx="8770571" cy="1560716"/>
          </a:xfrm>
        </p:spPr>
        <p:txBody>
          <a:bodyPr/>
          <a:lstStyle/>
          <a:p>
            <a:r>
              <a:rPr lang="en-US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VERTEBRATE BACKBONE</a:t>
            </a:r>
          </a:p>
        </p:txBody>
      </p:sp>
      <p:pic>
        <p:nvPicPr>
          <p:cNvPr id="77829" name="Picture 5" descr="snake skele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31926"/>
            <a:ext cx="9855200" cy="4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858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10261600" cy="685800"/>
          </a:xfrm>
        </p:spPr>
        <p:txBody>
          <a:bodyPr>
            <a:noAutofit/>
          </a:bodyPr>
          <a:lstStyle/>
          <a:p>
            <a:r>
              <a:rPr lang="en-US" altLang="en-US" sz="5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FISH</a:t>
            </a:r>
          </a:p>
        </p:txBody>
      </p:sp>
      <p:pic>
        <p:nvPicPr>
          <p:cNvPr id="83974" name="Picture 6" descr="fish ang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4130878"/>
            <a:ext cx="4811594" cy="24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5" name="Picture 7" descr="fish damsel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462" y="3886362"/>
            <a:ext cx="3684137" cy="263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6" name="Picture 8" descr="fish r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98762"/>
            <a:ext cx="50800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7620000" y="1695440"/>
            <a:ext cx="1422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ray</a:t>
            </a: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759200" y="6091451"/>
            <a:ext cx="274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anglerfish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9398000" y="4179332"/>
            <a:ext cx="233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damselfish</a:t>
            </a:r>
          </a:p>
        </p:txBody>
      </p:sp>
    </p:spTree>
    <p:extLst>
      <p:ext uri="{BB962C8B-B14F-4D97-AF65-F5344CB8AC3E}">
        <p14:creationId xmlns:p14="http://schemas.microsoft.com/office/powerpoint/2010/main" val="36118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8" grpId="0"/>
      <p:bldP spid="83979" grpId="0"/>
      <p:bldP spid="839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6400800" cy="685800"/>
          </a:xfrm>
        </p:spPr>
        <p:txBody>
          <a:bodyPr>
            <a:no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AMPHIBIA</a:t>
            </a:r>
          </a:p>
        </p:txBody>
      </p:sp>
      <p:pic>
        <p:nvPicPr>
          <p:cNvPr id="86019" name="Picture 3" descr="frog 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5667">
            <a:off x="7518401" y="3124200"/>
            <a:ext cx="38227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0" name="Picture 4" descr="frog t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3" r="15334" b="16502"/>
          <a:stretch>
            <a:fillRect/>
          </a:stretch>
        </p:blipFill>
        <p:spPr bwMode="auto">
          <a:xfrm rot="-281028">
            <a:off x="1117600" y="1219200"/>
            <a:ext cx="5486400" cy="283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1" name="Picture 5" descr="new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7" r="16251" b="22308"/>
          <a:stretch>
            <a:fillRect/>
          </a:stretch>
        </p:blipFill>
        <p:spPr bwMode="auto">
          <a:xfrm>
            <a:off x="711200" y="4267200"/>
            <a:ext cx="6807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2" name="Picture 6" descr="SalamanderSpotted_2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1001"/>
            <a:ext cx="4876800" cy="26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1320800" y="1600200"/>
            <a:ext cx="203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toad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3860800" y="4419600"/>
            <a:ext cx="1625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newt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8229600" y="3581400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frog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8636000" y="601663"/>
            <a:ext cx="274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salamander</a:t>
            </a:r>
          </a:p>
        </p:txBody>
      </p:sp>
    </p:spTree>
    <p:extLst>
      <p:ext uri="{BB962C8B-B14F-4D97-AF65-F5344CB8AC3E}">
        <p14:creationId xmlns:p14="http://schemas.microsoft.com/office/powerpoint/2010/main" val="4075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/>
      <p:bldP spid="86024" grpId="0"/>
      <p:bldP spid="86025" grpId="0"/>
      <p:bldP spid="860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5486400" cy="762000"/>
          </a:xfrm>
        </p:spPr>
        <p:txBody>
          <a:bodyPr>
            <a:noAutofit/>
          </a:bodyPr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REPTILIA</a:t>
            </a:r>
          </a:p>
        </p:txBody>
      </p:sp>
      <p:pic>
        <p:nvPicPr>
          <p:cNvPr id="87043" name="Picture 3" descr="lizard-tree-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" t="2649" r="621" b="1987"/>
          <a:stretch>
            <a:fillRect/>
          </a:stretch>
        </p:blipFill>
        <p:spPr bwMode="auto">
          <a:xfrm>
            <a:off x="5892800" y="4038601"/>
            <a:ext cx="5791200" cy="2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4" name="Picture 4" descr="snake puff ad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533400"/>
            <a:ext cx="4673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 descr="turt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42" y="1323125"/>
            <a:ext cx="5146722" cy="248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6" name="Picture 6" descr="cro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4023359"/>
            <a:ext cx="396240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1270000" y="1480066"/>
            <a:ext cx="203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Comic Sans MS" pitchFamily="66" charset="0"/>
              </a:rPr>
              <a:t>Turtle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9550400" y="2362200"/>
            <a:ext cx="1930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Snake</a:t>
            </a:r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1422400" y="6011863"/>
            <a:ext cx="375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Alligator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5994400" y="4343400"/>
            <a:ext cx="2641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Lizard</a:t>
            </a:r>
          </a:p>
        </p:txBody>
      </p:sp>
    </p:spTree>
    <p:extLst>
      <p:ext uri="{BB962C8B-B14F-4D97-AF65-F5344CB8AC3E}">
        <p14:creationId xmlns:p14="http://schemas.microsoft.com/office/powerpoint/2010/main" val="385301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7" grpId="0"/>
      <p:bldP spid="87048" grpId="0"/>
      <p:bldP spid="87049" grpId="0"/>
      <p:bldP spid="870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228600"/>
            <a:ext cx="6299200" cy="762000"/>
          </a:xfrm>
        </p:spPr>
        <p:txBody>
          <a:bodyPr>
            <a:noAutofit/>
          </a:bodyPr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BIRDS - AVES</a:t>
            </a:r>
          </a:p>
        </p:txBody>
      </p:sp>
      <p:pic>
        <p:nvPicPr>
          <p:cNvPr id="88067" name="Picture 3" descr="humming-bi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6"/>
          <a:stretch>
            <a:fillRect/>
          </a:stretch>
        </p:blipFill>
        <p:spPr bwMode="auto">
          <a:xfrm>
            <a:off x="914400" y="1143000"/>
            <a:ext cx="58928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8" name="Picture 4" descr="lovebir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4"/>
          <a:stretch>
            <a:fillRect/>
          </a:stretch>
        </p:blipFill>
        <p:spPr bwMode="auto">
          <a:xfrm>
            <a:off x="1625600" y="3962400"/>
            <a:ext cx="44704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9" name="Picture 5" descr="Bird_TwinLilacRolersInThornbush_L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267201"/>
            <a:ext cx="4673600" cy="226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70" name="Picture 6" descr="ostri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1" y="457200"/>
            <a:ext cx="42037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1320800" y="3124200"/>
            <a:ext cx="2844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hummingbird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9652000" y="3581400"/>
            <a:ext cx="172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latin typeface="Comic Sans MS" pitchFamily="66" charset="0"/>
              </a:rPr>
              <a:t>ostrich</a:t>
            </a:r>
          </a:p>
        </p:txBody>
      </p:sp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4048836" y="4191000"/>
            <a:ext cx="2235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latin typeface="Comic Sans MS" pitchFamily="66" charset="0"/>
              </a:rPr>
              <a:t>lovebirds</a:t>
            </a:r>
          </a:p>
        </p:txBody>
      </p:sp>
    </p:spTree>
    <p:extLst>
      <p:ext uri="{BB962C8B-B14F-4D97-AF65-F5344CB8AC3E}">
        <p14:creationId xmlns:p14="http://schemas.microsoft.com/office/powerpoint/2010/main" val="145739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/>
      <p:bldP spid="8807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416800" cy="609600"/>
          </a:xfrm>
        </p:spPr>
        <p:txBody>
          <a:bodyPr>
            <a:noAutofit/>
          </a:bodyPr>
          <a:lstStyle/>
          <a:p>
            <a:r>
              <a:rPr lang="en-US" alt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MAMMALIA</a:t>
            </a:r>
          </a:p>
        </p:txBody>
      </p:sp>
      <p:pic>
        <p:nvPicPr>
          <p:cNvPr id="89091" name="Picture 3" descr="baby_animal_s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77" b="21062"/>
          <a:stretch>
            <a:fillRect/>
          </a:stretch>
        </p:blipFill>
        <p:spPr bwMode="auto">
          <a:xfrm>
            <a:off x="1117600" y="3733800"/>
            <a:ext cx="65024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2" name="Picture 4" descr="baby animal kang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2895600"/>
            <a:ext cx="365760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3" name="Picture 5" descr="baby-pictures_killer wha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1" b="9616"/>
          <a:stretch>
            <a:fillRect/>
          </a:stretch>
        </p:blipFill>
        <p:spPr bwMode="auto">
          <a:xfrm>
            <a:off x="1527791" y="1231814"/>
            <a:ext cx="5682018" cy="242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4" name="Picture 6" descr="baby animals_anko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685800"/>
            <a:ext cx="3854451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432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ANIMAL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419600"/>
          </a:xfrm>
        </p:spPr>
        <p:txBody>
          <a:bodyPr>
            <a:normAutofit/>
          </a:bodyPr>
          <a:lstStyle/>
          <a:p>
            <a:r>
              <a:rPr lang="en-US" sz="3200" b="1" dirty="0"/>
              <a:t>Behavior</a:t>
            </a:r>
            <a:r>
              <a:rPr lang="en-US" sz="3200" dirty="0"/>
              <a:t> – anything an organism does in response to a stimulus in its environment. </a:t>
            </a:r>
          </a:p>
          <a:p>
            <a:r>
              <a:rPr lang="en-US" sz="3200" dirty="0"/>
              <a:t>Behaviors develop through interactions between genes and environmental inputs.</a:t>
            </a:r>
          </a:p>
          <a:p>
            <a:endParaRPr lang="en-US" sz="3200" dirty="0"/>
          </a:p>
          <a:p>
            <a:r>
              <a:rPr lang="en-US" sz="3200" dirty="0"/>
              <a:t>Behavior is </a:t>
            </a:r>
            <a:r>
              <a:rPr lang="en-US" sz="3200" b="1" u="sng" dirty="0"/>
              <a:t>ADAPTIVE</a:t>
            </a:r>
            <a:r>
              <a:rPr lang="en-US" sz="3200" dirty="0"/>
              <a:t> – adapting allows animals to survive!!! 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01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2489" y="546100"/>
            <a:ext cx="69088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800" b="1" dirty="0"/>
              <a:t>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642" y="2362200"/>
            <a:ext cx="6605516" cy="44958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n"/>
              <a:defRPr/>
            </a:pPr>
            <a:r>
              <a:rPr lang="en-US" sz="3200" dirty="0">
                <a:solidFill>
                  <a:schemeClr val="tx2"/>
                </a:solidFill>
                <a:effectLst/>
              </a:rPr>
              <a:t>What are some things you are NOT born knowing?</a:t>
            </a:r>
          </a:p>
          <a:p>
            <a:pPr>
              <a:buFont typeface="Wingdings" charset="2"/>
              <a:buChar char="n"/>
              <a:defRPr/>
            </a:pPr>
            <a:r>
              <a:rPr lang="en-US" sz="3200" dirty="0">
                <a:solidFill>
                  <a:schemeClr val="tx2"/>
                </a:solidFill>
              </a:rPr>
              <a:t>These are learned behaviors.</a:t>
            </a:r>
          </a:p>
          <a:p>
            <a:pPr lvl="1">
              <a:buFont typeface="Wingdings" charset="2"/>
              <a:buChar char="n"/>
              <a:defRPr/>
            </a:pPr>
            <a:r>
              <a:rPr lang="en-US" altLang="en-US" sz="3000" dirty="0">
                <a:solidFill>
                  <a:schemeClr val="tx2"/>
                </a:solidFill>
              </a:rPr>
              <a:t>Wolves have </a:t>
            </a:r>
            <a:r>
              <a:rPr lang="en-US" altLang="en-US" sz="3000" dirty="0">
                <a:solidFill>
                  <a:srgbClr val="0070C0"/>
                </a:solidFill>
              </a:rPr>
              <a:t>instincts</a:t>
            </a:r>
            <a:r>
              <a:rPr lang="en-US" altLang="en-US" sz="3000" dirty="0">
                <a:solidFill>
                  <a:schemeClr val="tx2"/>
                </a:solidFill>
              </a:rPr>
              <a:t> to eat prey animals, but they must </a:t>
            </a:r>
            <a:r>
              <a:rPr lang="en-US" altLang="en-US" sz="3000" dirty="0">
                <a:solidFill>
                  <a:srgbClr val="0070C0"/>
                </a:solidFill>
              </a:rPr>
              <a:t>learn</a:t>
            </a:r>
            <a:r>
              <a:rPr lang="en-US" altLang="en-US" sz="3000" dirty="0">
                <a:solidFill>
                  <a:schemeClr val="tx2"/>
                </a:solidFill>
              </a:rPr>
              <a:t> from the pack leaders how to become successful hunters.</a:t>
            </a:r>
          </a:p>
          <a:p>
            <a:pPr>
              <a:buFont typeface="Wingdings" charset="2"/>
              <a:buChar char="n"/>
              <a:defRPr/>
            </a:pPr>
            <a:endParaRPr lang="en-US" sz="3200" dirty="0">
              <a:solidFill>
                <a:schemeClr val="tx2"/>
              </a:solidFill>
              <a:effectLst/>
            </a:endParaRPr>
          </a:p>
        </p:txBody>
      </p:sp>
      <p:pic>
        <p:nvPicPr>
          <p:cNvPr id="18436" name="Picture 2" descr="C:\Users\TFernandez\AppData\Local\Microsoft\Windows\Temporary Internet Files\Content.IE5\LTGAZK0X\MPj0442319000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6" y="152400"/>
            <a:ext cx="38608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 descr="C:\Users\TFernandez\AppData\Local\Microsoft\Windows\Temporary Internet Files\Content.IE5\E915UNZB\MPj0438812000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6" y="4648200"/>
            <a:ext cx="38608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 descr="http://www.sheppardsoftware.com/content/animals/images/mammals/wolf_pac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6" y="2498951"/>
            <a:ext cx="3962400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TYPES OF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Innate Behavior</a:t>
            </a:r>
          </a:p>
          <a:p>
            <a:r>
              <a:rPr lang="en-US" sz="3200" dirty="0">
                <a:solidFill>
                  <a:schemeClr val="tx2"/>
                </a:solidFill>
              </a:rPr>
              <a:t>Learned Behavior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504" y="1668439"/>
            <a:ext cx="30099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627" y="3865681"/>
            <a:ext cx="4517835" cy="271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844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r>
              <a:rPr lang="en-US" sz="3200" dirty="0"/>
              <a:t>From Latin: </a:t>
            </a:r>
            <a:r>
              <a:rPr lang="en-US" sz="3200" dirty="0" err="1"/>
              <a:t>innatus</a:t>
            </a:r>
            <a:r>
              <a:rPr lang="en-US" sz="3200" dirty="0"/>
              <a:t> meaning “inborn”.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Inherited</a:t>
            </a:r>
            <a:r>
              <a:rPr lang="en-US" sz="3200" dirty="0"/>
              <a:t> or inborn behavior</a:t>
            </a:r>
          </a:p>
          <a:p>
            <a:r>
              <a:rPr lang="en-US" sz="3200" dirty="0"/>
              <a:t>Something an animal is born knowing how to do.</a:t>
            </a:r>
          </a:p>
          <a:p>
            <a:r>
              <a:rPr lang="en-US" sz="3200" dirty="0"/>
              <a:t>Includes both automatic and instinctive behaviors.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948" y="4914900"/>
            <a:ext cx="47720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151" y="4914900"/>
            <a:ext cx="48006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522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24202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Reflexes</a:t>
            </a:r>
          </a:p>
          <a:p>
            <a:r>
              <a:rPr lang="en-US" sz="2400" dirty="0"/>
              <a:t>Automatic response that requires no thinking at all.</a:t>
            </a:r>
          </a:p>
          <a:p>
            <a:r>
              <a:rPr lang="en-US" sz="2400" dirty="0"/>
              <a:t>a simple, inborn, automatic response by a part of the body to a stimulus.</a:t>
            </a:r>
          </a:p>
          <a:p>
            <a:r>
              <a:rPr lang="en-US" sz="2400" dirty="0"/>
              <a:t>Reflexes help animals respond quickly to a stimulus, thus protecting them from harm.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726" y="4772708"/>
            <a:ext cx="6988449" cy="194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412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Instincts</a:t>
            </a:r>
          </a:p>
          <a:p>
            <a:r>
              <a:rPr lang="en-US" sz="2800" dirty="0"/>
              <a:t>something which is engrained into that animal when it is still developing and hasn't even been born yet. </a:t>
            </a:r>
          </a:p>
          <a:p>
            <a:r>
              <a:rPr lang="en-US" sz="2800" dirty="0"/>
              <a:t>Instinct is thought to be hereditary, passed on from the parents.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651" y="4527165"/>
            <a:ext cx="3185473" cy="217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123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561" y="2301921"/>
            <a:ext cx="5431810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Territoriality</a:t>
            </a:r>
          </a:p>
          <a:p>
            <a:r>
              <a:rPr lang="en-US" sz="3200" dirty="0"/>
              <a:t>Animals that have territories will defend their space against others in their species or (sometimes) against other species.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0" y="2519789"/>
            <a:ext cx="470535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123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382" y="2110852"/>
            <a:ext cx="8865536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Aggression</a:t>
            </a:r>
          </a:p>
          <a:p>
            <a:r>
              <a:rPr lang="en-US" sz="2800" dirty="0"/>
              <a:t> A threatening behavior that one animal uses to gain control over another.</a:t>
            </a:r>
          </a:p>
          <a:p>
            <a:r>
              <a:rPr lang="en-US" sz="2800" dirty="0"/>
              <a:t>Used to fend off predators and competitors</a:t>
            </a:r>
          </a:p>
          <a:p>
            <a:r>
              <a:rPr lang="en-US" sz="2800" dirty="0"/>
              <a:t>Used to protect young and food sources.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830" y="4962525"/>
            <a:ext cx="68389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/>
              <a:t>Submission</a:t>
            </a:r>
          </a:p>
          <a:p>
            <a:r>
              <a:rPr lang="en-US" sz="3200" dirty="0"/>
              <a:t>The weaker animal</a:t>
            </a:r>
          </a:p>
          <a:p>
            <a:r>
              <a:rPr lang="en-US" sz="3200" dirty="0"/>
              <a:t>involves an individual indicating by an act or posture that it will not challenge a dominant individual in a social group.</a:t>
            </a:r>
            <a:endParaRPr lang="en-US" sz="3200" baseline="30000" dirty="0"/>
          </a:p>
          <a:p>
            <a:r>
              <a:rPr lang="en-US" sz="3200" dirty="0"/>
              <a:t>Helps maintain a social group hierarchy.</a:t>
            </a:r>
          </a:p>
        </p:txBody>
      </p:sp>
    </p:spTree>
    <p:extLst>
      <p:ext uri="{BB962C8B-B14F-4D97-AF65-F5344CB8AC3E}">
        <p14:creationId xmlns:p14="http://schemas.microsoft.com/office/powerpoint/2010/main" val="939971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948" y="2110852"/>
            <a:ext cx="11009052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Courtship</a:t>
            </a:r>
          </a:p>
          <a:p>
            <a:r>
              <a:rPr lang="en-US" sz="3200" dirty="0"/>
              <a:t>To find a mate</a:t>
            </a:r>
          </a:p>
          <a:p>
            <a:r>
              <a:rPr lang="en-US" sz="3200" dirty="0"/>
              <a:t>Courtship behavior helps many animals identify healthy mates.</a:t>
            </a:r>
          </a:p>
          <a:p>
            <a:r>
              <a:rPr lang="en-US" sz="3200" dirty="0"/>
              <a:t>Animal sends out stimuli in order to attract a member of the opposite sex.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82" y="5229225"/>
            <a:ext cx="101536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</a:p>
          <a:p>
            <a:r>
              <a:rPr lang="en-US" sz="2800" dirty="0"/>
              <a:t>Many animals respond to periodic changes in the environment with daily or seasonal cycles of behavior.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rgbClr val="0070C0"/>
                </a:solidFill>
              </a:rPr>
              <a:t>circadian rhythm </a:t>
            </a:r>
            <a:r>
              <a:rPr lang="en-US" sz="2800" dirty="0"/>
              <a:t>– occur in </a:t>
            </a:r>
            <a:r>
              <a:rPr lang="en-US" sz="2800" b="1" dirty="0">
                <a:solidFill>
                  <a:srgbClr val="0070C0"/>
                </a:solidFill>
              </a:rPr>
              <a:t>daily</a:t>
            </a:r>
            <a:r>
              <a:rPr lang="en-US" sz="2800" dirty="0"/>
              <a:t> patterns; uses external cues; important in the feeding and sleeping patterns of all animals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99719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Circadian rhythm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10" y="3224601"/>
            <a:ext cx="4962525" cy="3114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103" y="2676622"/>
            <a:ext cx="521017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408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Migration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/>
              <a:t>– periodic movement from one place to another and then back again.</a:t>
            </a:r>
          </a:p>
          <a:p>
            <a:pPr>
              <a:buFontTx/>
              <a:buChar char="-"/>
            </a:pPr>
            <a:r>
              <a:rPr lang="en-US" sz="2800" dirty="0"/>
              <a:t>Uses geographical clues</a:t>
            </a:r>
          </a:p>
          <a:p>
            <a:pPr>
              <a:buFontTx/>
              <a:buChar char="-"/>
            </a:pPr>
            <a:r>
              <a:rPr lang="en-US" sz="2800" dirty="0"/>
              <a:t>Uses the Earth’s magnetic field</a:t>
            </a:r>
          </a:p>
          <a:p>
            <a:pPr>
              <a:buFontTx/>
              <a:buChar char="-"/>
            </a:pPr>
            <a:r>
              <a:rPr lang="en-US" sz="2800" dirty="0"/>
              <a:t>Can be triggered by hormones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92090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MIGRATION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621" y="1469693"/>
            <a:ext cx="7544653" cy="504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109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  <a:endParaRPr lang="en-US" sz="2800" dirty="0"/>
          </a:p>
          <a:p>
            <a:r>
              <a:rPr lang="en-US" sz="2800" b="1" dirty="0">
                <a:solidFill>
                  <a:srgbClr val="0070C0"/>
                </a:solidFill>
              </a:rPr>
              <a:t>Hibernation</a:t>
            </a:r>
            <a:r>
              <a:rPr lang="en-US" sz="2800" dirty="0"/>
              <a:t> </a:t>
            </a:r>
          </a:p>
          <a:p>
            <a:r>
              <a:rPr lang="en-US" sz="2800" dirty="0"/>
              <a:t>dormancy during winter</a:t>
            </a:r>
            <a:r>
              <a:rPr lang="en-US" sz="2800" b="1" dirty="0"/>
              <a:t>; </a:t>
            </a:r>
          </a:p>
          <a:p>
            <a:r>
              <a:rPr lang="en-US" sz="2800" dirty="0"/>
              <a:t>characterized by low body temperature, slow breathing and heart rate, and low metabolic rate; </a:t>
            </a:r>
          </a:p>
          <a:p>
            <a:r>
              <a:rPr lang="en-US" sz="2800" dirty="0"/>
              <a:t>reducing the need for food</a:t>
            </a:r>
          </a:p>
          <a:p>
            <a:r>
              <a:rPr lang="en-US" sz="2800" dirty="0"/>
              <a:t>Can be caused by temperature change or day length change.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985" y="1714305"/>
            <a:ext cx="40005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395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INNATE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4936869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Behavior Cycles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Estivation</a:t>
            </a:r>
            <a:r>
              <a:rPr lang="en-US" sz="2800" dirty="0"/>
              <a:t> </a:t>
            </a:r>
          </a:p>
          <a:p>
            <a:pPr>
              <a:buFontTx/>
              <a:buChar char="-"/>
            </a:pPr>
            <a:r>
              <a:rPr lang="en-US" sz="2800" dirty="0"/>
              <a:t>dormancy during summer; </a:t>
            </a:r>
          </a:p>
          <a:p>
            <a:pPr>
              <a:buFontTx/>
              <a:buChar char="-"/>
            </a:pPr>
            <a:r>
              <a:rPr lang="en-US" sz="2800" dirty="0"/>
              <a:t>animals slow their activity for the hot, dry summer months.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522" y="2336540"/>
            <a:ext cx="2600325" cy="232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192" y="2931853"/>
            <a:ext cx="16287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326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LEARNED BEHAVIOR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129061"/>
            <a:ext cx="8770571" cy="3651504"/>
          </a:xfrm>
        </p:spPr>
        <p:txBody>
          <a:bodyPr>
            <a:normAutofit/>
          </a:bodyPr>
          <a:lstStyle/>
          <a:p>
            <a:r>
              <a:rPr lang="en-US" sz="2800" dirty="0"/>
              <a:t>these behaviors are </a:t>
            </a:r>
            <a:r>
              <a:rPr lang="en-US" sz="2800" b="1" dirty="0">
                <a:solidFill>
                  <a:srgbClr val="FF0000"/>
                </a:solidFill>
              </a:rPr>
              <a:t>acquired</a:t>
            </a:r>
            <a:r>
              <a:rPr lang="en-US" sz="2800" dirty="0"/>
              <a:t> or learned over time. </a:t>
            </a:r>
          </a:p>
          <a:p>
            <a:r>
              <a:rPr lang="en-US" sz="2800" dirty="0"/>
              <a:t>Organisms can alter their behaviors as a result of experience.</a:t>
            </a:r>
          </a:p>
          <a:p>
            <a:r>
              <a:rPr lang="en-US" sz="2800" dirty="0"/>
              <a:t>A result of previous experiences.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36" y="4326209"/>
            <a:ext cx="5522101" cy="240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60" y="4384258"/>
            <a:ext cx="5605194" cy="219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505" y="1418253"/>
            <a:ext cx="2099811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Allows animals to adapt!</a:t>
            </a:r>
          </a:p>
        </p:txBody>
      </p:sp>
    </p:spTree>
    <p:extLst>
      <p:ext uri="{BB962C8B-B14F-4D97-AF65-F5344CB8AC3E}">
        <p14:creationId xmlns:p14="http://schemas.microsoft.com/office/powerpoint/2010/main" val="2348525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/>
          </a:bodyPr>
          <a:lstStyle/>
          <a:p>
            <a:r>
              <a:rPr lang="en-US" sz="5400" b="1" dirty="0"/>
              <a:t>LEARNED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7888" y="2386138"/>
            <a:ext cx="5868538" cy="4235726"/>
          </a:xfrm>
        </p:spPr>
        <p:txBody>
          <a:bodyPr>
            <a:normAutofit fontScale="92500"/>
          </a:bodyPr>
          <a:lstStyle/>
          <a:p>
            <a:pPr marL="0" lvl="1" indent="0">
              <a:buNone/>
            </a:pPr>
            <a:r>
              <a:rPr lang="en-US" sz="2800" b="1" dirty="0"/>
              <a:t>Habituation</a:t>
            </a:r>
            <a:endParaRPr lang="en-US" sz="2800" dirty="0"/>
          </a:p>
          <a:p>
            <a:pPr marL="320040" lvl="1"/>
            <a:r>
              <a:rPr lang="en-US" sz="2800" dirty="0"/>
              <a:t>organism decreases or stops its response to a repetitive stimulus that neither rewards nor harms the animal</a:t>
            </a:r>
          </a:p>
          <a:p>
            <a:pPr marL="320040" lvl="1"/>
            <a:r>
              <a:rPr lang="en-US" sz="2800" dirty="0"/>
              <a:t>The simplest type of learning.</a:t>
            </a:r>
          </a:p>
          <a:p>
            <a:pPr marL="320040" lvl="1"/>
            <a:r>
              <a:rPr lang="en-US" sz="2800" dirty="0"/>
              <a:t>By ignoring the stimulus, animals can spend their time and energy more efficiently.</a:t>
            </a:r>
          </a:p>
          <a:p>
            <a:pPr marL="320040" lvl="1"/>
            <a:endParaRPr lang="en-US" sz="3200" dirty="0"/>
          </a:p>
          <a:p>
            <a:endParaRPr lang="en-US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2294317"/>
            <a:ext cx="55340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/>
          </a:bodyPr>
          <a:lstStyle/>
          <a:p>
            <a:r>
              <a:rPr lang="en-US" sz="5400" b="1" dirty="0"/>
              <a:t>LEARNED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Imprinting</a:t>
            </a:r>
          </a:p>
          <a:p>
            <a:r>
              <a:rPr lang="en-US" sz="2800" dirty="0"/>
              <a:t>when an organism forms an attachment to an object or other organism after birth and copies it. </a:t>
            </a:r>
          </a:p>
          <a:p>
            <a:r>
              <a:rPr lang="en-US" sz="2800" dirty="0"/>
              <a:t>For example, sparrows have an innate ability to recognize their own species’ song. To sing the complete version, the young birds must first hear it sung by the adults.</a:t>
            </a:r>
          </a:p>
        </p:txBody>
      </p:sp>
    </p:spTree>
    <p:extLst>
      <p:ext uri="{BB962C8B-B14F-4D97-AF65-F5344CB8AC3E}">
        <p14:creationId xmlns:p14="http://schemas.microsoft.com/office/powerpoint/2010/main" val="7248967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/>
          </a:bodyPr>
          <a:lstStyle/>
          <a:p>
            <a:r>
              <a:rPr lang="en-US" sz="5400" b="1" dirty="0"/>
              <a:t>LEARNED BEHAVIOR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819275"/>
            <a:ext cx="56673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15" y="3338838"/>
            <a:ext cx="6645322" cy="35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896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ADAPTATIONS FOR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800" b="1" dirty="0"/>
              <a:t>Mechanical defense</a:t>
            </a:r>
            <a:r>
              <a:rPr lang="en-US" sz="2800" dirty="0"/>
              <a:t> </a:t>
            </a:r>
          </a:p>
          <a:p>
            <a:pPr lvl="0">
              <a:buFontTx/>
              <a:buChar char="-"/>
            </a:pPr>
            <a:r>
              <a:rPr lang="en-US" sz="2800" dirty="0"/>
              <a:t>occurs when an animal uses its physical structures such as claws, tusks, stingers and shells. </a:t>
            </a:r>
          </a:p>
          <a:p>
            <a:pPr lvl="0">
              <a:buFontTx/>
              <a:buChar char="-"/>
            </a:pPr>
            <a:r>
              <a:rPr lang="en-US" sz="2800" dirty="0"/>
              <a:t>Is incorporated into the physical structure of the organism.</a:t>
            </a:r>
          </a:p>
          <a:p>
            <a:pPr lvl="0">
              <a:buFontTx/>
              <a:buChar char="-"/>
            </a:pPr>
            <a:r>
              <a:rPr lang="en-US" sz="2800" dirty="0"/>
              <a:t>Other examples of mechanical defense include camouflage, cryptic coloration, disruptive coloration, counter shading, etc.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07707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074" y="172561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hlinkClick r:id="rId2"/>
              </a:rPr>
              <a:t>ADAPTATIONS FOR DEFENSE</a:t>
            </a:r>
            <a:r>
              <a:rPr lang="en-US" sz="5400" b="1" dirty="0"/>
              <a:t> - camouflage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02" y="1914525"/>
            <a:ext cx="978217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875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ADAPTATIONS FOR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456596"/>
            <a:ext cx="9302265" cy="479036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100" b="1" dirty="0"/>
              <a:t>Chemical defense</a:t>
            </a:r>
            <a:r>
              <a:rPr lang="en-US" sz="3100" dirty="0"/>
              <a:t> occurs when the animal produces stinging sensations, paralysis, poisoning, or just a bad taste</a:t>
            </a:r>
          </a:p>
          <a:p>
            <a:r>
              <a:rPr lang="en-US" sz="3100" dirty="0"/>
              <a:t>Most common in insects, but the skunk is a particularly dramatic mammalian example. Another example includes the bombardier beetle which can accurately shoot a predator with a stream of boiling poison.</a:t>
            </a:r>
          </a:p>
          <a:p>
            <a:r>
              <a:rPr lang="en-US" sz="3100" dirty="0"/>
              <a:t>The most poisonous animal on earth is the 2 inch long (5cm) golden </a:t>
            </a:r>
            <a:r>
              <a:rPr lang="en-US" sz="3100" b="1" dirty="0"/>
              <a:t>poison dart frog</a:t>
            </a:r>
            <a:r>
              <a:rPr lang="en-US" sz="3100" dirty="0"/>
              <a:t>.  It has enough venom to kill 10 adult humans or 20,000 mice. 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08758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ADAPTATIONS FOR DEFENSE - chemicals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405" y="2306783"/>
            <a:ext cx="5866634" cy="44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402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38" y="595641"/>
            <a:ext cx="8770571" cy="1560716"/>
          </a:xfrm>
        </p:spPr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653" y="2110852"/>
            <a:ext cx="9302265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>
                <a:hlinkClick r:id="rId2"/>
              </a:rPr>
              <a:t>25 Animals with Insane Survival Adaptations</a:t>
            </a:r>
            <a:endParaRPr lang="en-US" sz="3200" u="sng" dirty="0"/>
          </a:p>
          <a:p>
            <a:pPr marL="0" indent="0">
              <a:buNone/>
            </a:pPr>
            <a:endParaRPr lang="en-US" sz="3200" u="sng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087586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808</TotalTime>
  <Words>1221</Words>
  <Application>Microsoft Office PowerPoint</Application>
  <PresentationFormat>Widescreen</PresentationFormat>
  <Paragraphs>226</Paragraphs>
  <Slides>54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Century Schoolbook</vt:lpstr>
      <vt:lpstr>Comic Sans MS</vt:lpstr>
      <vt:lpstr>Corbel</vt:lpstr>
      <vt:lpstr>Tahoma</vt:lpstr>
      <vt:lpstr>Times New Roman</vt:lpstr>
      <vt:lpstr>Wingdings</vt:lpstr>
      <vt:lpstr>Feathered</vt:lpstr>
      <vt:lpstr>KINGDOM ANIMALIA</vt:lpstr>
      <vt:lpstr>KINGDOM ANIMALIA</vt:lpstr>
      <vt:lpstr>KINGDOM ANIMALIA</vt:lpstr>
      <vt:lpstr>PowerPoint Presentation</vt:lpstr>
      <vt:lpstr>LEVELS OF ORGANIZATION</vt:lpstr>
      <vt:lpstr>PowerPoint Presentation</vt:lpstr>
      <vt:lpstr>PowerPoint Presentation</vt:lpstr>
      <vt:lpstr>CHARACTERISTICS OF INVERTEBRATES</vt:lpstr>
      <vt:lpstr>PHYLUM PORIFERA – Sponge</vt:lpstr>
      <vt:lpstr>PHYLUM CNIDARIA – Sea Anemone</vt:lpstr>
      <vt:lpstr>MORE CNIDARIANS</vt:lpstr>
      <vt:lpstr>PHYLUM PLATYHELMINTHES – FLATWORMS</vt:lpstr>
      <vt:lpstr>MORE PLATYHELMINTHES</vt:lpstr>
      <vt:lpstr>PHYLUM NEMATODA - roundworms</vt:lpstr>
      <vt:lpstr>PHYLUM ANNELIDA - Segmented Worms</vt:lpstr>
      <vt:lpstr>PHYLUM ARTHROPODA (crustaceans, spiders, insects)</vt:lpstr>
      <vt:lpstr>PHYLYM MOLLUSCA</vt:lpstr>
      <vt:lpstr>PHYLUM ECHINODERMS</vt:lpstr>
      <vt:lpstr>PowerPoint Presentation</vt:lpstr>
      <vt:lpstr>PHYLUM CHORDATA</vt:lpstr>
      <vt:lpstr>TUNICATES</vt:lpstr>
      <vt:lpstr>LANCELETS</vt:lpstr>
      <vt:lpstr>SUBPHYLUM VERTEBRATA</vt:lpstr>
      <vt:lpstr>VERTEBRATE BACKBONE</vt:lpstr>
      <vt:lpstr>FISH</vt:lpstr>
      <vt:lpstr>AMPHIBIA</vt:lpstr>
      <vt:lpstr>REPTILIA</vt:lpstr>
      <vt:lpstr>BIRDS - AVES</vt:lpstr>
      <vt:lpstr>MAMMALIA</vt:lpstr>
      <vt:lpstr>ANIMAL BEHAVIORS</vt:lpstr>
      <vt:lpstr>BEHAVIORS</vt:lpstr>
      <vt:lpstr>TYPES OF BEHAVIORS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INNATE BEHAVIOR</vt:lpstr>
      <vt:lpstr>MIGRATION</vt:lpstr>
      <vt:lpstr>INNATE BEHAVIOR</vt:lpstr>
      <vt:lpstr>INNATE BEHAVIOR</vt:lpstr>
      <vt:lpstr>LEARNED BEHAVIOR</vt:lpstr>
      <vt:lpstr>LEARNED BEHAVIOR</vt:lpstr>
      <vt:lpstr>LEARNED BEHAVIOR</vt:lpstr>
      <vt:lpstr>LEARNED BEHAVIOR</vt:lpstr>
      <vt:lpstr>ADAPTATIONS FOR DEFENSE</vt:lpstr>
      <vt:lpstr>ADAPTATIONS FOR DEFENSE - camouflage</vt:lpstr>
      <vt:lpstr>ADAPTATIONS FOR DEFENSE</vt:lpstr>
      <vt:lpstr>ADAPTATIONS FOR DEFENSE - chemicals</vt:lpstr>
      <vt:lpstr>TO 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 PLANTAE</dc:title>
  <dc:creator>Nancy</dc:creator>
  <cp:lastModifiedBy>Nancy</cp:lastModifiedBy>
  <cp:revision>57</cp:revision>
  <dcterms:created xsi:type="dcterms:W3CDTF">2016-03-03T01:15:02Z</dcterms:created>
  <dcterms:modified xsi:type="dcterms:W3CDTF">2016-03-09T02:23:47Z</dcterms:modified>
</cp:coreProperties>
</file>