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54" r:id="rId2"/>
    <p:sldId id="355" r:id="rId3"/>
    <p:sldId id="295" r:id="rId4"/>
    <p:sldId id="256" r:id="rId5"/>
    <p:sldId id="257" r:id="rId6"/>
    <p:sldId id="261" r:id="rId7"/>
    <p:sldId id="266" r:id="rId8"/>
    <p:sldId id="267" r:id="rId9"/>
    <p:sldId id="269" r:id="rId10"/>
    <p:sldId id="272" r:id="rId11"/>
    <p:sldId id="273" r:id="rId12"/>
    <p:sldId id="274" r:id="rId13"/>
    <p:sldId id="290" r:id="rId14"/>
    <p:sldId id="275" r:id="rId15"/>
    <p:sldId id="276" r:id="rId16"/>
    <p:sldId id="296" r:id="rId17"/>
    <p:sldId id="292" r:id="rId1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ill Sans MT" panose="020B0502020104020203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ill Sans MT" panose="020B0502020104020203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ill Sans MT" panose="020B0502020104020203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ill Sans MT" panose="020B0502020104020203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ill Sans MT" panose="020B0502020104020203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ill Sans MT" panose="020B0502020104020203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ill Sans MT" panose="020B0502020104020203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ill Sans MT" panose="020B0502020104020203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ill Sans MT" panose="020B0502020104020203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7231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054" autoAdjust="0"/>
    <p:restoredTop sz="94699" autoAdjust="0"/>
  </p:normalViewPr>
  <p:slideViewPr>
    <p:cSldViewPr>
      <p:cViewPr>
        <p:scale>
          <a:sx n="60" d="100"/>
          <a:sy n="60" d="100"/>
        </p:scale>
        <p:origin x="-1590" y="-21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1157288" y="1344613"/>
            <a:ext cx="63500" cy="65087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E44AA3C-6A92-4141-B7D7-68117830A375}" type="datetimeFigureOut">
              <a:rPr lang="en-US"/>
              <a:pPr>
                <a:defRPr/>
              </a:pPr>
              <a:t>1/8/2016</a:t>
            </a:fld>
            <a:endParaRPr lang="en-US"/>
          </a:p>
        </p:txBody>
      </p:sp>
      <p:sp>
        <p:nvSpPr>
          <p:cNvPr id="7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D34ACF-4CF4-4F8C-9736-610BB856461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379137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20640F-3400-4075-AF4F-1B4810FA5D66}" type="datetimeFigureOut">
              <a:rPr lang="en-US"/>
              <a:pPr>
                <a:defRPr/>
              </a:pPr>
              <a:t>1/8/2016</a:t>
            </a:fld>
            <a:endParaRPr lang="en-US"/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2DF226-DD86-4A49-BE8B-42A49659E50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80863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2825" y="0"/>
            <a:ext cx="68580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 bwMode="invGray">
          <a:xfrm>
            <a:off x="2286000" y="0"/>
            <a:ext cx="762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2408238" y="2746375"/>
            <a:ext cx="63500" cy="63500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3819353-F806-4299-81A7-107639A7587B}" type="datetimeFigureOut">
              <a:rPr lang="en-US"/>
              <a:pPr>
                <a:defRPr/>
              </a:pPr>
              <a:t>1/8/2016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B86741-86D0-4631-9859-DEF952EFF3C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791905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44F368-827A-4347-B969-4B058C69B098}" type="datetimeFigureOut">
              <a:rPr lang="en-US"/>
              <a:pPr>
                <a:defRPr/>
              </a:pPr>
              <a:t>1/8/2016</a:t>
            </a:fld>
            <a:endParaRPr lang="en-US"/>
          </a:p>
        </p:txBody>
      </p:sp>
      <p:sp>
        <p:nvSpPr>
          <p:cNvPr id="6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7550EA-56EF-42C3-8A00-5F32749A5E2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637805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/>
          <a:lstStyle>
            <a:lvl1pPr algn="ctr">
              <a:defRPr sz="4500" b="1" cap="none" baseline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D9B0A9D-AE35-416B-AD5A-04499805C909}" type="datetimeFigureOut">
              <a:rPr lang="en-US"/>
              <a:pPr>
                <a:defRPr/>
              </a:pPr>
              <a:t>1/8/2016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003C70-FD30-4D14-8BD8-431A8B5B68E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665673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EB798F-7C32-4A0A-904D-0AFE73E7382A}" type="datetimeFigureOut">
              <a:rPr lang="en-US"/>
              <a:pPr>
                <a:defRPr/>
              </a:pPr>
              <a:t>1/8/2016</a:t>
            </a:fld>
            <a:endParaRPr lang="en-US"/>
          </a:p>
        </p:txBody>
      </p:sp>
      <p:sp>
        <p:nvSpPr>
          <p:cNvPr id="4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ED9984-3F10-407E-B52C-25A368CD1B6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022828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14413" y="0"/>
            <a:ext cx="8129587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Rectangle 2"/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9D190A8-974F-49F7-AC3C-69D42BF00CC2}" type="datetimeFigureOut">
              <a:rPr lang="en-US"/>
              <a:pPr>
                <a:defRPr/>
              </a:pPr>
              <a:t>1/8/2016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8A447B-C664-4773-93B4-38355AF8070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13156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BFF5979-C0AA-495F-A768-C8D37980EC4D}" type="datetimeFigureOut">
              <a:rPr lang="en-US"/>
              <a:pPr>
                <a:defRPr/>
              </a:pPr>
              <a:t>1/8/2016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DE5DD7-C380-4F57-BD7D-A70B3C0CBE1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045886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tIns="274320">
            <a:normAutofit/>
          </a:bodyPr>
          <a:lstStyle/>
          <a:p>
            <a:pPr indent="-283464" fontAlgn="auto">
              <a:lnSpc>
                <a:spcPts val="3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defRPr/>
            </a:pPr>
            <a:endParaRPr lang="en-US" sz="3200">
              <a:latin typeface="+mn-lt"/>
              <a:cs typeface="+mn-cs"/>
            </a:endParaRPr>
          </a:p>
        </p:txBody>
      </p:sp>
      <p:sp>
        <p:nvSpPr>
          <p:cNvPr id="6" name="Flowchart: Process 5"/>
          <p:cNvSpPr/>
          <p:nvPr/>
        </p:nvSpPr>
        <p:spPr>
          <a:xfrm rot="19468671">
            <a:off x="396875" y="954088"/>
            <a:ext cx="685800" cy="204787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Flowchart: Process 6"/>
          <p:cNvSpPr/>
          <p:nvPr/>
        </p:nvSpPr>
        <p:spPr>
          <a:xfrm rot="2103354" flipH="1">
            <a:off x="5003800" y="936625"/>
            <a:ext cx="649288" cy="204788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tIns="274320">
            <a:normAutofit/>
          </a:bodyPr>
          <a:lstStyle>
            <a:lvl1pPr indent="0">
              <a:buNone/>
              <a:defRPr sz="3200"/>
            </a:lvl1pPr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45FB8E7-8A13-4AAD-9ABC-0B2F9B097042}" type="datetimeFigureOut">
              <a:rPr lang="en-US"/>
              <a:pPr>
                <a:defRPr/>
              </a:pPr>
              <a:t>1/8/2016</a:t>
            </a:fld>
            <a:endParaRPr lang="en-US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2B81D2-A147-4749-B042-DFBCD043E23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191902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F1CF03-CB3D-4147-8A06-37A46CE5CD2B}" type="datetimeFigureOut">
              <a:rPr lang="en-US"/>
              <a:pPr>
                <a:defRPr/>
              </a:pPr>
              <a:t>1/8/2016</a:t>
            </a:fld>
            <a:endParaRPr lang="en-US"/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9C1593-9DEC-459C-B22E-E7C17B2B622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12246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727546-2C67-4595-B163-F5F35E19818C}" type="datetimeFigureOut">
              <a:rPr lang="en-US"/>
              <a:pPr>
                <a:defRPr/>
              </a:pPr>
              <a:t>1/8/2016</a:t>
            </a:fld>
            <a:endParaRPr lang="en-US"/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898478-C424-4D3E-A772-A16C681CBD5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735314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75" y="-815975"/>
            <a:ext cx="1638300" cy="1638300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168275" y="20638"/>
            <a:ext cx="1703388" cy="1703387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012825" y="0"/>
            <a:ext cx="813117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33" name="Text Placeholder 8"/>
          <p:cNvSpPr>
            <a:spLocks noGrp="1"/>
          </p:cNvSpPr>
          <p:nvPr>
            <p:ph type="body" idx="1"/>
          </p:nvPr>
        </p:nvSpPr>
        <p:spPr bwMode="auto">
          <a:xfrm>
            <a:off x="1435100" y="1447800"/>
            <a:ext cx="749935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93BD8AB1-42EF-4CF6-B83F-356139216173}" type="datetimeFigureOut">
              <a:rPr lang="en-US"/>
              <a:pPr>
                <a:defRPr/>
              </a:pPr>
              <a:t>1/8/2016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B5A788"/>
                </a:solidFill>
              </a:defRPr>
            </a:lvl1pPr>
          </a:lstStyle>
          <a:p>
            <a:fld id="{EBCD2C6D-BDD9-418A-8691-8CD087E738FE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0" r:id="rId2"/>
    <p:sldLayoutId id="2147483752" r:id="rId3"/>
    <p:sldLayoutId id="2147483749" r:id="rId4"/>
    <p:sldLayoutId id="2147483753" r:id="rId5"/>
    <p:sldLayoutId id="2147483748" r:id="rId6"/>
    <p:sldLayoutId id="2147483754" r:id="rId7"/>
    <p:sldLayoutId id="2147483755" r:id="rId8"/>
    <p:sldLayoutId id="2147483756" r:id="rId9"/>
    <p:sldLayoutId id="2147483747" r:id="rId10"/>
    <p:sldLayoutId id="2147483746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300" kern="1200">
          <a:solidFill>
            <a:srgbClr val="572314"/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9pPr>
      <a:extLst/>
    </p:titleStyle>
    <p:bodyStyle>
      <a:lvl1pPr marL="365125" indent="-282575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80000"/>
        <a:buFont typeface="Wingdings 2" panose="05020102010507070707" pitchFamily="18" charset="2"/>
        <a:buChar char="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36538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Font typeface="Verdana" panose="020B0604030504040204" pitchFamily="34" charset="0"/>
        <a:buChar char="◦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5825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 2" panose="05020102010507070707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173038" algn="l" rtl="0" eaLnBrk="0" fontAlgn="base" hangingPunct="0">
        <a:spcBef>
          <a:spcPct val="20000"/>
        </a:spcBef>
        <a:spcAft>
          <a:spcPct val="0"/>
        </a:spcAft>
        <a:buClr>
          <a:srgbClr val="C32D2E"/>
        </a:buClr>
        <a:buFont typeface="Wingdings 2" panose="05020102010507070707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6988" indent="-182563" algn="l" rtl="0" eaLnBrk="0" fontAlgn="base" hangingPunct="0">
        <a:spcBef>
          <a:spcPct val="20000"/>
        </a:spcBef>
        <a:spcAft>
          <a:spcPct val="0"/>
        </a:spcAft>
        <a:buClr>
          <a:srgbClr val="84AA33"/>
        </a:buClr>
        <a:buFont typeface="Wingdings 2" panose="05020102010507070707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yqLlgIaz1L0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isites.harvard.edu/fs/docs/icb.topic182873.files/images/CrookesTubes04-1000x667.jpg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SAT VOCABULARY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analogous (adj.) </a:t>
            </a:r>
            <a:r>
              <a:rPr lang="en-US" dirty="0">
                <a:effectLst/>
              </a:rPr>
              <a:t>similar to, so that an analogy can be drawn</a:t>
            </a:r>
          </a:p>
          <a:p>
            <a:pPr lvl="0"/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dynamic (adj.) </a:t>
            </a:r>
            <a:r>
              <a:rPr lang="en-US" dirty="0">
                <a:effectLst/>
              </a:rPr>
              <a:t>actively changing; powerful</a:t>
            </a:r>
          </a:p>
          <a:p>
            <a:pPr lvl="0"/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paradox (n.) </a:t>
            </a:r>
            <a:r>
              <a:rPr lang="en-US" dirty="0">
                <a:effectLst/>
              </a:rPr>
              <a:t>an apparently contradictory statement that is perhaps true</a:t>
            </a:r>
          </a:p>
          <a:p>
            <a:pPr lvl="0"/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verdant (adj.) </a:t>
            </a:r>
            <a:r>
              <a:rPr lang="en-US" dirty="0">
                <a:effectLst/>
              </a:rPr>
              <a:t>green in tint or color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775F6-4362-4F18-8865-14429C450BEA}" type="slidenum">
              <a:rPr lang="en-US" altLang="en-US" smtClean="0"/>
              <a:pPr/>
              <a:t>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0605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SAT VOCABULARY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641475"/>
            <a:ext cx="7924800" cy="4987925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>
                <a:effectLst/>
              </a:rPr>
              <a:t>Coming back to school after a two week break is hard!  It is </a:t>
            </a:r>
            <a:r>
              <a:rPr lang="en-US" sz="2800" dirty="0" smtClean="0">
                <a:effectLst/>
              </a:rPr>
              <a:t>_____________ </a:t>
            </a:r>
            <a:r>
              <a:rPr lang="en-US" sz="2800" dirty="0">
                <a:effectLst/>
              </a:rPr>
              <a:t>to having to get out of bed after two hours of sleep – you just don’t want to do it.  The </a:t>
            </a:r>
            <a:r>
              <a:rPr lang="en-US" sz="2800" dirty="0" smtClean="0">
                <a:effectLst/>
              </a:rPr>
              <a:t>_______________ </a:t>
            </a:r>
            <a:r>
              <a:rPr lang="en-US" sz="2800" dirty="0">
                <a:effectLst/>
              </a:rPr>
              <a:t>is that we have to go back to school so that we can be done with it in May.  You can only hope that your teachers and classes are </a:t>
            </a:r>
            <a:r>
              <a:rPr lang="en-US" sz="2800" dirty="0" smtClean="0">
                <a:effectLst/>
              </a:rPr>
              <a:t>________________ </a:t>
            </a:r>
            <a:r>
              <a:rPr lang="en-US" sz="2800" dirty="0">
                <a:effectLst/>
              </a:rPr>
              <a:t>so that the time will seem to go by fast.  Before you know it, it will be spring and the grass with be </a:t>
            </a:r>
            <a:r>
              <a:rPr lang="en-US" sz="2800" dirty="0" smtClean="0">
                <a:effectLst/>
              </a:rPr>
              <a:t>___________________ </a:t>
            </a:r>
            <a:r>
              <a:rPr lang="en-US" sz="2800" dirty="0">
                <a:effectLst/>
              </a:rPr>
              <a:t>and the temperatures will be warm.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775F6-4362-4F18-8865-14429C450BEA}" type="slidenum">
              <a:rPr lang="en-US" altLang="en-US" smtClean="0"/>
              <a:pPr/>
              <a:t>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31069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WATCH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2550" indent="0">
              <a:buNone/>
            </a:pPr>
            <a:r>
              <a:rPr lang="en-US" dirty="0" smtClean="0">
                <a:hlinkClick r:id="rId2"/>
              </a:rPr>
              <a:t>How small is an atom?</a:t>
            </a:r>
            <a:endParaRPr lang="en-US" alt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4325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1925" y="360363"/>
            <a:ext cx="7407275" cy="1471612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 smtClean="0">
                <a:solidFill>
                  <a:schemeClr val="tx2">
                    <a:satMod val="130000"/>
                  </a:schemeClr>
                </a:solidFill>
              </a:rPr>
              <a:t>The Development of the Theory on the Atom</a:t>
            </a:r>
            <a:endParaRPr lang="en-US" b="1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31925" y="1849438"/>
            <a:ext cx="7407275" cy="175260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dirty="0" smtClean="0"/>
              <a:t>Democritus to Bohr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 smtClean="0">
                <a:solidFill>
                  <a:schemeClr val="tx2">
                    <a:satMod val="130000"/>
                  </a:schemeClr>
                </a:solidFill>
              </a:rPr>
              <a:t>450 BC</a:t>
            </a:r>
            <a:endParaRPr lang="en-US" b="1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1447800"/>
            <a:ext cx="4495800" cy="4800600"/>
          </a:xfrm>
        </p:spPr>
        <p:txBody>
          <a:bodyPr>
            <a:normAutofit/>
          </a:bodyPr>
          <a:lstStyle/>
          <a:p>
            <a:pPr marL="82296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b="1" u="sng" dirty="0"/>
              <a:t>Greek - </a:t>
            </a:r>
            <a:r>
              <a:rPr lang="en-US" b="1" u="sng" dirty="0" smtClean="0"/>
              <a:t>Democritus</a:t>
            </a:r>
            <a:endParaRPr lang="en-US" dirty="0"/>
          </a:p>
          <a:p>
            <a:pPr marL="596646" indent="-514350" eaLnBrk="1" fontAlgn="auto" hangingPunct="1">
              <a:spcAft>
                <a:spcPts val="0"/>
              </a:spcAft>
              <a:buAutoNum type="arabicPeriod"/>
              <a:defRPr/>
            </a:pPr>
            <a:r>
              <a:rPr lang="en-US" dirty="0" smtClean="0"/>
              <a:t>Atom </a:t>
            </a:r>
            <a:r>
              <a:rPr lang="en-US" dirty="0"/>
              <a:t>was </a:t>
            </a:r>
            <a:r>
              <a:rPr lang="en-US" b="1" dirty="0" smtClean="0">
                <a:solidFill>
                  <a:srgbClr val="FF0000"/>
                </a:solidFill>
              </a:rPr>
              <a:t>indivisible</a:t>
            </a:r>
          </a:p>
          <a:p>
            <a:pPr marL="596646" indent="-514350" eaLnBrk="1" fontAlgn="auto" hangingPunct="1">
              <a:spcAft>
                <a:spcPts val="0"/>
              </a:spcAft>
              <a:buAutoNum type="arabicPeriod"/>
              <a:defRPr/>
            </a:pPr>
            <a:r>
              <a:rPr lang="en-US" dirty="0" smtClean="0"/>
              <a:t>Theorized </a:t>
            </a:r>
            <a:r>
              <a:rPr lang="en-US" dirty="0"/>
              <a:t>the </a:t>
            </a:r>
            <a:r>
              <a:rPr lang="en-US" b="1" dirty="0">
                <a:solidFill>
                  <a:srgbClr val="FF0000"/>
                </a:solidFill>
              </a:rPr>
              <a:t>existence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of the atom </a:t>
            </a:r>
            <a:endParaRPr lang="en-US" dirty="0" smtClean="0"/>
          </a:p>
          <a:p>
            <a:pPr marL="596646" indent="-514350" eaLnBrk="1" fontAlgn="auto" hangingPunct="1">
              <a:spcAft>
                <a:spcPts val="0"/>
              </a:spcAft>
              <a:buAutoNum type="arabicPeriod"/>
              <a:defRPr/>
            </a:pPr>
            <a:r>
              <a:rPr lang="en-US" dirty="0" smtClean="0"/>
              <a:t>Also</a:t>
            </a:r>
            <a:r>
              <a:rPr lang="en-US" dirty="0"/>
              <a:t>, theorized that there were just four 'elements' -  </a:t>
            </a:r>
            <a:r>
              <a:rPr lang="en-US" b="1" dirty="0">
                <a:solidFill>
                  <a:srgbClr val="FF0000"/>
                </a:solidFill>
              </a:rPr>
              <a:t>fire</a:t>
            </a:r>
            <a:r>
              <a:rPr lang="en-US" dirty="0">
                <a:solidFill>
                  <a:srgbClr val="FF0000"/>
                </a:solidFill>
              </a:rPr>
              <a:t>, </a:t>
            </a:r>
            <a:r>
              <a:rPr lang="en-US" b="1" dirty="0">
                <a:solidFill>
                  <a:srgbClr val="FF0000"/>
                </a:solidFill>
              </a:rPr>
              <a:t>water</a:t>
            </a:r>
            <a:r>
              <a:rPr lang="en-US" dirty="0">
                <a:solidFill>
                  <a:srgbClr val="FF0000"/>
                </a:solidFill>
              </a:rPr>
              <a:t>, </a:t>
            </a:r>
            <a:r>
              <a:rPr lang="en-US" b="1" dirty="0">
                <a:solidFill>
                  <a:srgbClr val="FF0000"/>
                </a:solidFill>
              </a:rPr>
              <a:t>air</a:t>
            </a:r>
            <a:r>
              <a:rPr lang="en-US" dirty="0">
                <a:solidFill>
                  <a:srgbClr val="FF0000"/>
                </a:solidFill>
              </a:rPr>
              <a:t>, </a:t>
            </a:r>
            <a:r>
              <a:rPr lang="en-US" b="1" dirty="0">
                <a:solidFill>
                  <a:srgbClr val="FF0000"/>
                </a:solidFill>
              </a:rPr>
              <a:t>earth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en-US" dirty="0"/>
          </a:p>
        </p:txBody>
      </p:sp>
      <p:sp>
        <p:nvSpPr>
          <p:cNvPr id="12292" name="AutoShape 2" descr="data:image/jpg;base64,/9j/4AAQSkZJRgABAQAAAQABAAD/2wCEAAkGBhQSERUUExQWFRUWGBwaGRgYFx8aGhgYGhwYGxwcHRscHCYfHBkjGhwdHy8gJCcpLCwsGh4xNTAqNSYrLCkBCQoKDgwOGg8PGi0kHyQ0LDUsLCwsLCwsLCwsKSwsLCksLCwsLCwsLCwsLCwsLCwsLCksLCwpLCwsLCksLCwsLP/AABEIAQ4AuwMBIgACEQEDEQH/xAAcAAACAwEBAQEAAAAAAAAAAAAFBgMEBwIBAAj/xABFEAABAwIEAwUFBgMHAwMFAAABAgMRACEEBRIxBkFREyJhcYEHMpGhsRQjQsHR8FJy4RckM2Ki0vGCkrIVQ1MWNETC4v/EABoBAAEFAQAAAAAAAAAAAAAAAAUAAQIDBAb/xAAzEQABBAAEAwUIAgIDAAAAAAABAAIDEQQSITETQVEFFDJhcSIjM4GRscHwUtGh4SRC8f/aAAwDAQACEQMRAD8Al4E4GGKAfcWOzQuCiJKogwTsAZHXnTZn/syYe0lmGFA96EyFA+EiCPCkbgfBYtb6FYcqCErBWdUIA56hN5TaIvWyY3FpabU4qdKRJjeomqspmgk0EvPez3DHDFlKQlZAh2AVyOZ8DzAio8i9nGGZQe1SHln8RTAA6ASfianXx6wPwufAf7q5/wDr9j+Fz4D/AHVVxY+q19yn/iVWyP2assOqWtXbJghKFoEAHruFGPAVHivZgwvFdqFaWiQpTIQIJHIGbJPSOvpdPtAY/hX8B+tcp9oTH8DnwT/uphMzqm7lN/Eqvnnszw7yUBmGCiZhOoKBve4MjkZ8Knxns5wq2OySkJWAkB3SNUp5nqDzFff2iMfwOf6f91fD2iMfwOf6f91PxY+qfuU/8VxlXs1wrbWh1IeXJJWRpIkRAEmAN7ze9c8PezdnDLUtag/IhKVoEASDJBmVW3tzqX+0Vj+Bf+n/AHV8r2iMC5Sv/T/up+Kzqm7lNXhUOI9mjC8V2+ohGoKLQSNJIi08kmLiOZrriD2cMYjR2WnDlMzpQCFAmbiRcXg+NS/2hM76Fx5pH514faGzvoXHmn9abix9U/cp/wCK7xfs9wq8P2QQEKCUjtQka5TFz1nn511knAOGYaUhaUvKVOpakibwITuUgR13qJXtEZAnQuPNP61yPaKz/wDGv4p/Wlxo+qXcZ/4/ZfZB7OWMM4paj20iEhaRCRM3F5Vbe3lXjvs2w5xXbyQnUFdkANOof/rN9MV6faMzMFCp80/rXo9oTJEhCiPNP60xmYNbS7jMdMql4i4CYxRQZLJTbuJEEb7bTPOrGP4Mw7mG+zhOgAJ0qAGoFOxmL+PWqSvaGyPwK2ndO3xrz+0Vn+BX/cncetNxmJdym3y/ZEcj4TawzCmZU5rnUpW5BEQOgAtVbhzgVnBrUtKlOEiBrA7omeQudr/1qqj2kMn/ANtX/cn9a9/tHZ/gV/3J5+tS4rOqbuU38f8AIXbns8YOL+06jGrX2UDTqHj/AAzeKn4l4HZxikKUpTakiO6BdMzFxv4/Kqf9pbG+k/8Acn9auYDjZt1xCA2oFZABkRf8qXFZtaRwc1E5ft/as5xwu0/hQxdCUBOkpAJGgQPO2/Wg/DDqE4VtIkgagDtPfVyorxlljz+FKGD3tQJE6dSRMpn4HxihPDWCWjDNpUFAjVI3/ErparOaHYjRoSPwTxU7hnEtIQlaXFpCkwdRm3dINo32rVOKCfszkbaTNZ/7O+JMMwezcSQtxQAXpBCZtBPvCTa1qfeKCfs7m0R8azYt1RFbsKLmb6hZXjMOpRSQQNNxPMz+n1qLF4ZR06IATfeL2jz51fXXEVia8hdfwGm/NDhl6tUyOm+11Hp41w3lausbbHpN9t/3NFAk17U+K5V9zjKGM5epJk6TbntN/Da9WMNhylvSdMwfIz6VaiuHXQnemzOfopcGOL2rVNGXWTMWBBjY2ty5GvWMlUdjITB52ABESAearV0vGk+7b60bdV2WWpk9/EOeE9ki0W5FQrY2CXnohUuIw40YCUAxWFJWVFSRMbcgNJAgjlB+JrgMJSrUlSTEWVt+IGbeM1EV3rkLq8YcdVkOK6N+6ujTpQNQ7pE+gI/OvBhJVIWLEqA8SdvhaqUzUiLio92H/Vyn36/G3/NIhiMJrM2HdIuOcgj6V8MIrSu4BV02Fo+NVsIXFKCUSokwEgapPgN6M4hnsAA+Uhz/AONJnT/ORYHwmskkMkfmiEWKgldexQtnJ1KBE8oETAEzfqK8cyQSfvJ3skTdU858vhRYOBfOBGwiKhWmqOI9aRhInclXwuXpUuXFBPQpEgKAhJjmJuR6V1mGBSVqIWFFR1giyZMEwknwqQp61UXlhlIBHdgH0JNreMcvWnDydyoyYdrTma2119luSFJF1biR3otvuKNcMt6cSwOi0j6UvN5coA+6Ztf1vtY38aYeGGoxDA3hSflT3qNUwbTHHLWhTxxhnDmFwpcaSCrUBJEhIM94jneB60E4axal4ZClQSoqJ7o5rV4Uy8QZ03hWFOOSR7oAElSiDAvaPPpS9ww8FYVtR3Oo8h+NVFFx0uwspb9m2Q4Z5XaOqBcQoaGyoCSLzp3VFj0860Lib/7V3b3edZfwPwgvErQ8HEpQ2sExOvumQBaLxvP6Vp/ESpw7n8pMVlxTmhhBWrDfFb6hZkuudNTuioiih4K7YbL19EaSBukH61EQaI6NeH2u0q/8i9v9Q+dA8ViJkDbmathidKaCyzYpkLCXbrrEY6BCRJ68h6czVHVeTeu0JkwBJ5frRDBMBsgmFnnIt5Dp570RLo8MKGpQYNnxzr2aqbeEUbiw5Tv8KPcQNAqQ1J0soSgctgJPmTerGX5YHnUdlJTIKgd0Cd/EeNVMyXqdcV1WfrWCTESOO6JQYSFr8tXprfmqKWgBAEUH6+dGzQSK1YMk3azdqtDQ0BGuHANSeilFJ8QoRHzq0xkqVgqVCEJMKX49BF1K8BXXD+DShCXXpCdUpSLKXtB8EzzqbOHlF1QJskkADYDy/OsMsh4hylacM0PjDQOXT7KI4/skFGGSGpsVm7ih01/hHgkUCeQZvuf3vROvez1WP751oixTmb6qM/Zkbh7GhQth0ovy6fv60Qw+ICxIt4dK4xWBCTYnT4nYedUkGFSn/nw8q1PiZM3MzdD4sTLhH5JNv3ZG8M1KiSbJGo/kPjAqEzM1aGJSWQlMSoyuOUGw+pquU0KILSbR+N4kbmGy+Aohw8P7yz/OPrVDTRPh4f3ln+cU7dwmn+G70KfM9wDLrCk4ggNi5UVadJGyp5H9Y50tZBhkhhIQQpIKwFdQFqg+VMXEeSfa2C1q0SUkGJukyJHSl3hzC6cOlO+krTMRMLUJ+VGFwkmwSTwPisWl9CcPrKVLGsaZQUzfUYgQCbzWr8QoBZctMJrM+BOMxhD2Sm9SXFiVBV0zayYvczyrUc9J7ByOlZsWLjK04c1KPULNnLzF6iWmeVXnED51G/3QYjbehbTZoLs8waLXGT5uhl4By6FgocEfhVz9DB9DQ3PsoXh3ixJPNJ5KTyPjb86prWTc7nenbJcpVjMKhSrON9wKI3RuB53+VGX/APGjpupK5h8gxMxe/Rv790q4bC6BHM7muyKIYvLy2pSTytVcovQniZja6mINa0BuyvcNKP2lBFoCj8EKro4dOIGpEId5omy/FHj/AJa+yRJClEcm1fSqCBEGSCNiP3vNRuyqTGTIXA0dPyoMQiNRIuBz/dq7weVt4dAexI1FQlpmbq/zL6I5xzpww6WylK3w39oglCVbKj3SsC2rpO9Z/mGMW64pbh1KJufDoOgHSimDaXMKB9oTcRwsbff+lc/9QW9qccMqJPlA2A8KI5yn702iQCfUChGWIlB8z9BRzNm5UlX8SE+HL+lDpqEhCMYU+wwnohcXroC9Shqvkt1C1usLkqvsLeFUsTgVAFxI7gIB6Anai2FwpWoJG5Py61azPEpUEtI/w0/6lHdRq6GcxOsLBi4Wzjh1r16JXQ7pIUPUUSbUCJBsaG4vDlCoO3Ly/dqs5SoXT6j8x+dbsWwOZxWob2fM6GQwP/T/ALV4HzojkCf701/OKpBHKiGRD+8tb++Ioaw+0EamPu3ehTfxah84VX2bV2kidPvafxafHba8TFBeGFKOFbKidXemTedapnxo7xPnZwmHLoTrOpKQJgSrmfD+m1L3DeNnDIOkCSoxfmtR60aK4OYWAl/2cPYEKAeCftBX92VgkeEfhCpnfwitJzo/cOfy1mHs74TbxKu2W5ZlYPZgXJFxJ5JkesGtPzv/AAVeIqnFGonFaIPiD1Wfup6UNzd2EhPMn5D+sUacRVPE8OPvOd1BCEgd5fdQJvud/SdqHYBofKL5Lo8bNkhI5lL2GZC1pSdj84v1503ZZnTmHnRBB3BHP05xUeV5Ph2SStztlbfde6PDUd79I2q4MyQj3GET1X3vzqzGT5ptDsqMFGODRZdrvM8AXEh9sFSVm43KVbcuVDmcmeWbNqPWREfGi2XcTuJWAuOzO4SANPiIqnm2HcSqdSlJVcKk3FYzlFFp9VsjfKw8M0Oh3+XyRHKMgdQl0r0oCkabqHzjYVxhcibw51POo1xKBcpn+I9Y5V5lLRaYccWkKSuAAfxRPLpPxoLiXVLUVKNz+/hUi5o5KtjJJXvGbTnQ38ldOBZWoleJEk76FGhauH8IP/z0+jKiP/KucU6EJk+goABRXs5hLSVg7Tppa27+miacDkbABjFBSZ97s1AbC30ozmWWtFLZ7dI7iY7puBImlbhzMkplpY7izPkY3Hjb1pkzrC6Q0AQoBEAjY3MH4UPxQcyR2YK3DniNYMyrN5KhUfftDwMj0rtGQSrSl1pR/mqloq/g2+yHaESoe4kj/V5Dl6VkzDmiMhkaPF6aBF8JwqpLZGoJWqyiLwOg/OguLyRbZIgkD8QFd4TOHGyopVOrebyevnXqc4eBJC1D1t8Nqm9zDVWP35KhjcQ1xJIKBZ1gu5MXT8YO9BGnNCgqNjPpz+VaCnO1KEOpQ6IjvJ5eYoI6rL3SQUO4ZVwSnvona4M/KKL4F2eIx7/7QzG52yCQiv7C97Ln++VXsmb/ALy1/MKkZys9mChxLqEiCpJ6WuNx5VNk7X37e1lUIbYkA80WdOHxEjp+E0ZvjGmmVKfjs9iCNUzsIgyfClXh0pOHQUzplcd0ba1Uz55kyMUyWnCUiQQobpI2N7daU8kwuhkJEKCVLAMbgLUAaPlcnJskngzI3330qYOns1JUpeqNInpuqwIitlzkSyvyrH+CM7fYxCUMjWHVpC06ZkTcg7iASZ8L1sWakhpcdKrxXwnK2H4g+SUlO9iSEgFfNREweif1pRznMXHXFa1qUEmACbAC223KnBxsL2ICuaTaT1SdvSkXGiFr6hR+prL2XqXFE8dWQdeaM5Mn7keJJ+dXYqtkg+4R6/U1c00Lmd7x3qi+H0jb6KOKYcicDjSmnRLaYIUTGkk2TPidqC4fDFaglIkk/v051axzwADaDKE8/wCJXM+I6U8b8ps/+qGIHEpg369EZzNC+xeCxASpIQBsE22pPxmKS2JNz0BprynE/amHGlKALZA1H5TO+0UgZzg3G3VJdEKHwjlp6p/e9E4MFxXhztv8oZ3vu7XMHiv5Ko88pZJO/wBPCohV3BYAuzFkjc736Dqaqab0cjewksZyQt7XkZ3c1yRTLlPEaShLL/uiQlfMXtPWCTQXDYArQVJNwYjwgfO9V1J61nlZFiWlvMK1ueEh/Ip6Yy4JJU4RoTBsffJ2A8+Z5VWxGIK1Em3hyA5D0obkufjQGXz3B7i4ug7weqT8qIKbj92jkfKuaxED4Dld9eqOYWcTW47/AGUcV0E17XWis1raSvEppXx6IdWP831v+dNaaWc1H3y/T6Ci/ZJ94R5IX2j8IHzRXhxwhtV4IUYjySaacoPaPJJjUm89QD9b70tcK4Na0LIEJCveJgCyedMuWlKXkJQSqT3lbegHTx8KzTCsSfVRa4HDit6V/izKXMThVNNKAUSk3MBQBkpJHI/Cwpb4fy5xGHSkggpKwRB3C1dKY+Lsc81hVLw474KbhOopTNyBf6GJnlS5w/iFKw6VLXKiVkzEyVqmbUbO6AvFoH7P+LGMMQ2tBlxQBcAFibCbzp222vvWnZqPul/yms09nGV4RxWp4o7UKHZoU57xEmdE35WvtWkZt/hr8qoxbssRsK6Dxj5JRdTSrmjOl1Y6mfjf86blpM0u563DoJ2UB8rfpWHsh9SlvUIvjxcQPRXOH3UloAgjSSCQfUWPnRX7Kg7OAfzJI+dxS/w6salp8jPxH6UxYDChSpV7ibqPh09TaseKZlnc3zV+HkuEOtX2MrWhpRSApa7WI7qDzF9z9KU80zBTSy3p7w3nx223q7nOcgKUba1bDoItPh4c6WHXCpRUTJO5ongcFxafINBy6+axz4p0VtafaO/ktR4fyhoYQAgKDyApw/xEiTfkBsOkUDZWjGoUy53i2ohl4mCtIOxPORz5+YmqnDAcODfBnsyUwD0O8DobecVeGZm0tt2/yAbeUfKlisWGExtP75KjDYV0gzlUzh9HdgJi0Upkb1pmEzBrEK0uoSFT3Te/hvv4c6z/ADTL1MOqQsQQfQjkR1Bq/spoGYg3alj3khrS2iPoiHDGEK0kDcqO+wAAuT0ojxDlLakILYEwe/EFcE7+HTpVfhvPGmsOpKkoMrJVqVEiBHpX2P4+w4SgNMpcImQZCRfqd6xO4jZnOjOtq0PBiaHj2fl9UtONEEgggjlVzA5ipuAe8jpzHl+lc5jxCvEAS0y1GykiCB0mbg9KotFavdGryBoo+WKZmWYLAM8T80ad8DglOpCkCUnYyB9atHK4jW4hM+Mn4AUg4fOXWFERY/hJIufoaMYTiVB/xAW/P3T61z8uGc0+zqEYjxPEGpr5flM6m2QDdSz5aR+tJWYrBdcIEDUY5xFvoKIPcUNp2SsjrEA+U70vDM0K8Cb3HWiXZbCxznP0WPGvBaGg2mnh8HsTcwVEgcuQ29KO5Sn75v8AmoblLUMoFvdE+ZufnRjKR98jzoU6TPPfn+VtAyQZfJF+IM9ThGe1UCq4SALSTPPkIBM0v5LmQdZDl061LMSTErVaaZs4aYUyoYnR2Vp1mBM2vyM7RelTIi32CdCTo1L035a1R6V0Z0XPuShwFw79qfB1hKWilZEd5UHYHlcCtczQ/dL8j8axjgx/EpxKBhtRJUNYAlJRN9XICJvW0ZmPul+RqrEi4nKcXjCU1ihWe4fU3q5pv6bH8j6UWVUSkjY87VzmGmMMgf0XRPZnYWnmlLAv6HEq6G/kbH9ab87xwYw7aUGVujX6W0k+HQdfKgGCyQrxSWdgTJPRAkkn0t51FnuZds8pYsgWQOiE2SPDr611xw0MzxN5Ln+LJEDGhq6IZVlRc7yrI5D+L/8An61PlWUaiFuDu7hJG/ifDwo8aF9odp7xw/VbMJg7OeT6K5gUfdPDoE/Imha00Wy1wJS9qMDsyTPhWa4vOnHlSVFKJMAGLctuv5ULigMoBBW52IELjf7omjMMclpClSJAtfnyEUtu5q5iEjtllShsokkgdImAKoOvzqSBYpPpteT+71yy6UJ1AiTIHXziOn1ojDDwm6brDiJ+MRewXbrYHdgxzKhH6mqrqRMJk9T40bwIW4gaUGYgqKiB5nl9arOtrUtYVBCN4iDeJkb9Jq1ryCVlsIcG43M+F6tt40pHdSb9CfpNetNAKWCkEg6bmOcTHMzVfFJ73dTv0687DzFTNONFIbWreFxBXKSbdCkG/SD8K5OBeIgRAPMzHrt86ppSoyRuBcCygPLnFSpDqiEFRAUYBO17Dypi2tqT2vHcKb6nEkjlM/0qZlstwTEHmDY22kRtzjwFcpwgbUQpRSobWBhUGQRtvF+hq7icGdZSVh0oERyBi8Ach8KYuUQiOQ5qpCwg3Qs8/wAJIkQeh/OnjKv8ZHn+tZMrGqkg7bR0vMeU/WtI4JxxdS0o3MlJ8xIrBPBle146hbYpbY5h6Jk4myL7WwWtWg6goGJEidxO16U8iBQwlAIISpYnaYWoTHjTRxc3iDhVDDau0lPumFafxafHyvE0q8Ptq+zpCgrUCsGd5C1Az40ZKEy1QtLXA3FX2RzT2YWHVJSq/eAkgafG+x3rXc2P3S/Ksu9m+YYRpxRxGntFFIaKkEhJ719UQkmQJrUc3H3Sqpxd8Fyvh8YSusVHUiq8SmYHWuXXR3opXwUYdWlP3riVJSZuEWkDzv60iOCbU94o3j+ER8KBZ1lGsFxHvfiG+rxH+b6+e57s3HBvuX7cv6QvFYYuHEbupMmx4cQE/iSBMnfxokBSQh0gggwRz/f0prybPGl2dOlQ5T756A8vGqsb2c5js8eo+ysw+MBblfuh3FeaKabDaf8A3QQq09y0x68/CkwYgGLAEC8bKI69LUb4yxocxKjsEJSgJGwgEwPjvS62nc9a0YWMNjAWXEPLpFNin9SzpFiefQ7gnzqZLiUoTbUom9+QNh5c6mwGXNrUEOlTZOxi08pFcY3I1NKUFEHTEHkZmD6wR4GrszfCqFKjW6JWopSn0AtYJSOfgP61WYxRbUbdbG4Ug7pNcreUAJ5yAB4b/pXjKAo96ZpgK32S30RBpSXlpCUr1EiSSLDzi5HKa8zPAuMqhQ8jFlAbeUUcyTGsNtpEd6+1+Z+dHE5u0qJSo/8AQf0rK6Uh2g0StJWDadxChpQVEbLG43/Fz/flXuJy11lY7RlwCZsLWPKJEGtAYztlv3UafJHWuxn7S7Azz2qPGPRRtZfiWXZlSSNjfe19t4qTB5gW7kGSTf639aPcWqBdSQREfsUExbMsTyQsT/1g/wC2r2vzgWFJeZgwlSwQr3hJIm87E7wdwR1FOHs5d0udio94K1gf5VAbev1pXwr6GxqSBqBM9I/SLR5+FMPAJLmLDgHdQkonxUZi3/VUXagA7CvuptJBT1xTnZwmGU6lIUqUpE7Aq5mOX5xS9w29rwyFGAVFZPmVrNNWc5m0wypx73LAiNWqeUc5pJyTEAsgpHdKlkTaxWqPlRAi1jkOm6XfZ9w+1inyHSr7sBYSmIVB2J5Dy3rW82EtqgfvnWO8DZE8/iEqaVoDSkqUqYIE7AC5JiI2rY8zP3S/KqcUPcu9FdD4wldYvU2Xo+8T5z8JNRG9esvFKgobiuXadQugdZaQuXVySepJrvD4ZSzABP09eldl5EzoPlqt9K9Vj1adIhKSdk2+J3qQq7JTEuqgFRzrhdpQ7q4f5wO4fA+PiPUUl4vBLbMOIKT48/LkfSn1Ca+xLYWnSsBQ6ETHj4HxF6LYftR0fsvGixS4MO1B1WRPrJUT417hHNKhJjx6XF6JZ/lvYPKQIhXeTfZKpsfKqScvKgb7BXmSAFR8JPpRASNe2+RWAtLDRXzmIPNWoyL79f1qw/mRcTCrmYnr3io/P6mq2IwiUGJJNo8iAfzr5tQTfrTUKsJLh4mQDyG2+/eP1rpDg2I+B/Oo5JJUTJNW8K2mUlZsNwedScaCQRnJcclITDJJ6hJM+sXpjGbOBIUnCqjnqGn5RPOgOA+zTJ7oPNMj6Ux4N9iIQtJvNzNxtvQ19E3SRVPE8Wutq0utJTIt0Pkb28K5wec4h4/dNoA5qiw9enlaq2YpxCnD93rSOhAHwJonw+VJKtbenkLyY8b7Dw8KagBabRAOJWXJSHVJVBMRbzi3T6UIcchpV7FSR8lflRzjXMW19mlKrpJmKWlq1ICRclY+YIFaYR7IJUgusNhytJAI6megF61HhXJ0MFCU3JgrPIrgAx0T/WkvhTh5RWVOpISkwQbFRHIc94+daRlDPeSazYiW5WsaeYWiNmVhcUQzfK2sQ0pt73DBmYgi8zyikbJ2QlrSDYLcA52DiwL87U38VZOrE4ZbSFBKiQROx0mdJ8D9YpMyBopYSki4KgfRaqNDdDJdtks8GZziGMQlLA1dopIUjTOpMnnuIBJketbJm4+6VH7FZd7O+J2sKtSHAo9spI1CISbgSN7k1qeZn7pXlVGK+C70V8PjCWNNRxUqudRxXKrowvVJr0GuVmvZFJJdJr5avC9c8q+pJqSXxrgV9ol0AlJAE9FDkfMUDw+OAnUCQb2MEKGxB6/ka1RtnVYxBrM+JMlOHxK2txMpP+VVxPQ8qNYKUPbkPJC8UzK7MOaqulC1DSVEeIggdLG9eZgE6U6SPH9wK+wbBSrSru2O/P1/SuMXGoATYdOfP51vHiACx8lEFGruBW0hYU4NQHLcVAxgNagAqJHSpcZkykESZSoWIHMbimcWnQlLVMrfGLKBCW4HQf8AFBsyzdlatSEaT6/SwqDCpZAOtMnaSbCp83yplDSFtqJKjsenUDpNUNaxrq1TrvK+JVMEqB1E9eQqfNeNnHU6UjTO5G96r8MZUh9akqF4saixGWFLQc07EpURuCCYJqREeeiNUyHJxUGdM+Jpi4VWH8Yz3QkglR5iyVH4zQ13MCUBsCZtATv8zTRwRlvZYkiZPZCQNhqImfhtUJngMJI1U2jWgnc4UCxvbc1bwSYjaolAmeVTYIGRNCIviClokJLdVV4uffRhVKw09pI90SoJnvEDr9BJpQyLFKUwlSlEqJWSepK1T86deJM8GEYLpSVXCQAYkq2k8hzpIyTF6mUnaSo79Vq63rpxuhkhobql7NsvwrjkvaS6lQ7NKlRJubJnvEWMVp2ZR2ahPKsh4H4VOLc1doEBtSVEbqImbeoiT18K13Nf8NRtVGKPuXK6LxhLTtRmu11wBXLLohsvBXte19MUk9r4CuyJqMmpWhakou0VrAolQnak/wBpOUKDqcQm6CAkn+FQ6+BA36024cGd96mxCQpuCAQQZSbiOc9a0wS8I2sUzM5pZVjcU2pCQn35kn+EDx6k/lQh4n3uRtNMvG+TtsONlpOkLBkAyNQI25ix+dAtYUjSowR7vzn5UbhcCwObsVgc0g0VCy+RtTJlGYpU2W3BqTM3sq+8UqR/zRfK8clFyJIPmanOyxooBMr3CTYGtAUqBIQTzHIzQzPsHpbBUQVzfwEbDwq7ieLe5CLKPIfvelzFOLQ9LokkzBvZXn51lja8nUp9UV4Nb++CgeR1AncRuPWmfLWghbqV3C1yAecgbfD40jZLjg08Fcgfl/xTHxSStxvsjfSoiDzHe/L6U8rSX+qirfEeGS22VtJCSNyBeD4jxqP2dPy48TuQmPLvHf4UCzHP+1aSCIULEeO1FPZ+kB1cKn7tJiecmfy+NVvaWwutWxauAK0EO38/lVrBmVSNqoI965mr2BI1WjpahsJ9431WmUU1S5wWOxV9p0dlbVr23t6ztF52pVweJwxRLISluTpGhWwURzVNzemDirKkYjCrStRSEjXqSJIKATtztNqQsjbHYJv/ABb7+8quo5oVJsg/BCMV26DhguNae0I9zTNwvltNvhWxZp/hKjpWR8D8Xqwi+z0a0OrSDeFAm3d6m+x6Vreap+7V4VRivguV8XjCWFmuK4x2LQ2nUtQSmQJP0qDCZm06T2a0qI3jpXMBpIutF0II2tWpr6apIzpgr0dqnVMRPPpO0+FX2xe/7/WkWuG4SzA7Lw1Mh36fuKjJFfA1FI6qRtZ5Hlb9/Cul4i351CFgfu1J2e8WydDBjqv/AG/rV0ULpTTVTI5jBbl7x9itS2kyO6FSAZIJ0/lSs2kKKRMdfT+v1rx0E3JJO/rUaSJ5/p+zXQwxcNgb0QmV+dxNK7h8IlYkkBIutR2BPIfvlVXEM6SdJJTyVETXoBAEEEG/rBtHUV89iFGARytapgG1WaUuDJSQRGrlNyP61aW6pw/eOFRvt0AmqWlZTInx/Laum2kW1qWPSokC7Thcv4aFHSZH0HjVvDY4Nd4K1LHukGw62PWuHEMpPccX/wBsfnXScMkpKkoOmQNSjuTt4CmJBGqQCqvu6yVbE7+ex/fjTr7N8CCl5zdchAHRMTPqfpSY7hNNpm0+nKp8AlxuFp1ov7yZFQmaHxloKdppwK1xxEHxq7hlwtNtzSvw9nhWQh264lJiNYHX/MPmKZMO8C4jzoI1hbIAeoW9xzNUnFuEedwq0MEhZiwMFSZ7yQepHlO3OknI8IpLCQUkEFQI6ELVTvxVmy8NhlutpClApF9kgmCoxyH6Ui5LmBLKSTclRPmVqNdQBqg0ugCh9nGa4RtWl5KQ6Vjs1lEwTaNUd2+3ma0vNXAGlTzsKyv2dcOM4l0qeV/hlKkJCgNZEm43IEDatXzJMtr8jVGJsxOrorofGFm3GiFKZSlKSrviQATsFdKF5ZjkoD7fY9i52ajuTsDa+xvM0Y4nbehCmdRCVSpKTBIt03Fo9aFZflTrz7rzjZbC0KSkGd1J0jxgDnFCIC3g+0dPzYRaQHiirvRBHMMBg0OAd7tVCecBNh8RPrWi4ZepKVdQD8RNIX/p2IU0nDdisEOFWqLXEb7RzmafsMjSkAXIEfC1NjSCBrzP0TYUEE+n+VIkGon3wgFSjAFzVXNc2QwgqVcn3Uzcn9PGkvFZm5iCSswgR3Rt4f8AJrPDhnSanQLRLO2PTmrmfcRKdSUolCDz5r/RNAWmifADc/v6VZTh1urCUiSdgPqalxGClwMoMwe8equfoNqMRhsbcrUKkeXmyhyhMxaOtRlvpTBlWXpLrgUPdkX8AQPnQXTE/u9XNkskBVkKJpQEgi8fE/8AH0qdu6k2KrDafh++dfKYnwrlC1N33/f9KkTeyakQwuZKQQIiBtF+9Mgc+nwtFdt49RSpKkd6wKjygmZ9LfE1zhs2AMG4IgeBklPwNjVt7OwdgCCZ5c7kfMj0HWszgb8KdVsJgVrSS23Mc9haDHio1fxGJUvtdLY7NUSlVilQE/GCfrXh4m0N6W7aZF+nvAn/ADCCk9Zqhm3ESnFK0iAYJ80k6T56THpTBr3HUJrpVnCpxRCRqMiI3hA/SmXhjP0hPZuJ/XyINV+EMkUXUuGwTcEbeINEuMMoQiH0jSqQFR+IGw2sCOtRe5pORK1cxuHStIWyoBSTIjr5fvc1Z4U4kS8+G1gIdB2myo6Hr4UmYZ6CFgkQZHjtYCjOS4GM1a5d5KvXTf51U2FpcLVoeWNNFaVnGbN4ZouOzpECAJJJsABSuzxU2sakNAJJMSEgwCRsAY2pnznLWn2VIe9zcmY0kXBnlFZvlJSGgBcAqiY/iVRe1ieSNkF4N4ZdxTwU2pKA0pKlKJuBP4QBM28K2jMf8JfkaxbgzNcSy+kYcFWtSUqTp1BSZ527tpM2raMyP3S/I1XOfdu9CrYvGEnYnHpQ4hBmXNUbQNN7+NUF8QoCCsJUr73sgJElW0yTEedTZrkwecaKtKkIKtSVc5Aj5igmYZR2bXZDQfvi4EmdOgfhP0rn4WRuAvfmjL3ubfT9/KMu5yUtdottSe8lMakk3MTIJG5qtmvEiGVaAkrVBmCIBAFiaA4lbjjfZJbQgagQEAgEiDtvyrprhXEFWruTJNyYvWhuGj3d9FS/FuA9lCcxxqnHNThudo2SP0qzlj/vtaCoKgnSe8L7pHM+FG8RwQtzUpS0pVpASETE85kTvQ7FcKvixCdhfmk84O9bQ+PKGrCX5iSmZ5pGFYUUC8QJ3k0L4WymT2iuW3nRfE5etxppPSNU7mEx8aJYPCBCABWQu0IULoJNxuE7PFODYKWk/EAmgmNwehxQ6G31+lP2YZQHHAf8tj0IMj60JzLJis3EGBJHONvz+NTZNR1UwQQlQNn5Xrwo6m9HxkLiu6E2jf8AfSpWuClkG9/OL8qv4zeafRKbjHgK5DJ8b8qcMNwMv8SgBaY6fu1EmeCUC5UT5/p8qkcS0KHsrPThTXvZ7ADetNRwq1BTG9rfKqGA4U0PlSoUncH9aj3oFL2eSK8M4Ls2Uz0/Wq/GSf7ovpKf/JNG0CB+9qBcWLK0oYTutV/AJ/r9KyNPtWojVyWuHMOt1SUgAoCpJI5RsKPcKrDuZrXFkkhPhAiiuBy4MswlIJA+f0qfg7KexF7qUSSY/dqta8FykTojXEuTnFYZbQVoJggnaUkGD4GKz/LMvKWwnUDBUJFwYUoWMiR6U+cVF/7Mr7MPvCQLRIRfURPOLetIOVhzshIMyqZF51Kn50VO6yy7Kl7PeKEYR1SXAopeKEyPwmTcjmL1r2LjQrULRcVkfs2w2GViPvyjWI7JKjErk7DYkeNa1jv8NXlTS+AqwaHRI3FOZEYjDNpV2TayQuCBzFyogx/WhHFhUhLam1k6BqKpBJBUkCTG1zVvihP96wqlAlCSoqMEgXG8A19mDfbt4jSCUhpIRYiSnUqwI6wKGMAAaa/bUy8u3Kp8SPlCUOMnSAlK1aeYUQAD4b1ZzLNSjGMjXpaU0VESAknvQb+lQYfCLewjupCp7BtCQUmdSNSufpUWCwzin8IpSFWYIMpMAjWIMi3LfrVga0adLUbJpVhmr5wAcDi+07UjVN9IBMfKij+cLWy4tCo/u6FjwUSsKItvIj0qDh/K1nDNJUhQnEGQQRCShQk+HjVPLsudSxi21IVKUaU9096FLNuu/LrTkNSG/wC9VZdzlaPsSlLOlTZU5/mgc+v9akdzFxtzBlbhSHSVL73dhUEJ6aUggfGqmKydbicEgoVHZkKse6SLT0v9K8y3DvKcwQW0sdktSSSkxAIIO3S0+FPTfumtFeEsWt1LxWtS9Lp0kmYEcvDwqHiLGuIfQUqUEIU2FgGx1lRuOdhVrgvBLQl/Wgpl0kakkE+U8vGq/Ebett9IQ4XC6kpAbUZCAkAzEfxHeqtOInVXOs0W3iXkhwpSGCUCYGuBceO9VsXnLyGMI52iryV3uoBYF+trVYzDAvOPurLa+9hB+E+8Up7ot708q5xGRuKwbSezVqSy5IgyFdoggR1IBq4ZQBaW6hwfELoaxbhWSQU6JuE6yqIB8IPpRLC4xTeJaRrUUusBZClFXfhRkTtPhaq6OHXVIxqAggns9EiArQNhO+1W8FgVO4lpwIUEtYfQrUkplZSoaQCLm96i4t1/eSSg4VzNx4NoU4olJW4skyVAQlKfKSSfLxqhgsydDLbvauFRxIQQVkgoi40m1dZJkzzCsO92SxqUpCxpMhJ2UR0/20Q4dyMowrqlsw8C5o1J73ujTEjrNSdlFlNa4yF9a8Q40444oLQlxPfUI5wCDIEK2HSqeFSTg3nytZdbWUpVrVIEo2vbc38aMtZO61jcOuCtPZltSkpgJABAmJ8L1UwuTPDL30FtWtThISR3iJQZHwNRtu/onBr98lDmOYOIbwqw4qEIbUvvHvFZO972Sd+taFgD3x8qRMTkjy8KsAKBDbSQjTdRQATB3EFRHpTrkJUUt6gQdIkHcGLz61E1ba6qKtcR52MJh1OlOoghIExJVtJ5CkXCZst1PaKPeUpRI6d42rQc4dZSyo4jT2VtWsSNxFuZmIigeFzDAaB2SUaOUN+N977zRKk0gJ2Wc8EZQ1iMQkOvJb0lJSkmC4QZCUyd7ePlWzZhjmmky8tCEkxKyACel96/O7TxSoEbggjzBn60bz7ix7GFPbaYRJSEpgAkX3Jnan5KVLalMMhGs6dETq1d3TvMzEeNR4P7O8nU0UOJmJSqRPTfesaPGT/2T7J3eyjT7veidUTPXwqHJ+KsRhAoMqCQuNUpBmJjfaxO1V8JnROtow2Jwzjim23ELWn3kpXJEWNp5bV68/hkOJaUtsOK91BVCjO0CedYflWeuYZ4OtxqExqEjvAg2571Hjs5cdeLzh1LKgSdhIiLDYCBS4TOgS6rd8c6wynU6pDaZgFSov0ud67cSyG+0JSG41atXd09ZmIrEM84sxGKILygdM6QEhIExO1cO8U4hWHGHKx2IiEBKRsZF4ne+9LhM6JLcMEph5OtpSXEzEpVInpY73+dRYPFYZ1SkNuNrUn3glUkcuu02kVieV8U4jDBSWXCkLMqEAyYjmOlR5Ln7uFcDrRGqCm4kQYm3pS4TOiZbg9jMMh0NKcbDiohBV3jO1p58prrMHcOyAp5SGwTYqVEn43rCsdnLrrpeWr7xRBkAC4gCALCIFSZpxG/idJecK9AOmwETE7AdBS4bOgT6LdVhkNlwlIbjVr1d3T1mYiucvew7ydbKkLTMSkzB6HoaxJfFuIOG+zFYLUAadImAdQvE7/QVHlnEmIw6VpZcKAv3ojykEiQY5ilwmdEltuDx+GeUpDbja1I3SlUkX+Ym1q5fzDCodDKnEBwxCCTN9vAE8gd6w/LM6dw6+0aVpVBEwDAO9iIrzF5s446XlqlwkKJgC4iLC3IUuGzoElumaY7D4cBTy0oBMCZuR0Ak1ItbCWu1KkBuNWvV3dPWZrDc44kfxZCnl6tMxYACd9hXq+JsQcP9nLksgABMC0GReJ38aXCZ0CS2/LsUw+jWypK0zBIJsehBuPWosBmuFfWpDTiFqT7wBO0xI5ETaRIrEsuz59gKDTikBdlARfcXkdCa+yfPHMK52jRGoApuJsd6XDZ0CXJba7mGFQ6GVOIDiohEmZOw6AnkDXeYZnh8KEl1aW5sJkkx4CTbr41hmLzhx14vKP3ilapAi4iIG3IfCu80z5/EqCnnCspECYEDnYAbmkI2jkktp4kwrGIwh7V0IaOlYcBEDmk+IMxHOaSMJg2kpht5K0AmFaSJEnkRakx7PX1oS0p1ZbSAAie6ANrbWphyNuWEHz/API1Mi1VJsv/2Q=="/>
          <p:cNvSpPr>
            <a:spLocks noChangeAspect="1" noChangeArrowheads="1"/>
          </p:cNvSpPr>
          <p:nvPr/>
        </p:nvSpPr>
        <p:spPr bwMode="auto">
          <a:xfrm>
            <a:off x="120650" y="-1381125"/>
            <a:ext cx="1781175" cy="25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pic>
        <p:nvPicPr>
          <p:cNvPr id="12293" name="Picture 4" descr="http://jeff560.tripod.com/images/democ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1066800"/>
            <a:ext cx="31623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 smtClean="0">
                <a:solidFill>
                  <a:schemeClr val="tx2">
                    <a:satMod val="130000"/>
                  </a:schemeClr>
                </a:solidFill>
              </a:rPr>
              <a:t>1803</a:t>
            </a:r>
            <a:endParaRPr lang="en-US" b="1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82296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b="1" u="sng" dirty="0"/>
              <a:t>John </a:t>
            </a:r>
            <a:r>
              <a:rPr lang="en-US" b="1" u="sng" dirty="0" smtClean="0"/>
              <a:t>Dalton</a:t>
            </a:r>
          </a:p>
          <a:p>
            <a:pPr marL="596646" indent="-514350" eaLnBrk="1" fontAlgn="auto" hangingPunct="1">
              <a:spcAft>
                <a:spcPts val="0"/>
              </a:spcAft>
              <a:buAutoNum type="arabicPeriod"/>
              <a:defRPr/>
            </a:pPr>
            <a:r>
              <a:rPr lang="en-US" dirty="0" smtClean="0"/>
              <a:t>Atom </a:t>
            </a:r>
            <a:r>
              <a:rPr lang="en-US" dirty="0"/>
              <a:t>was </a:t>
            </a:r>
            <a:r>
              <a:rPr lang="en-US" b="1" dirty="0" smtClean="0">
                <a:solidFill>
                  <a:srgbClr val="FF0000"/>
                </a:solidFill>
              </a:rPr>
              <a:t>indivisible.</a:t>
            </a:r>
          </a:p>
          <a:p>
            <a:pPr marL="596646" indent="-514350" eaLnBrk="1" fontAlgn="auto" hangingPunct="1">
              <a:spcAft>
                <a:spcPts val="0"/>
              </a:spcAft>
              <a:buAutoNum type="arabicPeriod"/>
              <a:defRPr/>
            </a:pPr>
            <a:r>
              <a:rPr lang="en-US" dirty="0" smtClean="0"/>
              <a:t>All </a:t>
            </a:r>
            <a:r>
              <a:rPr lang="en-US" b="1" dirty="0">
                <a:solidFill>
                  <a:srgbClr val="FF0000"/>
                </a:solidFill>
              </a:rPr>
              <a:t>elements</a:t>
            </a:r>
            <a:r>
              <a:rPr lang="en-US" dirty="0"/>
              <a:t> are composed of </a:t>
            </a:r>
            <a:r>
              <a:rPr lang="en-US" dirty="0" smtClean="0"/>
              <a:t>atoms.</a:t>
            </a:r>
          </a:p>
          <a:p>
            <a:pPr marL="596646" indent="-514350" eaLnBrk="1" fontAlgn="auto" hangingPunct="1">
              <a:spcAft>
                <a:spcPts val="0"/>
              </a:spcAft>
              <a:buAutoNum type="arabicPeriod"/>
              <a:defRPr/>
            </a:pPr>
            <a:r>
              <a:rPr lang="en-US" dirty="0" smtClean="0"/>
              <a:t>The </a:t>
            </a:r>
            <a:r>
              <a:rPr lang="en-US" dirty="0"/>
              <a:t>same atoms for one element are </a:t>
            </a:r>
            <a:r>
              <a:rPr lang="en-US" b="1" dirty="0">
                <a:solidFill>
                  <a:srgbClr val="FF0000"/>
                </a:solidFill>
              </a:rPr>
              <a:t>exactly</a:t>
            </a:r>
            <a:r>
              <a:rPr lang="en-US" dirty="0"/>
              <a:t> </a:t>
            </a:r>
            <a:r>
              <a:rPr lang="en-US" dirty="0" smtClean="0"/>
              <a:t>alike.</a:t>
            </a:r>
          </a:p>
          <a:p>
            <a:pPr marL="596646" indent="-514350" eaLnBrk="1" fontAlgn="auto" hangingPunct="1">
              <a:spcAft>
                <a:spcPts val="0"/>
              </a:spcAft>
              <a:buAutoNum type="arabicPeriod"/>
              <a:defRPr/>
            </a:pPr>
            <a:r>
              <a:rPr lang="en-US" dirty="0" smtClean="0"/>
              <a:t>Atoms </a:t>
            </a:r>
            <a:r>
              <a:rPr lang="en-US" dirty="0"/>
              <a:t>are neither created </a:t>
            </a:r>
            <a:r>
              <a:rPr lang="en-US" dirty="0" smtClean="0"/>
              <a:t>nor </a:t>
            </a:r>
            <a:r>
              <a:rPr lang="en-US" dirty="0"/>
              <a:t>destroyed in a </a:t>
            </a:r>
            <a:r>
              <a:rPr lang="en-US" b="1" dirty="0">
                <a:solidFill>
                  <a:srgbClr val="FF0000"/>
                </a:solidFill>
              </a:rPr>
              <a:t>chemical </a:t>
            </a:r>
            <a:r>
              <a:rPr lang="en-US" b="1" dirty="0" smtClean="0">
                <a:solidFill>
                  <a:srgbClr val="FF0000"/>
                </a:solidFill>
              </a:rPr>
              <a:t>reaction.</a:t>
            </a:r>
          </a:p>
          <a:p>
            <a:pPr marL="596646" indent="-514350" eaLnBrk="1" fontAlgn="auto" hangingPunct="1">
              <a:spcAft>
                <a:spcPts val="0"/>
              </a:spcAft>
              <a:buAutoNum type="arabicPeriod"/>
              <a:defRPr/>
            </a:pPr>
            <a:r>
              <a:rPr lang="en-US" dirty="0" smtClean="0"/>
              <a:t>In </a:t>
            </a:r>
            <a:r>
              <a:rPr lang="en-US" dirty="0"/>
              <a:t>a chemical reaction, atoms are </a:t>
            </a:r>
            <a:r>
              <a:rPr lang="en-US" b="1" dirty="0">
                <a:solidFill>
                  <a:srgbClr val="FF0000"/>
                </a:solidFill>
              </a:rPr>
              <a:t>separated, combined</a:t>
            </a:r>
            <a:r>
              <a:rPr lang="en-US" dirty="0"/>
              <a:t>, or </a:t>
            </a:r>
            <a:r>
              <a:rPr lang="en-US" b="1" dirty="0" smtClean="0">
                <a:solidFill>
                  <a:srgbClr val="FF0000"/>
                </a:solidFill>
              </a:rPr>
              <a:t>rearranged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1800" y="21996"/>
            <a:ext cx="1933575" cy="24955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 smtClean="0">
                <a:solidFill>
                  <a:schemeClr val="tx2">
                    <a:satMod val="130000"/>
                  </a:schemeClr>
                </a:solidFill>
              </a:rPr>
              <a:t>1897</a:t>
            </a:r>
            <a:endParaRPr lang="en-US" b="1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14675" y="1905000"/>
            <a:ext cx="7499350" cy="4800600"/>
          </a:xfrm>
        </p:spPr>
        <p:txBody>
          <a:bodyPr>
            <a:normAutofit/>
          </a:bodyPr>
          <a:lstStyle/>
          <a:p>
            <a:pPr marL="82296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b="1" u="sng" dirty="0"/>
              <a:t>J. J. </a:t>
            </a:r>
            <a:r>
              <a:rPr lang="en-US" b="1" u="sng" dirty="0" smtClean="0"/>
              <a:t>Thomson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smtClean="0"/>
              <a:t>discovered </a:t>
            </a:r>
            <a:r>
              <a:rPr lang="en-US" dirty="0"/>
              <a:t>the </a:t>
            </a:r>
            <a:r>
              <a:rPr lang="en-US" b="1" dirty="0">
                <a:solidFill>
                  <a:srgbClr val="FF0000"/>
                </a:solidFill>
              </a:rPr>
              <a:t>electron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using the cathode ray </a:t>
            </a:r>
            <a:r>
              <a:rPr lang="en-US" dirty="0" smtClean="0"/>
              <a:t>tube. </a:t>
            </a:r>
            <a:endParaRPr lang="en-US" dirty="0"/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/>
              <a:t>determined that the electron was smaller than a </a:t>
            </a:r>
            <a:r>
              <a:rPr lang="en-US" b="1" dirty="0">
                <a:solidFill>
                  <a:srgbClr val="FF0000"/>
                </a:solidFill>
              </a:rPr>
              <a:t>hydrogen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atom. </a:t>
            </a:r>
            <a:endParaRPr lang="en-US" dirty="0" smtClean="0"/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smtClean="0"/>
              <a:t>Knew </a:t>
            </a:r>
            <a:r>
              <a:rPr lang="en-US" dirty="0"/>
              <a:t>the atom was </a:t>
            </a:r>
            <a:r>
              <a:rPr lang="en-US" b="1" dirty="0">
                <a:solidFill>
                  <a:srgbClr val="FF0000"/>
                </a:solidFill>
              </a:rPr>
              <a:t>neutral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and the electron was </a:t>
            </a:r>
            <a:r>
              <a:rPr lang="en-US" b="1" dirty="0">
                <a:solidFill>
                  <a:srgbClr val="FF0000"/>
                </a:solidFill>
              </a:rPr>
              <a:t>negative</a:t>
            </a:r>
            <a:r>
              <a:rPr lang="en-US" dirty="0"/>
              <a:t>, so there must be positive material with a lot more mass.  </a:t>
            </a:r>
            <a:endParaRPr lang="en-US" dirty="0" smtClean="0"/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en-US" dirty="0"/>
          </a:p>
        </p:txBody>
      </p:sp>
      <p:pic>
        <p:nvPicPr>
          <p:cNvPr id="4" name="Picture 6" descr="Crookes tube cathode rays deflected by magnetic field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4048" y="32994"/>
            <a:ext cx="3036609" cy="2024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 smtClean="0">
                <a:solidFill>
                  <a:schemeClr val="tx2">
                    <a:satMod val="130000"/>
                  </a:schemeClr>
                </a:solidFill>
              </a:rPr>
              <a:t>J. J. THOMSON</a:t>
            </a:r>
            <a:endParaRPr lang="en-US" b="1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100" y="3962400"/>
            <a:ext cx="7499350" cy="2286000"/>
          </a:xfrm>
        </p:spPr>
        <p:txBody>
          <a:bodyPr>
            <a:normAutofit lnSpcReduction="10000"/>
          </a:bodyPr>
          <a:lstStyle/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/>
              <a:t>Said the atom was a </a:t>
            </a:r>
            <a:r>
              <a:rPr lang="en-US" b="1" dirty="0">
                <a:solidFill>
                  <a:srgbClr val="FF0000"/>
                </a:solidFill>
              </a:rPr>
              <a:t>positive pudding-like  </a:t>
            </a:r>
            <a:r>
              <a:rPr lang="en-US" dirty="0"/>
              <a:t>material throughout which </a:t>
            </a:r>
            <a:r>
              <a:rPr lang="en-US" b="1" dirty="0">
                <a:solidFill>
                  <a:srgbClr val="FF0000"/>
                </a:solidFill>
              </a:rPr>
              <a:t>negatively</a:t>
            </a:r>
            <a:r>
              <a:rPr lang="en-US" dirty="0"/>
              <a:t> charged electrons were scattered  -  Plum Pudding or Chocolate Chip Cookie </a:t>
            </a:r>
            <a:r>
              <a:rPr lang="en-US" dirty="0" smtClean="0"/>
              <a:t>Model</a:t>
            </a:r>
            <a:endParaRPr lang="en-US" dirty="0"/>
          </a:p>
        </p:txBody>
      </p:sp>
      <p:pic>
        <p:nvPicPr>
          <p:cNvPr id="19460" name="Picture 2" descr="http://images.tutorvista.com/content/atoms-and-nuclei/plum-pudding-model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1600200"/>
            <a:ext cx="3638550" cy="2343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 smtClean="0">
                <a:solidFill>
                  <a:schemeClr val="tx2">
                    <a:satMod val="130000"/>
                  </a:schemeClr>
                </a:solidFill>
              </a:rPr>
              <a:t>LASERDISC: </a:t>
            </a:r>
            <a:endParaRPr lang="en-US" b="1" dirty="0">
              <a:solidFill>
                <a:schemeClr val="tx2">
                  <a:satMod val="130000"/>
                </a:schemeClr>
              </a:solidFill>
            </a:endParaRPr>
          </a:p>
        </p:txBody>
      </p:sp>
      <p:pic>
        <p:nvPicPr>
          <p:cNvPr id="21507" name="Picture 8" descr="http://sun.menloschool.org/~dspence/chemistry/atomic/images/rutherford_exp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1447800"/>
            <a:ext cx="5133975" cy="509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 smtClean="0">
                <a:solidFill>
                  <a:schemeClr val="tx2">
                    <a:satMod val="130000"/>
                  </a:schemeClr>
                </a:solidFill>
              </a:rPr>
              <a:t>1909</a:t>
            </a:r>
            <a:endParaRPr lang="en-US" b="1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82296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b="1" u="sng" dirty="0"/>
              <a:t>Ernest </a:t>
            </a:r>
            <a:r>
              <a:rPr lang="en-US" b="1" u="sng" dirty="0" smtClean="0"/>
              <a:t>Rutherford</a:t>
            </a:r>
          </a:p>
          <a:p>
            <a:pPr marL="596646" indent="-514350" eaLnBrk="1" fontAlgn="auto" hangingPunct="1">
              <a:spcAft>
                <a:spcPts val="0"/>
              </a:spcAft>
              <a:buAutoNum type="arabicPeriod"/>
              <a:defRPr/>
            </a:pPr>
            <a:r>
              <a:rPr lang="en-US" dirty="0" smtClean="0"/>
              <a:t>Did </a:t>
            </a:r>
            <a:r>
              <a:rPr lang="en-US" dirty="0"/>
              <a:t>a famous gold foil experiment (the </a:t>
            </a:r>
            <a:r>
              <a:rPr lang="en-US" b="1" dirty="0">
                <a:solidFill>
                  <a:srgbClr val="FF0000"/>
                </a:solidFill>
              </a:rPr>
              <a:t>alpha scattering </a:t>
            </a:r>
            <a:r>
              <a:rPr lang="en-US" dirty="0" smtClean="0"/>
              <a:t>experiment).</a:t>
            </a:r>
          </a:p>
          <a:p>
            <a:pPr marL="596646" indent="-514350" eaLnBrk="1" fontAlgn="auto" hangingPunct="1">
              <a:spcAft>
                <a:spcPts val="0"/>
              </a:spcAft>
              <a:buAutoNum type="arabicPeriod"/>
              <a:defRPr/>
            </a:pPr>
            <a:r>
              <a:rPr lang="en-US" dirty="0" smtClean="0"/>
              <a:t>Calculated </a:t>
            </a:r>
            <a:r>
              <a:rPr lang="en-US" dirty="0"/>
              <a:t>that the atom was mostly </a:t>
            </a:r>
            <a:r>
              <a:rPr lang="en-US" b="1" dirty="0">
                <a:solidFill>
                  <a:srgbClr val="FF0000"/>
                </a:solidFill>
              </a:rPr>
              <a:t>empty space </a:t>
            </a:r>
            <a:r>
              <a:rPr lang="en-US" dirty="0"/>
              <a:t>through which </a:t>
            </a:r>
            <a:r>
              <a:rPr lang="en-US" b="1" dirty="0">
                <a:solidFill>
                  <a:srgbClr val="FF0000"/>
                </a:solidFill>
              </a:rPr>
              <a:t>electrons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move.  </a:t>
            </a:r>
            <a:endParaRPr lang="en-US" dirty="0" smtClean="0"/>
          </a:p>
          <a:p>
            <a:pPr marL="596646" indent="-514350" eaLnBrk="1" fontAlgn="auto" hangingPunct="1">
              <a:spcAft>
                <a:spcPts val="0"/>
              </a:spcAft>
              <a:buAutoNum type="arabicPeriod"/>
              <a:defRPr/>
            </a:pPr>
            <a:r>
              <a:rPr lang="en-US" dirty="0" smtClean="0"/>
              <a:t>Concluded </a:t>
            </a:r>
            <a:r>
              <a:rPr lang="en-US" dirty="0"/>
              <a:t>that the atom has a </a:t>
            </a:r>
            <a:r>
              <a:rPr lang="en-US" b="1" dirty="0">
                <a:solidFill>
                  <a:srgbClr val="FF0000"/>
                </a:solidFill>
              </a:rPr>
              <a:t>small</a:t>
            </a:r>
            <a:r>
              <a:rPr lang="en-US" dirty="0"/>
              <a:t>, dense, </a:t>
            </a:r>
            <a:r>
              <a:rPr lang="en-US" b="1" dirty="0">
                <a:solidFill>
                  <a:srgbClr val="FF0000"/>
                </a:solidFill>
              </a:rPr>
              <a:t>positively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charged, </a:t>
            </a:r>
            <a:r>
              <a:rPr lang="en-US" b="1" dirty="0">
                <a:solidFill>
                  <a:srgbClr val="FF0000"/>
                </a:solidFill>
              </a:rPr>
              <a:t>centrally-</a:t>
            </a:r>
            <a:r>
              <a:rPr lang="en-US" dirty="0"/>
              <a:t>located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nucleus surrounded by negatively charged </a:t>
            </a:r>
            <a:r>
              <a:rPr lang="en-US" b="1" dirty="0" smtClean="0">
                <a:solidFill>
                  <a:srgbClr val="FF0000"/>
                </a:solidFill>
              </a:rPr>
              <a:t>electrons</a:t>
            </a:r>
            <a:r>
              <a:rPr lang="en-US" dirty="0" smtClean="0"/>
              <a:t>.</a:t>
            </a:r>
            <a:endParaRPr lang="en-US" dirty="0"/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 smtClean="0">
                <a:solidFill>
                  <a:schemeClr val="tx2">
                    <a:satMod val="130000"/>
                  </a:schemeClr>
                </a:solidFill>
              </a:rPr>
              <a:t>1919</a:t>
            </a:r>
            <a:endParaRPr lang="en-US" b="1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100" y="1447800"/>
            <a:ext cx="7499350" cy="1447800"/>
          </a:xfrm>
        </p:spPr>
        <p:txBody>
          <a:bodyPr>
            <a:normAutofit/>
          </a:bodyPr>
          <a:lstStyle/>
          <a:p>
            <a:pPr marL="82296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b="1" u="sng" dirty="0"/>
              <a:t>Ernest Rutherford</a:t>
            </a:r>
          </a:p>
          <a:p>
            <a:pPr marL="596646" indent="-514350" eaLnBrk="1" fontAlgn="auto" hangingPunct="1">
              <a:spcAft>
                <a:spcPts val="0"/>
              </a:spcAft>
              <a:buAutoNum type="arabicPeriod"/>
              <a:defRPr/>
            </a:pPr>
            <a:r>
              <a:rPr lang="en-US" dirty="0" smtClean="0"/>
              <a:t>Called </a:t>
            </a:r>
            <a:r>
              <a:rPr lang="en-US" dirty="0"/>
              <a:t>the positive particles </a:t>
            </a:r>
            <a:r>
              <a:rPr lang="en-US" b="1" dirty="0">
                <a:solidFill>
                  <a:srgbClr val="FF0000"/>
                </a:solidFill>
              </a:rPr>
              <a:t>protons</a:t>
            </a:r>
            <a:r>
              <a:rPr lang="en-US" dirty="0" smtClean="0"/>
              <a:t>.</a:t>
            </a:r>
          </a:p>
          <a:p>
            <a:pPr marL="82296" indent="0" eaLnBrk="1" fontAlgn="auto" hangingPunct="1">
              <a:spcAft>
                <a:spcPts val="0"/>
              </a:spcAft>
              <a:buNone/>
              <a:defRPr/>
            </a:pPr>
            <a:endParaRPr lang="en-US" dirty="0"/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en-US" dirty="0"/>
          </a:p>
        </p:txBody>
      </p:sp>
      <p:pic>
        <p:nvPicPr>
          <p:cNvPr id="23556" name="Picture 2" descr="http://www.daviddarling.info/images/Rutherford_atomic_mode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2925762"/>
            <a:ext cx="3429000" cy="34722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 smtClean="0">
                <a:solidFill>
                  <a:schemeClr val="tx2">
                    <a:satMod val="130000"/>
                  </a:schemeClr>
                </a:solidFill>
              </a:rPr>
              <a:t>1932</a:t>
            </a:r>
            <a:endParaRPr lang="en-US" b="1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100" y="1447800"/>
            <a:ext cx="4660900" cy="4876800"/>
          </a:xfrm>
        </p:spPr>
        <p:txBody>
          <a:bodyPr>
            <a:normAutofit/>
          </a:bodyPr>
          <a:lstStyle/>
          <a:p>
            <a:pPr marL="82296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b="1" u="sng" dirty="0"/>
              <a:t>Rutherford and James </a:t>
            </a:r>
            <a:r>
              <a:rPr lang="en-US" b="1" u="sng" dirty="0" smtClean="0"/>
              <a:t>Chadwick</a:t>
            </a:r>
            <a:endParaRPr lang="en-US" dirty="0"/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/>
              <a:t>showed the nucleus also </a:t>
            </a:r>
            <a:r>
              <a:rPr lang="en-US" dirty="0" smtClean="0"/>
              <a:t>had </a:t>
            </a:r>
            <a:r>
              <a:rPr lang="en-US" b="1" dirty="0" smtClean="0">
                <a:solidFill>
                  <a:srgbClr val="FF0000"/>
                </a:solidFill>
              </a:rPr>
              <a:t>neutrons</a:t>
            </a:r>
            <a:r>
              <a:rPr lang="en-US" dirty="0" smtClean="0"/>
              <a:t>.</a:t>
            </a:r>
            <a:endParaRPr lang="en-US" dirty="0"/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/>
              <a:t>The neutron was basically equal in mass to the proton but had </a:t>
            </a:r>
            <a:r>
              <a:rPr lang="en-US" b="1" dirty="0">
                <a:solidFill>
                  <a:srgbClr val="FF0000"/>
                </a:solidFill>
              </a:rPr>
              <a:t>no electrical</a:t>
            </a:r>
            <a:r>
              <a:rPr lang="en-US" dirty="0"/>
              <a:t> charge.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en-US" dirty="0"/>
          </a:p>
        </p:txBody>
      </p:sp>
      <p:sp>
        <p:nvSpPr>
          <p:cNvPr id="24580" name="AutoShape 2" descr="data:image/jpg;base64,/9j/4AAQSkZJRgABAQAAAQABAAD/2wCEAAkGBhQSEBMRExQVFRUVGBgXGBgYGBgdFxsgGhwYHBgcIRoaGycfGxsjGhwYIC8jJyopLC0tIR4xNTAqNSYrLCkBCQoKDgwOGQ8PGTUeHiQzLzU1MjUwNS81NDUsNSk0NTM1NTU0LDU1NTI1KS01NS01Mi81KTY1NTQqNDUsLDUtKf/AABEIAKIAkAMBIgACEQEDEQH/xAAcAAEAAgMBAQEAAAAAAAAAAAAABgcDBAUCAQj/xABDEAABAgQDBQUEBwYEBwAAAAABAgMABAUREiExBgdBUWETFCJxgTJCkaEjM1JigqKxFTRyksLRFiRD8CVTY4OjssH/xAAbAQEAAgIDAAAAAAAAAAAAAAAAAwUCBgEEB//EACgRAQABAwIFAwUBAAAAAAAAAAABAgMRBBIFIUGB8BMxUSJhkaHxQv/aAAwDAQACEQMRAD8AvGEIQCEIQCEIQCPDroSkqUQlKQSSTYADMkngAI9xW+9uquPGXo0sbPTqvpCPcaB8RPQ2PolQ4wGp/i+pVZ1YpQbYlW1FJmnhcuEa4UkHL0vpci9h5d2pqdHdbNTU3NSbigkvtpsponTEAkZdLG/A3yNjUOityku1LMizbSQkczzJ5km5J5mMlVpbcyy5LvJC23ElKkniD+hGoPA2gM7D6VoStBCkqAUlQNwQRcEHiCIyRWO7CfckpuYoUwrF2P0kqs++0rO3pcG38Y90RZ0AhCEAhCEAhCEAhCEAhCEAhCEAir926O/1Wo1ZWaEr7tLnhhT7RHmMH8yol28Os91pc2+DZQbUlJ+8vwJPoSD6RqbqaN3akSiLWUtHaq83PH+hAgJbCEICst8LBlXJGsNjxSroQ5bVTazmPjiA/jMWUy8FpStJBSoAgjQg5g/CONtxRu906al7XK2lYf4gMSPzARyN0FX7xR5VRN1NpLR/7Zwj8uGAmcIQgEIQgEIQgOHtbtlLU5ntphdrmyEJF1rPJI/U6DLmIiKN6U+7mxRJpSTopxfZ35GxbOXrGEy6ZraxaXgFJk5VK2UnQKJR4rcwVk36DlFoQFbneRU0ZuUOYtxKHQs/ANwa35yqFYJqXm5RX/VaNvln8osiMUxLJcSUrSlSTqFAEH0OUByqHtnJzn7vMtOH7IUAv+RVlfKO1EKrm56mzN1dh2C9Qtg4CDzsPD8o4f8Ahit0/OTm0zzQ0ZmRZds8gon+oeUBm33uF1mSp6TYzk0hB/hTa59CpBiyWmwlISBYAAAcgNBFDVbb4u1qnLqLC5ESnaFaV3UMSr2ULJuUkpRnY6am0XlT6k0+2HWXEOIOikKCk/EQGzCEIBFZbof8vM1anaBiZ7RA+65cD4BKfjFkzEyltJWtSUJSLlSiAkDmScgIo1/b1ljaN6Yk0qnUzDKWyhgEkrGHTLxWCL3F9TAS3b3emqXmu4SiUqeABcWrNKMWYSEg5qtnnkMsjwyUnbGcaSlyZCXWj7RSkJUOotkbcvnFUbx0OSddmHHAcLyg6gnikgfoQUnyjpPbww4yllPiJySkZkk5AADMkmAtnabevIyLiW3lOFSkJcSEIKgUqvhN8hnaOKnfkyv6qRn3BwKWhY/miabNUotSsulxI7VDSEqNhiBtmnFyBJEda0BXCN+MqhQTNS05K30LrWXyN/lE+plUamGkvMOJcbVmFJNwf7HmNRGWZlUOJKHEpWlWRSoApPmDkYq6iSIpe0fcpckS06yXuyzwtrTjzH8hHkbcBAZt4l6dVJOsgEskd2mbDMJN8KuuvxSkcYsxh9K0pWghSVAKSQbggi4IPEERr1iktzTDku8nE24kpUPPiORGoPA2iud31Ycps2aFOEkZqk3TotBucHnrYcCFJ5QFpQjlTe1Mo052TkwylY1SVpuPMX8PraOk06FJCkkKScwQQQfIjWA9whCAqr9mtTe1U028hDjbcmkYVpCk59nwPHxmNyo7nA0sv0qZdkXdcIUVMq6FJzA/mHSMWx3i2krLh9xDSL9LJP8ATG9tBvfZQ53WQbVPzRyCWrlsHqsA3A42uOZEBzmt5M7TiG6xKnBewm2BibPLEkZA+Vj92M1Q3vKmXDL0eWXOO5XdUFJYRfib2Pxw+Z0jmP7Ivza0vV6cShB8SJJlWFHrhJJt0ufvRtze7VrF3uiTPdX02ugKJZXbQKSblN+oI6cY43RnGUnpV7d+2cfOOTJK7qZidUHazOLf4iXaOFlPS4tf0A8zGrtVQmJCs0NUs0hlClutEIFr3wAXOpPjOZvHRoe9ZTLokqu13OY0Dv8AoOfeCtE+dynqNB43vkdrRngbhM81mOSik69QmOUabbQbLy082GpplLqRmL6pJ1IUM0+hjl7P7safJOdqxLgODRalKWpPljJt5iJTCAQhCA8uOBIKiQABck5AAam/KKv2ABqVXm6wb9g3/lpW98wPaUPT/wBzyjJvG2gcnZgUKRP0jn706PZab95JI4kajyTqrKfUChtycs1LMiyG0hI5nmo9Sbk9TAdCITvdqndaa5NNpT26bNtOWBW32pCVqSbXScI4dIm0cfa3ZtE/JuyjhsHBkoapUDdKutiBlxzgKQ3eS7KwC4dcyTmSTqepixNiqqG55UohV21pUsDglSbZjlca+kVSrdpWJN0tNsF1N7JW2pJQeuZBT6gRN9lmU0VbczVVlL01dpsJBU2ykWKitYyxE4Rlew552C4oi22W8WVpwCXFFx5XsMN5uKvpl7oPM68LxGaxvCmag8qRoqcVsnZxX1TY+6bWJ1sc754QfaHe2M3ZS8ie2WTMTas1zDuarnXCDfD55nmYCp9nqM5VJyqzE065JMJUhyaZRfGRZzCgkj3UpVe41Ps8u1stXVAlunNNyjN7CyAp1YGinFruSTy0HWNnZumrmU7TNt+24+pCepQXSB66esQ/Y+sqZVhwm6TY5HLz5GNl4RpLVzT3LtURNUcufSPnuirmrdEQnrksrvJXMm61++enDkBbThHWnJlLIS8woYkjUWI6g8xFbrrSp6cV2h8CDhSnhlqepJiZzdIbaZC0EXtoP0POINdwOmiqJpnbXV0xyz59lnY4rXiKbv1Uxy7fDanphyZZKZ5puZYJzBSErT1QpNsKv93iCbd7MPU5mTcYmFzEgZhtxllZ+kQsBSkpBtoUhQytnqL5xJZvaVQZKbG1rx827llopVHQ4CFmdZJSdRi7QgediIj4hp6abcXIiInOOXnRXRmJxKwdjtv5WpIuwuziR42V5Op55cRfiLiJJEJ2x3XMza+8sKMpOJOJL7eVz98C1/MZ+eh5FD3kvybyZCtIDThybmh9S6OZOiT10HEJilZrNiutut4Dhe/ZdMHazrmSljNDA4knTEPy8c7A6Nb23maq8qn0fJCcn53PAkcQg8znYjM8MvFEx2L2Fl6azgZGJxWbjqvrHDzJ4C+ieHU5wGHYHYVumsFIPaPuHE88faWrXU54QSbDzJzMSiEIBCEalVqrUsyt95YQ22LqUeH9ydABmTAe5+fbZbW86tKG0DEpSjYACKomXJjaV3s0YpelNr8SyLOPqSfdvoB8BqbnIepWRmNo3g++FsUptV22tFvke8ojh14aJzuqLXlJNDTaW20pQhACUpSLAAaAAQFUGjz2zyluSoM5TioqcZP1zV9VAgZ2A10sMwPaiw9ltsJaoNdrLOBVvaScloPJSdR56HgTHaiv9qN1KVu98pzhkpwZ4kZNL5hSRpfmMjxB4BxNgap3ZqvTIFyideIB0vchN+lyI0tmGg+tTrputxRUo5Zk6nKODsXtY1LmpU+pEtqmX3MTyRdpLtyFXtoMQBBGVuQzjY7nMyih4CtCs0OI8TaxwKVpyIMdDVTVFUT/AJbbwGm1csXLdMxFyZ/X27+7ibWSPc6g6GVBaScdk38OLPCeRv8AIiNykbSOPLDZBtzOkc6k1AonHC7cLKyTiuDe/WO9tHMIU4mYbUAbAKHUcfhHpPEtRqNPo6PTt+pVtj6u3vjq1zQaexqNZNu/XspzP5+M9Mp01Itdhiv4ha3poY5W8OomYZoxOqp9oHqUnCT63jm0uRn3yG0sOJ5qWlSUDqSofpnGjvGrzKF0yRklpmZmVmErIGaFOXThSVAgXK8iActCQY86sV1VzM4/q64xat2aIpmuKqs8sc8R5hdG0G0bEkyX5lxLaBz1UfspTqpXQRWTkpObSKSXEmUpaVYkggds8RooXGXHPQfejr0Ddg4+8J6sOd5fGaGP9Brja2ivLTni1iyEpAFhkBHba2p9gzOzTmFQVM0pxd8YA7Vgq+1bW+XQ5WwnI2xTqi2+0h5laVtrGJKkm4I/3w1EZJmVS4hTbiQtCgUqSoXBB1BB1EVPOSL+zj5mGAt6luq+lZ1UwT7yb8OvHRWdlQFuwjVplTbmGUPsrC23BiSoaEf/AA8CNQco2oDy44EgqJAAFyTkABqb8oqRtC9o54qViTSpVdkjMd4WOJ44f0Btqo26+92rOOCXpEuqz08rCo/ZaHtk9Dn5hK4m1BojUnLNSzIshtISOZ5k8yTcnqYDdZZShIQkBKUgAACwAGQAA0AEe4QgEIQgKp2HpDL1Sr8pMNpcbU+2vAoXHi7U3HI5jMZx9f2Hn6QtT1JcL0vfEuSdN8uOA8/gr+PjsbPfRbVVFvg9LtuDqR2X91RINq958lIXQ452j3BlrxuX4A2yT6kdAYCAvt06uvXxrkKgPC404BdRT0NsShpcWVbVOWWm9SafSXkmamVT0wkgolWk+97uPM8bGxt5GN2o7Iz9feRMPsNU9hOaVFN5pQ4XOR8gcIHI6x5puys7s+8t9Eq1UGCblxCbTSBx5m1szbEOoiyp4rq6bPoxcnb5192GynOcOsaJV6znNrNOk1f6Df16xyUTmPxW/gjR2u2RlpGcoUtLNBAVNFSlarWUFnNSjmdfIcAIneym8qRn7JadCXeLLnhcHMAHJX4SYje2qu02jozP/LS878Qc/wDxiK1ms2EIQCMb7CVpUhaQpKgQpJFwQciCDqCIyQgKiSF7OTwF1GlTa8r3Pd3D/Tb4pHEpztxCwQCDcHMEaRztoqC3Oyzsq8LocSR1B91Q6g2I8ohe6OtOID9ImT/mJFWFJ+217hHQZeikQGrT7L2umO2PiblU9gCeBwYrdbFz80WhEQ253fJny2+06qWm2fqn0a88KgNU3v1FzzIPDR/iVoYf+HzFvfViSo+YSUC/pAWXCK2J2lcytTmeoxk/MqEYlbvKtMfvdXWlJ1TLowDyunAPkYCe1baKWlU4ph9poffWkE+QvcnoIg87vtYWvsqfLzE87wwIUlHqSMVvwxuUjcpTmVY3ELmXOKn1lX5RZJ9QYmsnT22U4Gm0NpHuoSEj4AQFB1el1Carcr309wXONqbHYKuoIRiOBRCs1HK+fEZcIt3ZbdvIyFiyyC5xdc8bp64j7P4QIjW+H6F+kTunYzYQo/dcwlXyQfjFmQCEIQEV2p3aSM/dTrWB3UPNeB0HncCyvxAxVLez1SlK6USizOuSsviQZm4BQrIoCioC4LmXiA18olG8Xec83O/s6TUEKQAXXbAqBULhCQchkQSdc8raxs0qsTsu2l9bqnke8lyxvzsq10n5dID21vmMuoN1ORmJRWmMJK2j1ByuPLFEyoe2UnOC8vMtOfdCrL9UKsoeojoS7rcwylYAU24kKsoAgg55g5RFK3uepsySrsOxX9tglsjrYeC/UpgJrCKxG6yel/3KrzCEjRDwxj9bfljJ+xdo05Cek3OqmgD8m4Cyoq9hYc2uWWcw3KYXyNL5WB65t/CPatj66/k9VW2knUMNgK/mCUn5xKdithWKa2pLZU464cTryzdaznryAucupvc5wEkhCEAhCEAhCEBBd9VK7ejTFvaawuj8JGL8pVEl2Vq/epKWmb37VpCj5kDEPRVxG7PySXmnGVi6HEqQodFAg/IxX+5SdUiXmaa6fpZF5TZ6pUSUkdMQX6W5wFkQhCA/Nm92lPSVYcmyklqYIWldsrgAKTf7QIvbkRGNjbxbyUy7SVLWshKUJBKiToAIt7ertGWGZeWbaaffm3ktoaeTiQRliJHLNIvwxX4RI6PsrKyxxMSzDSyM1NtpSeudr26QHrZemKl5NhlZutCEhXK+qvS5IjqQhAIQhAIQhAIQhAIQhAIQhAIqzbO9KrLFWGUtMgS81bRJywrPoAfwHnFpxz6/Q2pyWclnhdtxNjzHJQ5KBsR5QG8hYIBBBBzBGh5GPpNs4qOjbVzdDT3Gfl335ds2l5llOK6PdSQTbLkSCNMxYxkqG0k9XAZSSYdlJVeT0y8MKin3kpA4kagE9SAYDJsn/wAWrb9TOctJ/QS3JSs8Sx6Eq/EjlFqxzNnNnmpGWblWBZDYtnqo6qUTxUTnHTgEIQgEIQgEIQgEIQgEIQgEIQgEIQgPhgIQgPsIQgEIQgEIQgEIQgP/2Q=="/>
          <p:cNvSpPr>
            <a:spLocks noChangeAspect="1" noChangeArrowheads="1"/>
          </p:cNvSpPr>
          <p:nvPr/>
        </p:nvSpPr>
        <p:spPr bwMode="auto">
          <a:xfrm>
            <a:off x="120650" y="-749300"/>
            <a:ext cx="1371600" cy="154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4581" name="AutoShape 4" descr="data:image/jpg;base64,/9j/4AAQSkZJRgABAQAAAQABAAD/2wCEAAkGBhQSEBMRExQVFRUVGBgXGBgYGBgdFxsgGhwYHBgcIRoaGycfGxsjGhwYIC8jJyopLC0tIR4xNTAqNSYrLCkBCQoKDgwOGQ8PGTUeHiQzLzU1MjUwNS81NDUsNSk0NTM1NTU0LDU1NTI1KS01NS01Mi81KTY1NTQqNDUsLDUtKf/AABEIAKIAkAMBIgACEQEDEQH/xAAcAAEAAgMBAQEAAAAAAAAAAAAABgcDBAUCAQj/xABDEAABAgQDBQUEBwYEBwAAAAABAgMABAUREiExBgdBUWETFCJxgTJCkaEjM1JigqKxFTRyksLRFiRD8CVTY4OjssH/xAAbAQEAAgIDAAAAAAAAAAAAAAAAAwUCBgEEB//EACgRAQABAwIFAwUBAAAAAAAAAAABAgMRBBIFIUGB8BMxUSJhkaHxQv/aAAwDAQACEQMRAD8AvGEIQCEIQCEIQCPDroSkqUQlKQSSTYADMkngAI9xW+9uquPGXo0sbPTqvpCPcaB8RPQ2PolQ4wGp/i+pVZ1YpQbYlW1FJmnhcuEa4UkHL0vpci9h5d2pqdHdbNTU3NSbigkvtpsponTEAkZdLG/A3yNjUOityku1LMizbSQkczzJ5km5J5mMlVpbcyy5LvJC23ElKkniD+hGoPA2gM7D6VoStBCkqAUlQNwQRcEHiCIyRWO7CfckpuYoUwrF2P0kqs++0rO3pcG38Y90RZ0AhCEAhCEAhCEAhCEAhCEAhCEAir926O/1Wo1ZWaEr7tLnhhT7RHmMH8yol28Os91pc2+DZQbUlJ+8vwJPoSD6RqbqaN3akSiLWUtHaq83PH+hAgJbCEICst8LBlXJGsNjxSroQ5bVTazmPjiA/jMWUy8FpStJBSoAgjQg5g/CONtxRu906al7XK2lYf4gMSPzARyN0FX7xR5VRN1NpLR/7Zwj8uGAmcIQgEIQgEIQgOHtbtlLU5ntphdrmyEJF1rPJI/U6DLmIiKN6U+7mxRJpSTopxfZ35GxbOXrGEy6ZraxaXgFJk5VK2UnQKJR4rcwVk36DlFoQFbneRU0ZuUOYtxKHQs/ANwa35yqFYJqXm5RX/VaNvln8osiMUxLJcSUrSlSTqFAEH0OUByqHtnJzn7vMtOH7IUAv+RVlfKO1EKrm56mzN1dh2C9Qtg4CDzsPD8o4f8Ahit0/OTm0zzQ0ZmRZds8gon+oeUBm33uF1mSp6TYzk0hB/hTa59CpBiyWmwlISBYAAAcgNBFDVbb4u1qnLqLC5ESnaFaV3UMSr2ULJuUkpRnY6am0XlT6k0+2HWXEOIOikKCk/EQGzCEIBFZbof8vM1anaBiZ7RA+65cD4BKfjFkzEyltJWtSUJSLlSiAkDmScgIo1/b1ljaN6Yk0qnUzDKWyhgEkrGHTLxWCL3F9TAS3b3emqXmu4SiUqeABcWrNKMWYSEg5qtnnkMsjwyUnbGcaSlyZCXWj7RSkJUOotkbcvnFUbx0OSddmHHAcLyg6gnikgfoQUnyjpPbww4yllPiJySkZkk5AADMkmAtnabevIyLiW3lOFSkJcSEIKgUqvhN8hnaOKnfkyv6qRn3BwKWhY/miabNUotSsulxI7VDSEqNhiBtmnFyBJEda0BXCN+MqhQTNS05K30LrWXyN/lE+plUamGkvMOJcbVmFJNwf7HmNRGWZlUOJKHEpWlWRSoApPmDkYq6iSIpe0fcpckS06yXuyzwtrTjzH8hHkbcBAZt4l6dVJOsgEskd2mbDMJN8KuuvxSkcYsxh9K0pWghSVAKSQbggi4IPEERr1iktzTDku8nE24kpUPPiORGoPA2iud31Ycps2aFOEkZqk3TotBucHnrYcCFJ5QFpQjlTe1Mo052TkwylY1SVpuPMX8PraOk06FJCkkKScwQQQfIjWA9whCAqr9mtTe1U028hDjbcmkYVpCk59nwPHxmNyo7nA0sv0qZdkXdcIUVMq6FJzA/mHSMWx3i2krLh9xDSL9LJP8ATG9tBvfZQ53WQbVPzRyCWrlsHqsA3A42uOZEBzmt5M7TiG6xKnBewm2BibPLEkZA+Vj92M1Q3vKmXDL0eWXOO5XdUFJYRfib2Pxw+Z0jmP7Ivza0vV6cShB8SJJlWFHrhJJt0ufvRtze7VrF3uiTPdX02ugKJZXbQKSblN+oI6cY43RnGUnpV7d+2cfOOTJK7qZidUHazOLf4iXaOFlPS4tf0A8zGrtVQmJCs0NUs0hlClutEIFr3wAXOpPjOZvHRoe9ZTLokqu13OY0Dv8AoOfeCtE+dynqNB43vkdrRngbhM81mOSik69QmOUabbQbLy082GpplLqRmL6pJ1IUM0+hjl7P7safJOdqxLgODRalKWpPljJt5iJTCAQhCA8uOBIKiQABck5AAam/KKv2ABqVXm6wb9g3/lpW98wPaUPT/wBzyjJvG2gcnZgUKRP0jn706PZab95JI4kajyTqrKfUChtycs1LMiyG0hI5nmo9Sbk9TAdCITvdqndaa5NNpT26bNtOWBW32pCVqSbXScI4dIm0cfa3ZtE/JuyjhsHBkoapUDdKutiBlxzgKQ3eS7KwC4dcyTmSTqepixNiqqG55UohV21pUsDglSbZjlca+kVSrdpWJN0tNsF1N7JW2pJQeuZBT6gRN9lmU0VbczVVlL01dpsJBU2ykWKitYyxE4Rlew552C4oi22W8WVpwCXFFx5XsMN5uKvpl7oPM68LxGaxvCmag8qRoqcVsnZxX1TY+6bWJ1sc754QfaHe2M3ZS8ie2WTMTas1zDuarnXCDfD55nmYCp9nqM5VJyqzE065JMJUhyaZRfGRZzCgkj3UpVe41Ps8u1stXVAlunNNyjN7CyAp1YGinFruSTy0HWNnZumrmU7TNt+24+pCepQXSB66esQ/Y+sqZVhwm6TY5HLz5GNl4RpLVzT3LtURNUcufSPnuirmrdEQnrksrvJXMm61++enDkBbThHWnJlLIS8woYkjUWI6g8xFbrrSp6cV2h8CDhSnhlqepJiZzdIbaZC0EXtoP0POINdwOmiqJpnbXV0xyz59lnY4rXiKbv1Uxy7fDanphyZZKZ5puZYJzBSErT1QpNsKv93iCbd7MPU5mTcYmFzEgZhtxllZ+kQsBSkpBtoUhQytnqL5xJZvaVQZKbG1rx827llopVHQ4CFmdZJSdRi7QgediIj4hp6abcXIiInOOXnRXRmJxKwdjtv5WpIuwuziR42V5Op55cRfiLiJJEJ2x3XMza+8sKMpOJOJL7eVz98C1/MZ+eh5FD3kvybyZCtIDThybmh9S6OZOiT10HEJilZrNiutut4Dhe/ZdMHazrmSljNDA4knTEPy8c7A6Nb23maq8qn0fJCcn53PAkcQg8znYjM8MvFEx2L2Fl6azgZGJxWbjqvrHDzJ4C+ieHU5wGHYHYVumsFIPaPuHE88faWrXU54QSbDzJzMSiEIBCEalVqrUsyt95YQ22LqUeH9ydABmTAe5+fbZbW86tKG0DEpSjYACKomXJjaV3s0YpelNr8SyLOPqSfdvoB8BqbnIepWRmNo3g++FsUptV22tFvke8ojh14aJzuqLXlJNDTaW20pQhACUpSLAAaAAQFUGjz2zyluSoM5TioqcZP1zV9VAgZ2A10sMwPaiw9ltsJaoNdrLOBVvaScloPJSdR56HgTHaiv9qN1KVu98pzhkpwZ4kZNL5hSRpfmMjxB4BxNgap3ZqvTIFyideIB0vchN+lyI0tmGg+tTrputxRUo5Zk6nKODsXtY1LmpU+pEtqmX3MTyRdpLtyFXtoMQBBGVuQzjY7nMyih4CtCs0OI8TaxwKVpyIMdDVTVFUT/AJbbwGm1csXLdMxFyZ/X27+7ibWSPc6g6GVBaScdk38OLPCeRv8AIiNykbSOPLDZBtzOkc6k1AonHC7cLKyTiuDe/WO9tHMIU4mYbUAbAKHUcfhHpPEtRqNPo6PTt+pVtj6u3vjq1zQaexqNZNu/XspzP5+M9Mp01Itdhiv4ha3poY5W8OomYZoxOqp9oHqUnCT63jm0uRn3yG0sOJ5qWlSUDqSofpnGjvGrzKF0yRklpmZmVmErIGaFOXThSVAgXK8iActCQY86sV1VzM4/q64xat2aIpmuKqs8sc8R5hdG0G0bEkyX5lxLaBz1UfspTqpXQRWTkpObSKSXEmUpaVYkggds8RooXGXHPQfejr0Ddg4+8J6sOd5fGaGP9Brja2ivLTni1iyEpAFhkBHba2p9gzOzTmFQVM0pxd8YA7Vgq+1bW+XQ5WwnI2xTqi2+0h5laVtrGJKkm4I/3w1EZJmVS4hTbiQtCgUqSoXBB1BB1EVPOSL+zj5mGAt6luq+lZ1UwT7yb8OvHRWdlQFuwjVplTbmGUPsrC23BiSoaEf/AA8CNQco2oDy44EgqJAAFyTkABqb8oqRtC9o54qViTSpVdkjMd4WOJ44f0Btqo26+92rOOCXpEuqz08rCo/ZaHtk9Dn5hK4m1BojUnLNSzIshtISOZ5k8yTcnqYDdZZShIQkBKUgAACwAGQAA0AEe4QgEIQgKp2HpDL1Sr8pMNpcbU+2vAoXHi7U3HI5jMZx9f2Hn6QtT1JcL0vfEuSdN8uOA8/gr+PjsbPfRbVVFvg9LtuDqR2X91RINq958lIXQ452j3BlrxuX4A2yT6kdAYCAvt06uvXxrkKgPC404BdRT0NsShpcWVbVOWWm9SafSXkmamVT0wkgolWk+97uPM8bGxt5GN2o7Iz9feRMPsNU9hOaVFN5pQ4XOR8gcIHI6x5puys7s+8t9Eq1UGCblxCbTSBx5m1szbEOoiyp4rq6bPoxcnb5192GynOcOsaJV6znNrNOk1f6Df16xyUTmPxW/gjR2u2RlpGcoUtLNBAVNFSlarWUFnNSjmdfIcAIneym8qRn7JadCXeLLnhcHMAHJX4SYje2qu02jozP/LS878Qc/wDxiK1ms2EIQCMb7CVpUhaQpKgQpJFwQciCDqCIyQgKiSF7OTwF1GlTa8r3Pd3D/Tb4pHEpztxCwQCDcHMEaRztoqC3Oyzsq8LocSR1B91Q6g2I8ohe6OtOID9ImT/mJFWFJ+217hHQZeikQGrT7L2umO2PiblU9gCeBwYrdbFz80WhEQ253fJny2+06qWm2fqn0a88KgNU3v1FzzIPDR/iVoYf+HzFvfViSo+YSUC/pAWXCK2J2lcytTmeoxk/MqEYlbvKtMfvdXWlJ1TLowDyunAPkYCe1baKWlU4ph9poffWkE+QvcnoIg87vtYWvsqfLzE87wwIUlHqSMVvwxuUjcpTmVY3ELmXOKn1lX5RZJ9QYmsnT22U4Gm0NpHuoSEj4AQFB1el1Carcr309wXONqbHYKuoIRiOBRCs1HK+fEZcIt3ZbdvIyFiyyC5xdc8bp64j7P4QIjW+H6F+kTunYzYQo/dcwlXyQfjFmQCEIQEV2p3aSM/dTrWB3UPNeB0HncCyvxAxVLez1SlK6USizOuSsviQZm4BQrIoCioC4LmXiA18olG8Xec83O/s6TUEKQAXXbAqBULhCQchkQSdc8raxs0qsTsu2l9bqnke8lyxvzsq10n5dID21vmMuoN1ORmJRWmMJK2j1ByuPLFEyoe2UnOC8vMtOfdCrL9UKsoeojoS7rcwylYAU24kKsoAgg55g5RFK3uepsySrsOxX9tglsjrYeC/UpgJrCKxG6yel/3KrzCEjRDwxj9bfljJ+xdo05Cek3OqmgD8m4Cyoq9hYc2uWWcw3KYXyNL5WB65t/CPatj66/k9VW2knUMNgK/mCUn5xKdithWKa2pLZU464cTryzdaznryAucupvc5wEkhCEAhCEAhCEBBd9VK7ejTFvaawuj8JGL8pVEl2Vq/epKWmb37VpCj5kDEPRVxG7PySXmnGVi6HEqQodFAg/IxX+5SdUiXmaa6fpZF5TZ6pUSUkdMQX6W5wFkQhCA/Nm92lPSVYcmyklqYIWldsrgAKTf7QIvbkRGNjbxbyUy7SVLWshKUJBKiToAIt7ertGWGZeWbaaffm3ktoaeTiQRliJHLNIvwxX4RI6PsrKyxxMSzDSyM1NtpSeudr26QHrZemKl5NhlZutCEhXK+qvS5IjqQhAIQhAIQhAIQhAIQhAIQhAIqzbO9KrLFWGUtMgS81bRJywrPoAfwHnFpxz6/Q2pyWclnhdtxNjzHJQ5KBsR5QG8hYIBBBBzBGh5GPpNs4qOjbVzdDT3Gfl335ds2l5llOK6PdSQTbLkSCNMxYxkqG0k9XAZSSYdlJVeT0y8MKin3kpA4kagE9SAYDJsn/wAWrb9TOctJ/QS3JSs8Sx6Eq/EjlFqxzNnNnmpGWblWBZDYtnqo6qUTxUTnHTgEIQgEIQgEIQgEIQgEIQgEIQgEIQgPhgIQgPsIQgEIQgEIQgEIQgP/2Q=="/>
          <p:cNvSpPr>
            <a:spLocks noChangeAspect="1" noChangeArrowheads="1"/>
          </p:cNvSpPr>
          <p:nvPr/>
        </p:nvSpPr>
        <p:spPr bwMode="auto">
          <a:xfrm>
            <a:off x="273050" y="-596900"/>
            <a:ext cx="1371600" cy="154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pic>
        <p:nvPicPr>
          <p:cNvPr id="24582" name="Picture 6" descr="http://introtochem.files.wordpress.com/2009/11/rutherford_atom.png?w=181&amp;h=17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1752600"/>
            <a:ext cx="2566988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1914</a:t>
            </a:r>
            <a:endParaRPr lang="en-US" dirty="0"/>
          </a:p>
        </p:txBody>
      </p:sp>
      <p:sp>
        <p:nvSpPr>
          <p:cNvPr id="25603" name="Content Placeholder 2"/>
          <p:cNvSpPr>
            <a:spLocks noGrp="1"/>
          </p:cNvSpPr>
          <p:nvPr>
            <p:ph idx="1"/>
          </p:nvPr>
        </p:nvSpPr>
        <p:spPr>
          <a:xfrm>
            <a:off x="1435100" y="1447800"/>
            <a:ext cx="3746500" cy="4800600"/>
          </a:xfrm>
        </p:spPr>
        <p:txBody>
          <a:bodyPr/>
          <a:lstStyle/>
          <a:p>
            <a:pPr>
              <a:buFont typeface="Wingdings 2" panose="05020102010507070707" pitchFamily="18" charset="2"/>
              <a:buNone/>
            </a:pPr>
            <a:r>
              <a:rPr lang="en-US" altLang="en-US" b="1" dirty="0" err="1" smtClean="0"/>
              <a:t>Neils</a:t>
            </a:r>
            <a:r>
              <a:rPr lang="en-US" altLang="en-US" b="1" dirty="0" smtClean="0"/>
              <a:t> Bohr</a:t>
            </a:r>
          </a:p>
          <a:p>
            <a:r>
              <a:rPr lang="en-US" altLang="en-US" dirty="0" smtClean="0"/>
              <a:t>Concluded that </a:t>
            </a:r>
            <a:r>
              <a:rPr lang="en-US" altLang="en-US" b="1" dirty="0" smtClean="0">
                <a:solidFill>
                  <a:srgbClr val="FF0000"/>
                </a:solidFill>
              </a:rPr>
              <a:t>electrons</a:t>
            </a:r>
            <a:r>
              <a:rPr lang="en-US" altLang="en-US" dirty="0" smtClean="0">
                <a:solidFill>
                  <a:srgbClr val="FF0000"/>
                </a:solidFill>
              </a:rPr>
              <a:t> </a:t>
            </a:r>
            <a:r>
              <a:rPr lang="en-US" altLang="en-US" dirty="0" smtClean="0"/>
              <a:t>moved around the nucleus in definite orbits or </a:t>
            </a:r>
            <a:r>
              <a:rPr lang="en-US" altLang="en-US" b="1" dirty="0" smtClean="0">
                <a:solidFill>
                  <a:srgbClr val="FF0000"/>
                </a:solidFill>
              </a:rPr>
              <a:t>energy levels</a:t>
            </a:r>
            <a:r>
              <a:rPr lang="en-US" altLang="en-US" dirty="0" smtClean="0"/>
              <a:t>.</a:t>
            </a:r>
          </a:p>
        </p:txBody>
      </p:sp>
      <p:pic>
        <p:nvPicPr>
          <p:cNvPr id="25604" name="Picture 2" descr="http://education.jlab.org/qa/atom_model_03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1219200"/>
            <a:ext cx="5354638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1554162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 smtClean="0">
                <a:solidFill>
                  <a:schemeClr val="tx2">
                    <a:satMod val="130000"/>
                  </a:schemeClr>
                </a:solidFill>
              </a:rPr>
              <a:t>THE DIVISIBLE ATOM – REVISITING DALTON</a:t>
            </a:r>
            <a:endParaRPr lang="en-US" b="1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2057400"/>
            <a:ext cx="7867650" cy="4191000"/>
          </a:xfrm>
        </p:spPr>
        <p:txBody>
          <a:bodyPr>
            <a:normAutofit fontScale="92500"/>
          </a:bodyPr>
          <a:lstStyle/>
          <a:p>
            <a:pPr marL="596646" indent="-514350" eaLnBrk="1" fontAlgn="auto" hangingPunct="1">
              <a:spcAft>
                <a:spcPts val="0"/>
              </a:spcAft>
              <a:buFont typeface="Wingdings 2" panose="05020102010507070707" pitchFamily="18" charset="2"/>
              <a:buAutoNum type="arabicPeriod"/>
              <a:defRPr/>
            </a:pPr>
            <a:r>
              <a:rPr lang="en-US" dirty="0"/>
              <a:t>Atom was </a:t>
            </a:r>
            <a:r>
              <a:rPr lang="en-US" dirty="0" smtClean="0"/>
              <a:t>indivisible.  </a:t>
            </a:r>
            <a:r>
              <a:rPr lang="en-US" b="1" dirty="0" smtClean="0">
                <a:solidFill>
                  <a:schemeClr val="accent3"/>
                </a:solidFill>
              </a:rPr>
              <a:t>FALSE</a:t>
            </a:r>
            <a:endParaRPr lang="en-US" b="1" dirty="0" smtClean="0"/>
          </a:p>
          <a:p>
            <a:pPr marL="596646" indent="-514350" eaLnBrk="1" fontAlgn="auto" hangingPunct="1">
              <a:spcAft>
                <a:spcPts val="0"/>
              </a:spcAft>
              <a:buFont typeface="Wingdings 2" panose="05020102010507070707" pitchFamily="18" charset="2"/>
              <a:buAutoNum type="arabicPeriod"/>
              <a:defRPr/>
            </a:pPr>
            <a:r>
              <a:rPr lang="en-US" dirty="0" smtClean="0"/>
              <a:t>All elements are composed of atoms.  </a:t>
            </a:r>
            <a:r>
              <a:rPr lang="en-US" b="1" dirty="0" smtClean="0">
                <a:solidFill>
                  <a:schemeClr val="accent3"/>
                </a:solidFill>
              </a:rPr>
              <a:t>TRUE</a:t>
            </a:r>
            <a:endParaRPr lang="en-US" b="1" dirty="0" smtClean="0"/>
          </a:p>
          <a:p>
            <a:pPr marL="596646" indent="-514350" eaLnBrk="1" fontAlgn="auto" hangingPunct="1">
              <a:spcAft>
                <a:spcPts val="0"/>
              </a:spcAft>
              <a:buFont typeface="Wingdings 2" panose="05020102010507070707" pitchFamily="18" charset="2"/>
              <a:buAutoNum type="arabicPeriod"/>
              <a:defRPr/>
            </a:pPr>
            <a:r>
              <a:rPr lang="en-US" dirty="0" smtClean="0"/>
              <a:t>The </a:t>
            </a:r>
            <a:r>
              <a:rPr lang="en-US" dirty="0"/>
              <a:t>same atoms for one element are exactly </a:t>
            </a:r>
            <a:r>
              <a:rPr lang="en-US" dirty="0" smtClean="0"/>
              <a:t>alike.  </a:t>
            </a:r>
            <a:r>
              <a:rPr lang="en-US" b="1" dirty="0" smtClean="0">
                <a:solidFill>
                  <a:schemeClr val="accent3"/>
                </a:solidFill>
              </a:rPr>
              <a:t>FALSE</a:t>
            </a:r>
            <a:endParaRPr lang="en-US" b="1" dirty="0"/>
          </a:p>
          <a:p>
            <a:pPr marL="596646" indent="-514350" eaLnBrk="1" fontAlgn="auto" hangingPunct="1">
              <a:spcAft>
                <a:spcPts val="0"/>
              </a:spcAft>
              <a:buFont typeface="Wingdings 2" panose="05020102010507070707" pitchFamily="18" charset="2"/>
              <a:buAutoNum type="arabicPeriod"/>
              <a:defRPr/>
            </a:pPr>
            <a:r>
              <a:rPr lang="en-US" dirty="0"/>
              <a:t>Atoms are neither created or destroyed in a chemical </a:t>
            </a:r>
            <a:r>
              <a:rPr lang="en-US" dirty="0" smtClean="0"/>
              <a:t>reaction.  </a:t>
            </a:r>
            <a:r>
              <a:rPr lang="en-US" b="1" dirty="0" smtClean="0">
                <a:solidFill>
                  <a:schemeClr val="accent3"/>
                </a:solidFill>
              </a:rPr>
              <a:t>TRUE</a:t>
            </a:r>
            <a:endParaRPr lang="en-US" b="1" dirty="0"/>
          </a:p>
          <a:p>
            <a:pPr marL="596646" indent="-514350" eaLnBrk="1" fontAlgn="auto" hangingPunct="1">
              <a:spcAft>
                <a:spcPts val="0"/>
              </a:spcAft>
              <a:buFont typeface="Wingdings 2" panose="05020102010507070707" pitchFamily="18" charset="2"/>
              <a:buAutoNum type="arabicPeriod"/>
              <a:defRPr/>
            </a:pPr>
            <a:r>
              <a:rPr lang="en-US" dirty="0"/>
              <a:t>In a chemical reaction, atoms are separated, combined, or </a:t>
            </a:r>
            <a:r>
              <a:rPr lang="en-US" dirty="0" smtClean="0"/>
              <a:t>rearranged.  </a:t>
            </a:r>
            <a:r>
              <a:rPr lang="en-US" b="1" dirty="0">
                <a:solidFill>
                  <a:schemeClr val="accent3"/>
                </a:solidFill>
              </a:rPr>
              <a:t>TRUE</a:t>
            </a:r>
            <a:endParaRPr lang="en-US" b="1" dirty="0"/>
          </a:p>
          <a:p>
            <a:pPr marL="596646" indent="-514350" eaLnBrk="1" fontAlgn="auto" hangingPunct="1">
              <a:spcAft>
                <a:spcPts val="0"/>
              </a:spcAft>
              <a:buAutoNum type="arabicPeriod"/>
              <a:defRPr/>
            </a:pPr>
            <a:endParaRPr lang="en-US" dirty="0"/>
          </a:p>
          <a:p>
            <a:pPr marL="82296" indent="0" eaLnBrk="1" fontAlgn="auto" hangingPunct="1">
              <a:spcAft>
                <a:spcPts val="0"/>
              </a:spcAft>
              <a:buNone/>
              <a:defRPr/>
            </a:pP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105400" y="2057400"/>
            <a:ext cx="1447800" cy="533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7639707" y="2590800"/>
            <a:ext cx="1447800" cy="533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667000" y="3733800"/>
            <a:ext cx="1447800" cy="533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4648200" y="4648200"/>
            <a:ext cx="1447800" cy="533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5829300" y="5638800"/>
            <a:ext cx="1447800" cy="533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1" animBg="1"/>
      <p:bldP spid="6" grpId="1" animBg="1"/>
      <p:bldP spid="7" grpId="1" animBg="1"/>
      <p:bldP spid="8" grpId="1" animBg="1"/>
      <p:bldP spid="9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 smtClean="0">
                <a:solidFill>
                  <a:schemeClr val="tx2">
                    <a:satMod val="130000"/>
                  </a:schemeClr>
                </a:solidFill>
              </a:rPr>
              <a:t>ATOMIC THEORY</a:t>
            </a:r>
            <a:endParaRPr lang="en-US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447800"/>
            <a:ext cx="7791450" cy="5410200"/>
          </a:xfrm>
        </p:spPr>
        <p:txBody>
          <a:bodyPr>
            <a:normAutofit/>
          </a:bodyPr>
          <a:lstStyle/>
          <a:p>
            <a:pPr marL="82296" indent="0" eaLnBrk="1" fontAlgn="auto" hangingPunct="1">
              <a:spcAft>
                <a:spcPts val="0"/>
              </a:spcAft>
              <a:buNone/>
              <a:defRPr/>
            </a:pPr>
            <a:r>
              <a:rPr lang="en-US" b="1" dirty="0" smtClean="0"/>
              <a:t>THE ATOM IS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smtClean="0"/>
              <a:t>is </a:t>
            </a:r>
            <a:r>
              <a:rPr lang="en-US" b="1" dirty="0">
                <a:solidFill>
                  <a:srgbClr val="FF0000"/>
                </a:solidFill>
              </a:rPr>
              <a:t>spherically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shaped </a:t>
            </a:r>
            <a:r>
              <a:rPr lang="en-US" dirty="0" smtClean="0"/>
              <a:t>.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smtClean="0"/>
              <a:t>with </a:t>
            </a:r>
            <a:r>
              <a:rPr lang="en-US" dirty="0"/>
              <a:t>a dense, centrally located, positive </a:t>
            </a:r>
            <a:r>
              <a:rPr lang="en-US" dirty="0" smtClean="0"/>
              <a:t>nucleus containing </a:t>
            </a:r>
            <a:r>
              <a:rPr lang="en-US" b="1" dirty="0" smtClean="0">
                <a:solidFill>
                  <a:srgbClr val="FF0000"/>
                </a:solidFill>
              </a:rPr>
              <a:t>protons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and </a:t>
            </a:r>
            <a:r>
              <a:rPr lang="en-US" b="1" dirty="0" smtClean="0">
                <a:solidFill>
                  <a:srgbClr val="FF0000"/>
                </a:solidFill>
              </a:rPr>
              <a:t>neutrons.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smtClean="0"/>
              <a:t>surrounded </a:t>
            </a:r>
            <a:r>
              <a:rPr lang="en-US" dirty="0"/>
              <a:t>by one or more negatively charged </a:t>
            </a:r>
            <a:r>
              <a:rPr lang="en-US" b="1" dirty="0">
                <a:solidFill>
                  <a:srgbClr val="FF0000"/>
                </a:solidFill>
              </a:rPr>
              <a:t>electrons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in an electron cloud.  </a:t>
            </a:r>
            <a:endParaRPr lang="en-US" dirty="0" smtClean="0"/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smtClean="0"/>
              <a:t>Most </a:t>
            </a:r>
            <a:r>
              <a:rPr lang="en-US" dirty="0"/>
              <a:t>of the </a:t>
            </a:r>
            <a:r>
              <a:rPr lang="en-US" dirty="0" smtClean="0"/>
              <a:t>atom’s </a:t>
            </a:r>
            <a:r>
              <a:rPr lang="en-US" b="1" dirty="0" smtClean="0">
                <a:solidFill>
                  <a:srgbClr val="FF0000"/>
                </a:solidFill>
              </a:rPr>
              <a:t>volume</a:t>
            </a:r>
            <a:r>
              <a:rPr lang="en-US" dirty="0" smtClean="0"/>
              <a:t> </a:t>
            </a:r>
            <a:r>
              <a:rPr lang="en-US" dirty="0"/>
              <a:t>consists of fast moving electrons traveling through </a:t>
            </a:r>
            <a:r>
              <a:rPr lang="en-US" dirty="0" smtClean="0"/>
              <a:t>the </a:t>
            </a:r>
            <a:r>
              <a:rPr lang="en-US" b="1" dirty="0" smtClean="0">
                <a:solidFill>
                  <a:srgbClr val="FF0000"/>
                </a:solidFill>
              </a:rPr>
              <a:t>empty space </a:t>
            </a:r>
            <a:r>
              <a:rPr lang="en-US" dirty="0" smtClean="0"/>
              <a:t>that surrounds </a:t>
            </a:r>
            <a:r>
              <a:rPr lang="en-US" dirty="0"/>
              <a:t>the </a:t>
            </a:r>
            <a:r>
              <a:rPr lang="en-US" b="1" dirty="0">
                <a:solidFill>
                  <a:srgbClr val="FF0000"/>
                </a:solidFill>
              </a:rPr>
              <a:t>nucleus</a:t>
            </a:r>
            <a:r>
              <a:rPr lang="en-US" dirty="0"/>
              <a:t>.  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 smtClean="0">
                <a:solidFill>
                  <a:schemeClr val="tx2">
                    <a:satMod val="130000"/>
                  </a:schemeClr>
                </a:solidFill>
              </a:rPr>
              <a:t>ATOMIC THEORY</a:t>
            </a:r>
            <a:endParaRPr lang="en-US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447800"/>
            <a:ext cx="7791450" cy="5410200"/>
          </a:xfrm>
        </p:spPr>
        <p:txBody>
          <a:bodyPr>
            <a:normAutofit/>
          </a:bodyPr>
          <a:lstStyle/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smtClean="0"/>
              <a:t>Electrons </a:t>
            </a:r>
            <a:r>
              <a:rPr lang="en-US" dirty="0"/>
              <a:t>are held within the atom by an </a:t>
            </a:r>
            <a:r>
              <a:rPr lang="en-US" b="1" dirty="0">
                <a:solidFill>
                  <a:srgbClr val="FF0000"/>
                </a:solidFill>
              </a:rPr>
              <a:t>attraction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to the positive nucleus.  </a:t>
            </a:r>
            <a:endParaRPr lang="en-US" dirty="0" smtClean="0"/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smtClean="0"/>
              <a:t>The </a:t>
            </a:r>
            <a:r>
              <a:rPr lang="en-US" dirty="0"/>
              <a:t>nucleus has </a:t>
            </a:r>
            <a:r>
              <a:rPr lang="en-US" b="1" dirty="0">
                <a:solidFill>
                  <a:srgbClr val="FF0000"/>
                </a:solidFill>
              </a:rPr>
              <a:t>neutral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neutrons and </a:t>
            </a:r>
            <a:r>
              <a:rPr lang="en-US" b="1" dirty="0">
                <a:solidFill>
                  <a:srgbClr val="FF0000"/>
                </a:solidFill>
              </a:rPr>
              <a:t>positive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protons and </a:t>
            </a:r>
            <a:r>
              <a:rPr lang="en-US" b="1" dirty="0">
                <a:solidFill>
                  <a:srgbClr val="FF0000"/>
                </a:solidFill>
              </a:rPr>
              <a:t>99.9% </a:t>
            </a:r>
            <a:r>
              <a:rPr lang="en-US" dirty="0"/>
              <a:t>of the mass.  </a:t>
            </a:r>
            <a:endParaRPr lang="en-US" dirty="0" smtClean="0"/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smtClean="0"/>
              <a:t>Since </a:t>
            </a:r>
            <a:r>
              <a:rPr lang="en-US" dirty="0"/>
              <a:t>atoms are electrically neutral, the </a:t>
            </a:r>
            <a:r>
              <a:rPr lang="en-US" b="1" dirty="0">
                <a:solidFill>
                  <a:srgbClr val="FF0000"/>
                </a:solidFill>
              </a:rPr>
              <a:t>number </a:t>
            </a:r>
            <a:r>
              <a:rPr lang="en-US" dirty="0"/>
              <a:t>of protons must </a:t>
            </a:r>
            <a:r>
              <a:rPr lang="en-US" b="1" dirty="0">
                <a:solidFill>
                  <a:srgbClr val="FF0000"/>
                </a:solidFill>
              </a:rPr>
              <a:t>equal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the number of electrons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637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274638"/>
            <a:ext cx="8153400" cy="1143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b="1" dirty="0" smtClean="0"/>
              <a:t>THE THEORIES THROUGH TIME</a:t>
            </a:r>
            <a:endParaRPr lang="en-US" b="1" dirty="0"/>
          </a:p>
        </p:txBody>
      </p:sp>
      <p:pic>
        <p:nvPicPr>
          <p:cNvPr id="29699" name="Picture 2" descr="http://pages.uoregon.edu/ch111/images/democritus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524000"/>
            <a:ext cx="1428750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0" name="Picture 4" descr="http://pages.uoregon.edu/ch111/images/dalton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1524000"/>
            <a:ext cx="1371600" cy="209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1" name="Picture 6" descr="http://pages.uoregon.edu/ch111/images/thomson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1371600"/>
            <a:ext cx="1428750" cy="222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2" name="Picture 8" descr="http://pages.uoregon.edu/ch111/images/rutherford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4191000"/>
            <a:ext cx="1428750" cy="222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3" name="Picture 10" descr="http://pages.uoregon.edu/ch111/images/bohr.gif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4343400"/>
            <a:ext cx="1600200" cy="2154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4" name="Picture 12" descr="http://pages.uoregon.edu/ch111/images/today.gif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4267200"/>
            <a:ext cx="1428750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1219200" y="3048000"/>
            <a:ext cx="2057400" cy="762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3810000" y="3066393"/>
            <a:ext cx="2057400" cy="762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238875" y="3048000"/>
            <a:ext cx="2057400" cy="762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6324600" y="5867400"/>
            <a:ext cx="2057400" cy="762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3733800" y="5867400"/>
            <a:ext cx="2057400" cy="762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249417" y="5867400"/>
            <a:ext cx="2057400" cy="762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1354</TotalTime>
  <Words>597</Words>
  <Application>Microsoft Office PowerPoint</Application>
  <PresentationFormat>On-screen Show (4:3)</PresentationFormat>
  <Paragraphs>65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Solstice</vt:lpstr>
      <vt:lpstr>SAT VOCABULARY</vt:lpstr>
      <vt:lpstr>SAT VOCABULARY</vt:lpstr>
      <vt:lpstr>WATCH</vt:lpstr>
      <vt:lpstr>The Development of the Theory on the Atom</vt:lpstr>
      <vt:lpstr>450 BC</vt:lpstr>
      <vt:lpstr>1803</vt:lpstr>
      <vt:lpstr>1897</vt:lpstr>
      <vt:lpstr>J. J. THOMSON</vt:lpstr>
      <vt:lpstr>LASERDISC: </vt:lpstr>
      <vt:lpstr>1909</vt:lpstr>
      <vt:lpstr>1919</vt:lpstr>
      <vt:lpstr>1932</vt:lpstr>
      <vt:lpstr>1914</vt:lpstr>
      <vt:lpstr>THE DIVISIBLE ATOM – REVISITING DALTON</vt:lpstr>
      <vt:lpstr>ATOMIC THEORY</vt:lpstr>
      <vt:lpstr>ATOMIC THEORY</vt:lpstr>
      <vt:lpstr>THE THEORIES THROUGH TIME</vt:lpstr>
    </vt:vector>
  </TitlesOfParts>
  <Company>DeKalb County School System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Development of the Atomic Theory</dc:title>
  <dc:creator>Nancy Brim</dc:creator>
  <cp:lastModifiedBy>JCBOE</cp:lastModifiedBy>
  <cp:revision>57</cp:revision>
  <dcterms:created xsi:type="dcterms:W3CDTF">2011-09-01T14:52:52Z</dcterms:created>
  <dcterms:modified xsi:type="dcterms:W3CDTF">2016-01-08T14:42:20Z</dcterms:modified>
</cp:coreProperties>
</file>