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9" r:id="rId2"/>
    <p:sldId id="318" r:id="rId3"/>
    <p:sldId id="302" r:id="rId4"/>
    <p:sldId id="305" r:id="rId5"/>
    <p:sldId id="303" r:id="rId6"/>
    <p:sldId id="304" r:id="rId7"/>
    <p:sldId id="306" r:id="rId8"/>
    <p:sldId id="317" r:id="rId9"/>
    <p:sldId id="323" r:id="rId10"/>
    <p:sldId id="313" r:id="rId11"/>
    <p:sldId id="311" r:id="rId12"/>
    <p:sldId id="307" r:id="rId13"/>
    <p:sldId id="314" r:id="rId14"/>
    <p:sldId id="315" r:id="rId15"/>
    <p:sldId id="308" r:id="rId16"/>
    <p:sldId id="312" r:id="rId17"/>
    <p:sldId id="309" r:id="rId18"/>
    <p:sldId id="310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3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54" autoAdjust="0"/>
    <p:restoredTop sz="94699" autoAdjust="0"/>
  </p:normalViewPr>
  <p:slideViewPr>
    <p:cSldViewPr>
      <p:cViewPr>
        <p:scale>
          <a:sx n="60" d="100"/>
          <a:sy n="60" d="100"/>
        </p:scale>
        <p:origin x="-1590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44AA3C-6A92-4141-B7D7-68117830A375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D34ACF-4CF4-4F8C-9736-610BB85646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91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0640F-3400-4075-AF4F-1B4810FA5D66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DF226-DD86-4A49-BE8B-42A49659E5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086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819353-F806-4299-81A7-107639A7587B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86741-86D0-4631-9859-DEF952EFF3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19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4F368-827A-4347-B969-4B058C69B098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7550EA-56EF-42C3-8A00-5F32749A5E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78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9B0A9D-AE35-416B-AD5A-04499805C909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003C70-FD30-4D14-8BD8-431A8B5B68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567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B798F-7C32-4A0A-904D-0AFE73E7382A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D9984-3F10-407E-B52C-25A368CD1B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28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9D190A8-974F-49F7-AC3C-69D42BF00CC2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A447B-C664-4773-93B4-38355AF80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156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FF5979-C0AA-495F-A768-C8D37980EC4D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E5DD7-C380-4F57-BD7D-A70B3C0CBE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588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45FB8E7-8A13-4AAD-9ABC-0B2F9B097042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B81D2-A147-4749-B042-DFBCD043E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19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1CF03-CB3D-4147-8A06-37A46CE5CD2B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C1593-9DEC-459C-B22E-E7C17B2B62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122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27546-2C67-4595-B163-F5F35E19818C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98478-C424-4D3E-A772-A16C681CBD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53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3BD8AB1-42EF-4CF6-B83F-356139216173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EBCD2C6D-BDD9-418A-8691-8CD087E738F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0" r:id="rId2"/>
    <p:sldLayoutId id="2147483752" r:id="rId3"/>
    <p:sldLayoutId id="2147483749" r:id="rId4"/>
    <p:sldLayoutId id="2147483753" r:id="rId5"/>
    <p:sldLayoutId id="2147483748" r:id="rId6"/>
    <p:sldLayoutId id="2147483754" r:id="rId7"/>
    <p:sldLayoutId id="2147483755" r:id="rId8"/>
    <p:sldLayoutId id="2147483756" r:id="rId9"/>
    <p:sldLayoutId id="2147483747" r:id="rId10"/>
    <p:sldLayoutId id="214748374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RPejoNktK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ELEMENT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1450" cy="1905000"/>
          </a:xfrm>
        </p:spPr>
        <p:txBody>
          <a:bodyPr/>
          <a:lstStyle/>
          <a:p>
            <a:r>
              <a:rPr lang="en-US" altLang="en-US" dirty="0"/>
              <a:t>One of the </a:t>
            </a:r>
            <a:r>
              <a:rPr lang="en-US" altLang="en-US" b="1" dirty="0" smtClean="0">
                <a:solidFill>
                  <a:srgbClr val="FF0000"/>
                </a:solidFill>
              </a:rPr>
              <a:t>114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/>
              <a:t>known </a:t>
            </a:r>
            <a:r>
              <a:rPr lang="en-US" altLang="en-US" b="1" dirty="0" smtClean="0">
                <a:solidFill>
                  <a:srgbClr val="FF0000"/>
                </a:solidFill>
              </a:rPr>
              <a:t>“pure” </a:t>
            </a:r>
            <a:r>
              <a:rPr lang="en-US" altLang="en-US" dirty="0" smtClean="0"/>
              <a:t>substances</a:t>
            </a:r>
            <a:r>
              <a:rPr lang="en-US" altLang="en-US" dirty="0"/>
              <a:t>. </a:t>
            </a:r>
            <a:endParaRPr lang="en-US" altLang="en-US" dirty="0" smtClean="0"/>
          </a:p>
          <a:p>
            <a:r>
              <a:rPr lang="en-US" altLang="en-US" dirty="0" smtClean="0"/>
              <a:t>Listed on the periodic table.</a:t>
            </a:r>
          </a:p>
          <a:p>
            <a:r>
              <a:rPr lang="en-US" altLang="en-US" dirty="0" smtClean="0"/>
              <a:t>Substance with all atoms that are alike.</a:t>
            </a:r>
            <a:endParaRPr lang="en-US" alt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00400"/>
            <a:ext cx="2957513" cy="29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343400"/>
            <a:ext cx="2952913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209925"/>
            <a:ext cx="1978478" cy="294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11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ATOM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</a:rPr>
              <a:t>Smallest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piece of matter that still retains the properties of that matter</a:t>
            </a:r>
            <a:r>
              <a:rPr lang="en-US" altLang="en-US" dirty="0" smtClean="0"/>
              <a:t>.</a:t>
            </a:r>
          </a:p>
          <a:p>
            <a:r>
              <a:rPr lang="en-US" altLang="en-US" b="1" dirty="0" smtClean="0">
                <a:solidFill>
                  <a:srgbClr val="FF0000"/>
                </a:solidFill>
              </a:rPr>
              <a:t>Everything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in the world is made of atoms.</a:t>
            </a:r>
          </a:p>
          <a:p>
            <a:endParaRPr lang="en-US" altLang="en-US" dirty="0"/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075716"/>
            <a:ext cx="70104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79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NUCLEUS</a:t>
            </a:r>
            <a:endParaRPr lang="en-US" b="1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3810000" cy="48006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FF0000"/>
                </a:solidFill>
              </a:rPr>
              <a:t>Center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of the atom.</a:t>
            </a:r>
          </a:p>
          <a:p>
            <a:r>
              <a:rPr lang="en-US" altLang="en-US" b="1" dirty="0" smtClean="0">
                <a:solidFill>
                  <a:srgbClr val="FF0000"/>
                </a:solidFill>
              </a:rPr>
              <a:t>99.9% </a:t>
            </a:r>
            <a:r>
              <a:rPr lang="en-US" altLang="en-US" dirty="0" smtClean="0"/>
              <a:t>of the mass.</a:t>
            </a:r>
          </a:p>
          <a:p>
            <a:r>
              <a:rPr lang="en-US" altLang="en-US" dirty="0" smtClean="0"/>
              <a:t>Contains </a:t>
            </a:r>
            <a:r>
              <a:rPr lang="en-US" altLang="en-US" b="1" dirty="0" smtClean="0">
                <a:solidFill>
                  <a:srgbClr val="FF0000"/>
                </a:solidFill>
              </a:rPr>
              <a:t>two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particle types. </a:t>
            </a:r>
          </a:p>
          <a:p>
            <a:r>
              <a:rPr lang="en-US" altLang="en-US" dirty="0" smtClean="0"/>
              <a:t>Has a </a:t>
            </a:r>
            <a:r>
              <a:rPr lang="en-US" altLang="en-US" b="1" dirty="0" smtClean="0">
                <a:solidFill>
                  <a:srgbClr val="FF0000"/>
                </a:solidFill>
              </a:rPr>
              <a:t>positive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charge.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371600"/>
            <a:ext cx="4286250" cy="420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94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ELECTRON CLOUD</a:t>
            </a:r>
            <a:endParaRPr lang="en-US" b="1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Surrounds the </a:t>
            </a:r>
            <a:r>
              <a:rPr lang="en-US" altLang="en-US" b="1" dirty="0" smtClean="0">
                <a:solidFill>
                  <a:srgbClr val="FF0000"/>
                </a:solidFill>
              </a:rPr>
              <a:t>nucleus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Contains </a:t>
            </a:r>
            <a:r>
              <a:rPr lang="en-US" altLang="en-US" b="1" dirty="0" smtClean="0">
                <a:solidFill>
                  <a:srgbClr val="FF0000"/>
                </a:solidFill>
              </a:rPr>
              <a:t>one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particle type.</a:t>
            </a:r>
          </a:p>
          <a:p>
            <a:r>
              <a:rPr lang="en-US" altLang="en-US" dirty="0" smtClean="0"/>
              <a:t>Has a </a:t>
            </a:r>
            <a:r>
              <a:rPr lang="en-US" altLang="en-US" b="1" dirty="0" smtClean="0">
                <a:solidFill>
                  <a:srgbClr val="FF0000"/>
                </a:solidFill>
              </a:rPr>
              <a:t>negative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charge.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330" y="3272129"/>
            <a:ext cx="6448425" cy="3580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92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SUBATOMIC PARTICLES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447800"/>
            <a:ext cx="7639050" cy="48006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b="1" dirty="0" smtClean="0">
                <a:solidFill>
                  <a:schemeClr val="accent3"/>
                </a:solidFill>
              </a:rPr>
              <a:t>PROTON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All are </a:t>
            </a:r>
            <a:r>
              <a:rPr lang="en-US" b="1" dirty="0" smtClean="0">
                <a:solidFill>
                  <a:srgbClr val="FF0000"/>
                </a:solidFill>
              </a:rPr>
              <a:t>identical</a:t>
            </a:r>
            <a:r>
              <a:rPr lang="en-US" dirty="0" smtClean="0"/>
              <a:t>, regardless of the element.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Location:		</a:t>
            </a:r>
            <a:r>
              <a:rPr lang="en-US" b="1" dirty="0" smtClean="0">
                <a:solidFill>
                  <a:srgbClr val="FF0000"/>
                </a:solidFill>
              </a:rPr>
              <a:t>NUCLEUS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Charge:			</a:t>
            </a:r>
            <a:r>
              <a:rPr lang="en-US" b="1" dirty="0" smtClean="0">
                <a:solidFill>
                  <a:srgbClr val="FF0000"/>
                </a:solidFill>
              </a:rPr>
              <a:t>POSITIVE, p+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Relative Mass:		</a:t>
            </a:r>
            <a:r>
              <a:rPr lang="en-US" b="1" dirty="0" smtClean="0">
                <a:solidFill>
                  <a:srgbClr val="FF0000"/>
                </a:solidFill>
              </a:rPr>
              <a:t>1 </a:t>
            </a:r>
            <a:r>
              <a:rPr lang="en-US" b="1" dirty="0" err="1" smtClean="0">
                <a:solidFill>
                  <a:srgbClr val="FF0000"/>
                </a:solidFill>
              </a:rPr>
              <a:t>amu</a:t>
            </a:r>
            <a:endParaRPr lang="en-US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90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SUBATOMIC PARTICLES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447800"/>
            <a:ext cx="7639050" cy="48006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b="1" dirty="0" smtClean="0">
                <a:solidFill>
                  <a:schemeClr val="accent3"/>
                </a:solidFill>
              </a:rPr>
              <a:t>NEUTRON</a:t>
            </a:r>
            <a:endParaRPr lang="en-US" sz="3600" b="1" dirty="0">
              <a:solidFill>
                <a:schemeClr val="accent3"/>
              </a:solidFill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All are </a:t>
            </a:r>
            <a:r>
              <a:rPr lang="en-US" b="1" dirty="0" smtClean="0">
                <a:solidFill>
                  <a:srgbClr val="FF0000"/>
                </a:solidFill>
              </a:rPr>
              <a:t>identical</a:t>
            </a:r>
            <a:r>
              <a:rPr lang="en-US" dirty="0" smtClean="0"/>
              <a:t>, regardless of the element.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Location:		</a:t>
            </a:r>
            <a:r>
              <a:rPr lang="en-US" b="1" dirty="0" smtClean="0">
                <a:solidFill>
                  <a:srgbClr val="FF0000"/>
                </a:solidFill>
              </a:rPr>
              <a:t>NUCLEUS</a:t>
            </a:r>
            <a:endParaRPr lang="en-US" b="1" dirty="0">
              <a:solidFill>
                <a:srgbClr val="FF0000"/>
              </a:solidFill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Charge</a:t>
            </a:r>
            <a:r>
              <a:rPr lang="en-US" dirty="0" smtClean="0"/>
              <a:t>:			</a:t>
            </a:r>
            <a:r>
              <a:rPr lang="en-US" b="1" dirty="0" smtClean="0">
                <a:solidFill>
                  <a:srgbClr val="FF0000"/>
                </a:solidFill>
              </a:rPr>
              <a:t>NEUTRAL, n°</a:t>
            </a:r>
            <a:endParaRPr lang="en-US" b="1" dirty="0">
              <a:solidFill>
                <a:srgbClr val="FF0000"/>
              </a:solidFill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Relative Mass</a:t>
            </a:r>
            <a:r>
              <a:rPr lang="en-US" dirty="0" smtClean="0"/>
              <a:t>:		</a:t>
            </a:r>
            <a:r>
              <a:rPr lang="en-US" b="1" dirty="0" smtClean="0">
                <a:solidFill>
                  <a:srgbClr val="FF0000"/>
                </a:solidFill>
              </a:rPr>
              <a:t>1 </a:t>
            </a:r>
            <a:r>
              <a:rPr lang="en-US" b="1" dirty="0" err="1" smtClean="0">
                <a:solidFill>
                  <a:srgbClr val="FF0000"/>
                </a:solidFill>
              </a:rPr>
              <a:t>amu</a:t>
            </a:r>
            <a:endParaRPr lang="en-US" b="1" dirty="0">
              <a:solidFill>
                <a:srgbClr val="FF0000"/>
              </a:solidFill>
            </a:endParaRPr>
          </a:p>
          <a:p>
            <a:pPr marL="82296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13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satMod val="130000"/>
                  </a:schemeClr>
                </a:solidFill>
              </a:rPr>
              <a:t>SUBATOMIC PARTICLES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7650" cy="48006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b="1" dirty="0" smtClean="0">
                <a:solidFill>
                  <a:schemeClr val="accent3"/>
                </a:solidFill>
              </a:rPr>
              <a:t>ELECTRON</a:t>
            </a:r>
            <a:endParaRPr lang="en-US" sz="3600" b="1" dirty="0">
              <a:solidFill>
                <a:schemeClr val="accent3"/>
              </a:solidFill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Location</a:t>
            </a:r>
            <a:r>
              <a:rPr lang="en-US" dirty="0" smtClean="0"/>
              <a:t>:	      </a:t>
            </a:r>
            <a:r>
              <a:rPr lang="en-US" b="1" dirty="0" smtClean="0">
                <a:solidFill>
                  <a:srgbClr val="FF0000"/>
                </a:solidFill>
              </a:rPr>
              <a:t>ELECTRON CLOUD</a:t>
            </a:r>
            <a:endParaRPr lang="en-US" b="1" dirty="0">
              <a:solidFill>
                <a:srgbClr val="FF0000"/>
              </a:solidFill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Charge</a:t>
            </a:r>
            <a:r>
              <a:rPr lang="en-US" dirty="0" smtClean="0"/>
              <a:t>:		      </a:t>
            </a:r>
            <a:r>
              <a:rPr lang="en-US" b="1" dirty="0" smtClean="0">
                <a:solidFill>
                  <a:srgbClr val="FF0000"/>
                </a:solidFill>
              </a:rPr>
              <a:t>NEGATIVE, e-</a:t>
            </a:r>
            <a:endParaRPr lang="en-US" b="1" dirty="0">
              <a:solidFill>
                <a:srgbClr val="FF0000"/>
              </a:solidFill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Relative Mass</a:t>
            </a:r>
            <a:r>
              <a:rPr lang="en-US" dirty="0" smtClean="0"/>
              <a:t>:	      </a:t>
            </a:r>
            <a:r>
              <a:rPr lang="en-US" b="1" dirty="0" smtClean="0">
                <a:solidFill>
                  <a:srgbClr val="FF0000"/>
                </a:solidFill>
              </a:rPr>
              <a:t>1/1840 </a:t>
            </a:r>
            <a:r>
              <a:rPr lang="en-US" b="1" dirty="0" err="1" smtClean="0">
                <a:solidFill>
                  <a:srgbClr val="FF0000"/>
                </a:solidFill>
              </a:rPr>
              <a:t>amu</a:t>
            </a:r>
            <a:endParaRPr lang="en-US" b="1" dirty="0">
              <a:solidFill>
                <a:srgbClr val="FF0000"/>
              </a:solidFill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Number in an atom</a:t>
            </a:r>
            <a:r>
              <a:rPr lang="en-US" dirty="0" smtClean="0"/>
              <a:t>:</a:t>
            </a:r>
          </a:p>
          <a:p>
            <a:pPr marL="914400" indent="-83343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number of electrons = number of </a:t>
            </a:r>
            <a:r>
              <a:rPr lang="en-US" b="1" dirty="0" smtClean="0">
                <a:solidFill>
                  <a:srgbClr val="FF0000"/>
                </a:solidFill>
              </a:rPr>
              <a:t>protons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(neutral atom)</a:t>
            </a:r>
            <a:endParaRPr lang="en-US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3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WATCH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Structure of the Atom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32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Picture 5" descr="ato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881312"/>
            <a:ext cx="6629400" cy="397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228600" y="0"/>
            <a:ext cx="853440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latin typeface="+mj-lt"/>
              </a:rPr>
              <a:t>What makes one element different from another element?</a:t>
            </a:r>
          </a:p>
          <a:p>
            <a:pPr>
              <a:spcBef>
                <a:spcPct val="50000"/>
              </a:spcBef>
            </a:pPr>
            <a:r>
              <a:rPr lang="en-US" altLang="en-US" sz="3600" dirty="0" smtClean="0">
                <a:latin typeface="+mj-lt"/>
              </a:rPr>
              <a:t>      </a:t>
            </a:r>
            <a:r>
              <a:rPr lang="en-US" altLang="en-US" sz="3600" b="1" dirty="0" smtClean="0">
                <a:solidFill>
                  <a:srgbClr val="FF0000"/>
                </a:solidFill>
                <a:latin typeface="+mj-lt"/>
              </a:rPr>
              <a:t>Number </a:t>
            </a:r>
            <a:r>
              <a:rPr lang="en-US" altLang="en-US" sz="3600" b="1" dirty="0">
                <a:solidFill>
                  <a:srgbClr val="FF0000"/>
                </a:solidFill>
                <a:latin typeface="+mj-lt"/>
              </a:rPr>
              <a:t>of protons.</a:t>
            </a:r>
          </a:p>
        </p:txBody>
      </p:sp>
      <p:pic>
        <p:nvPicPr>
          <p:cNvPr id="25608" name="Picture 8" descr="Chalkboard with description of periodic table notation for beryllium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862" y="1098824"/>
            <a:ext cx="3048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279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IMPORTANT NUMBERS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327900" cy="2505075"/>
          </a:xfrm>
        </p:spPr>
        <p:txBody>
          <a:bodyPr/>
          <a:lstStyle/>
          <a:p>
            <a:r>
              <a:rPr lang="en-US" dirty="0" smtClean="0"/>
              <a:t>Each periodic table gives the same information.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48000"/>
            <a:ext cx="581025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35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9" y="779866"/>
            <a:ext cx="8863961" cy="5471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73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IMPORTANT NUMBERS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7499350" cy="4800600"/>
          </a:xfrm>
        </p:spPr>
        <p:txBody>
          <a:bodyPr/>
          <a:lstStyle/>
          <a:p>
            <a:pPr marL="82550" indent="0" eaLnBrk="1" hangingPunct="1">
              <a:buNone/>
            </a:pPr>
            <a:r>
              <a:rPr lang="en-US" altLang="en-US" b="1" dirty="0" smtClean="0"/>
              <a:t>ATOMIC NUMBER, Z</a:t>
            </a:r>
            <a:endParaRPr lang="en-US" altLang="en-US" dirty="0"/>
          </a:p>
          <a:p>
            <a:pPr eaLnBrk="1" hangingPunct="1"/>
            <a:r>
              <a:rPr lang="en-US" altLang="en-US" dirty="0" smtClean="0"/>
              <a:t>Equals the number of </a:t>
            </a:r>
            <a:r>
              <a:rPr lang="en-US" altLang="en-US" b="1" dirty="0" smtClean="0">
                <a:solidFill>
                  <a:srgbClr val="FF0000"/>
                </a:solidFill>
              </a:rPr>
              <a:t>protons (and number of electrons).  </a:t>
            </a:r>
          </a:p>
          <a:p>
            <a:pPr eaLnBrk="1" hangingPunct="1"/>
            <a:r>
              <a:rPr lang="en-US" altLang="en-US" dirty="0" smtClean="0"/>
              <a:t>Determines the </a:t>
            </a:r>
            <a:r>
              <a:rPr lang="en-US" altLang="en-US" b="1" dirty="0" smtClean="0">
                <a:solidFill>
                  <a:srgbClr val="FF0000"/>
                </a:solidFill>
              </a:rPr>
              <a:t>identity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of the element.</a:t>
            </a:r>
          </a:p>
          <a:p>
            <a:pPr eaLnBrk="1" hangingPunct="1"/>
            <a:r>
              <a:rPr lang="en-US" altLang="en-US" dirty="0" smtClean="0"/>
              <a:t>On the periodic table, starts at </a:t>
            </a:r>
            <a:r>
              <a:rPr lang="en-US" altLang="en-US" b="1" dirty="0" smtClean="0">
                <a:solidFill>
                  <a:srgbClr val="FF0000"/>
                </a:solidFill>
              </a:rPr>
              <a:t>one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and goes up in order.</a:t>
            </a:r>
          </a:p>
          <a:p>
            <a:pPr eaLnBrk="1" hangingPunct="1"/>
            <a:r>
              <a:rPr lang="en-US" altLang="en-US" dirty="0"/>
              <a:t>It is the “5” in the symbol below.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759" y="4724400"/>
            <a:ext cx="1834814" cy="1743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07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IMPORTANT NUMBERS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499350" cy="4800600"/>
          </a:xfrm>
        </p:spPr>
        <p:txBody>
          <a:bodyPr/>
          <a:lstStyle/>
          <a:p>
            <a:pPr marL="82550" indent="0" eaLnBrk="1" hangingPunct="1">
              <a:buNone/>
            </a:pPr>
            <a:r>
              <a:rPr lang="en-US" altLang="en-US" b="1" dirty="0" smtClean="0"/>
              <a:t>ATOMIC MASS </a:t>
            </a:r>
            <a:endParaRPr lang="en-US" altLang="en-US" dirty="0"/>
          </a:p>
          <a:p>
            <a:pPr eaLnBrk="1" hangingPunct="1"/>
            <a:r>
              <a:rPr lang="en-US" altLang="en-US" dirty="0" smtClean="0"/>
              <a:t>the </a:t>
            </a:r>
            <a:r>
              <a:rPr lang="en-US" altLang="en-US" b="1" dirty="0" smtClean="0">
                <a:solidFill>
                  <a:srgbClr val="FF0000"/>
                </a:solidFill>
              </a:rPr>
              <a:t>average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of the masses of the isotopes of an atom.</a:t>
            </a:r>
          </a:p>
          <a:p>
            <a:pPr eaLnBrk="1" hangingPunct="1"/>
            <a:r>
              <a:rPr lang="en-US" altLang="en-US" dirty="0" smtClean="0"/>
              <a:t>the </a:t>
            </a:r>
            <a:r>
              <a:rPr lang="en-US" altLang="en-US" b="1" dirty="0" smtClean="0">
                <a:solidFill>
                  <a:srgbClr val="FF0000"/>
                </a:solidFill>
              </a:rPr>
              <a:t>mass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on the periodic table.</a:t>
            </a:r>
          </a:p>
          <a:p>
            <a:pPr eaLnBrk="1" hangingPunct="1"/>
            <a:r>
              <a:rPr lang="en-US" altLang="en-US" b="1" dirty="0" smtClean="0"/>
              <a:t>IT IS </a:t>
            </a:r>
            <a:r>
              <a:rPr lang="en-US" altLang="en-US" b="1" dirty="0" smtClean="0">
                <a:solidFill>
                  <a:srgbClr val="FF0000"/>
                </a:solidFill>
              </a:rPr>
              <a:t>NOT </a:t>
            </a:r>
            <a:r>
              <a:rPr lang="en-US" altLang="en-US" dirty="0" smtClean="0"/>
              <a:t>the masses of the protons, neutrons, and electrons added together!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50676"/>
            <a:ext cx="4267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79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IMPORTANT NUMBERS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550" indent="0" eaLnBrk="1" hangingPunct="1">
              <a:buNone/>
            </a:pPr>
            <a:r>
              <a:rPr lang="en-US" altLang="en-US" b="1" dirty="0" smtClean="0"/>
              <a:t>MASS NUMBER, A</a:t>
            </a:r>
          </a:p>
          <a:p>
            <a:pPr eaLnBrk="1" hangingPunct="1"/>
            <a:r>
              <a:rPr lang="en-US" altLang="en-US" dirty="0" smtClean="0"/>
              <a:t>the number of </a:t>
            </a:r>
            <a:r>
              <a:rPr lang="en-US" altLang="en-US" b="1" dirty="0" smtClean="0">
                <a:solidFill>
                  <a:srgbClr val="FF0000"/>
                </a:solidFill>
              </a:rPr>
              <a:t>neutrons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and </a:t>
            </a:r>
            <a:r>
              <a:rPr lang="en-US" altLang="en-US" b="1" dirty="0" smtClean="0">
                <a:solidFill>
                  <a:srgbClr val="FF0000"/>
                </a:solidFill>
              </a:rPr>
              <a:t>protons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(nucleons) added together.</a:t>
            </a:r>
          </a:p>
          <a:p>
            <a:pPr eaLnBrk="1" hangingPunct="1"/>
            <a:r>
              <a:rPr lang="en-US" altLang="en-US" dirty="0" smtClean="0"/>
              <a:t>take the </a:t>
            </a:r>
            <a:r>
              <a:rPr lang="en-US" altLang="en-US" b="1" dirty="0" smtClean="0">
                <a:solidFill>
                  <a:srgbClr val="FF0000"/>
                </a:solidFill>
              </a:rPr>
              <a:t>whole number </a:t>
            </a:r>
            <a:r>
              <a:rPr lang="en-US" altLang="en-US" dirty="0" smtClean="0"/>
              <a:t>(round!) of the atomic mass</a:t>
            </a:r>
            <a:r>
              <a:rPr lang="en-US" altLang="en-US" dirty="0"/>
              <a:t> </a:t>
            </a:r>
            <a:r>
              <a:rPr lang="en-US" altLang="en-US" dirty="0" smtClean="0"/>
              <a:t>to get the mass number.</a:t>
            </a:r>
          </a:p>
          <a:p>
            <a:pPr eaLnBrk="1" hangingPunct="1"/>
            <a:r>
              <a:rPr lang="en-US" altLang="en-US" dirty="0" smtClean="0"/>
              <a:t>It is the “11” in the symbol below.</a:t>
            </a:r>
          </a:p>
          <a:p>
            <a:pPr eaLnBrk="1" hangingPunct="1"/>
            <a:r>
              <a:rPr lang="en-US" altLang="en-US" dirty="0" smtClean="0"/>
              <a:t>Also can be written after the                              element’s name: </a:t>
            </a:r>
            <a:r>
              <a:rPr lang="en-US" altLang="en-US" b="1" dirty="0" smtClean="0">
                <a:solidFill>
                  <a:srgbClr val="FF0000"/>
                </a:solidFill>
              </a:rPr>
              <a:t>Boron-11.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621" y="4876800"/>
            <a:ext cx="1834814" cy="1743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79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/>
              <a:t>HOW DO YOU DETERMINE THE NUMBER OF…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550" indent="0">
              <a:buNone/>
              <a:defRPr/>
            </a:pPr>
            <a:r>
              <a:rPr lang="en-US" b="1" dirty="0" smtClean="0"/>
              <a:t>Protons: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The atomic number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Same as the number of electrons in a </a:t>
            </a:r>
            <a:r>
              <a:rPr lang="en-US" b="1" u="sng" dirty="0" smtClean="0">
                <a:solidFill>
                  <a:srgbClr val="FF0000"/>
                </a:solidFill>
              </a:rPr>
              <a:t>neutral </a:t>
            </a:r>
            <a:r>
              <a:rPr lang="en-US" b="1" dirty="0" smtClean="0">
                <a:solidFill>
                  <a:srgbClr val="FF0000"/>
                </a:solidFill>
              </a:rPr>
              <a:t>atom.</a:t>
            </a:r>
          </a:p>
          <a:p>
            <a:pPr marL="82550" indent="0">
              <a:buNone/>
              <a:defRPr/>
            </a:pPr>
            <a:r>
              <a:rPr lang="en-US" b="1" dirty="0" smtClean="0"/>
              <a:t>Neutrons: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Mass number – atomic number</a:t>
            </a:r>
          </a:p>
          <a:p>
            <a:pPr marL="82550" indent="0">
              <a:buNone/>
              <a:defRPr/>
            </a:pPr>
            <a:r>
              <a:rPr lang="en-US" b="1" dirty="0" smtClean="0"/>
              <a:t>Electrons: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Same as the number of protons in a </a:t>
            </a:r>
            <a:r>
              <a:rPr lang="en-US" b="1" u="sng" dirty="0" smtClean="0">
                <a:solidFill>
                  <a:srgbClr val="FF0000"/>
                </a:solidFill>
              </a:rPr>
              <a:t>neutral</a:t>
            </a:r>
            <a:r>
              <a:rPr lang="en-US" b="1" dirty="0" smtClean="0">
                <a:solidFill>
                  <a:srgbClr val="FF0000"/>
                </a:solidFill>
              </a:rPr>
              <a:t> atom</a:t>
            </a:r>
          </a:p>
          <a:p>
            <a:pPr marL="403225" lvl="1" indent="0">
              <a:buFont typeface="Verdana" pitchFamily="34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056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REMEMBER</a:t>
            </a:r>
            <a:endParaRPr lang="en-US" b="1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atomic number of an element </a:t>
            </a:r>
            <a:r>
              <a:rPr lang="en-US" altLang="en-US" b="1" dirty="0" smtClean="0">
                <a:solidFill>
                  <a:srgbClr val="FF0000"/>
                </a:solidFill>
              </a:rPr>
              <a:t>NEVER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changes.</a:t>
            </a:r>
          </a:p>
          <a:p>
            <a:r>
              <a:rPr lang="en-US" altLang="en-US" dirty="0" smtClean="0"/>
              <a:t>The number of protons (in an element) is </a:t>
            </a:r>
            <a:r>
              <a:rPr lang="en-US" altLang="en-US" b="1" dirty="0" smtClean="0">
                <a:solidFill>
                  <a:srgbClr val="FF0000"/>
                </a:solidFill>
              </a:rPr>
              <a:t>ALWAYS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the same.</a:t>
            </a:r>
          </a:p>
          <a:p>
            <a:r>
              <a:rPr lang="en-US" altLang="en-US" dirty="0" smtClean="0"/>
              <a:t>The number of </a:t>
            </a:r>
            <a:r>
              <a:rPr lang="en-US" altLang="en-US" b="1" dirty="0" smtClean="0">
                <a:solidFill>
                  <a:srgbClr val="FF0000"/>
                </a:solidFill>
              </a:rPr>
              <a:t>neutrons and electrons </a:t>
            </a:r>
            <a:r>
              <a:rPr lang="en-US" altLang="en-US" dirty="0" smtClean="0"/>
              <a:t>can change and the element is still the same element.</a:t>
            </a:r>
          </a:p>
        </p:txBody>
      </p:sp>
    </p:spTree>
    <p:extLst>
      <p:ext uri="{BB962C8B-B14F-4D97-AF65-F5344CB8AC3E}">
        <p14:creationId xmlns:p14="http://schemas.microsoft.com/office/powerpoint/2010/main" val="180576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PRACTICE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313" indent="-514350" eaLnBrk="1" hangingPunct="1">
              <a:buFont typeface="Wingdings 2" pitchFamily="18" charset="2"/>
              <a:buAutoNum type="arabicPeriod"/>
            </a:pPr>
            <a:r>
              <a:rPr lang="en-US" altLang="en-US" dirty="0" smtClean="0"/>
              <a:t>How many protons and electrons are present in a vanadium atom (V)?</a:t>
            </a:r>
          </a:p>
          <a:p>
            <a:pPr marL="595313" indent="-514350" eaLnBrk="1" hangingPunct="1">
              <a:buFont typeface="Wingdings 2" pitchFamily="18" charset="2"/>
              <a:buAutoNum type="arabicPeriod"/>
            </a:pPr>
            <a:r>
              <a:rPr lang="en-US" altLang="en-US" dirty="0" smtClean="0"/>
              <a:t>How many protons and electrons are present in a nitrogen atom (N)?</a:t>
            </a:r>
          </a:p>
          <a:p>
            <a:pPr marL="595313" indent="-514350" eaLnBrk="1" hangingPunct="1">
              <a:buFont typeface="Wingdings 2" pitchFamily="18" charset="2"/>
              <a:buAutoNum type="arabicPeriod"/>
            </a:pPr>
            <a:r>
              <a:rPr lang="en-US" altLang="en-US" dirty="0" smtClean="0"/>
              <a:t>How many protons and electrons are present in an argon atom (</a:t>
            </a:r>
            <a:r>
              <a:rPr lang="en-US" altLang="en-US" dirty="0" err="1" smtClean="0"/>
              <a:t>Ar</a:t>
            </a:r>
            <a:r>
              <a:rPr lang="en-US" altLang="en-US" dirty="0" smtClean="0"/>
              <a:t>)?</a:t>
            </a:r>
          </a:p>
          <a:p>
            <a:pPr marL="595313" indent="-514350" eaLnBrk="1" hangingPunct="1">
              <a:buFont typeface="Wingdings 2" pitchFamily="18" charset="2"/>
              <a:buAutoNum type="arabicPeriod"/>
            </a:pPr>
            <a:r>
              <a:rPr lang="en-US" altLang="en-US" dirty="0" smtClean="0"/>
              <a:t>What is the name of the element that has atoms that contain 5 protons?</a:t>
            </a:r>
          </a:p>
          <a:p>
            <a:pPr marL="595313" indent="-514350" eaLnBrk="1" hangingPunct="1"/>
            <a:endParaRPr lang="en-US" altLang="en-US" dirty="0" smtClean="0"/>
          </a:p>
          <a:p>
            <a:pPr marL="595313" indent="-514350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8334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PRACTICE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 startAt="5"/>
              <a:defRPr/>
            </a:pPr>
            <a:r>
              <a:rPr lang="en-US" dirty="0" smtClean="0"/>
              <a:t>How </a:t>
            </a:r>
            <a:r>
              <a:rPr lang="en-US" dirty="0"/>
              <a:t>many protons, neutrons, and electrons are present in </a:t>
            </a:r>
            <a:r>
              <a:rPr lang="en-US" dirty="0" smtClean="0"/>
              <a:t>zirconium-91?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 startAt="5"/>
              <a:defRPr/>
            </a:pPr>
            <a:r>
              <a:rPr lang="en-US" dirty="0" smtClean="0"/>
              <a:t>How </a:t>
            </a:r>
            <a:r>
              <a:rPr lang="en-US" dirty="0"/>
              <a:t>many protons, neutrons, and electrons are present in </a:t>
            </a:r>
            <a:r>
              <a:rPr lang="en-US" dirty="0" smtClean="0"/>
              <a:t>cesium-140?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 startAt="5"/>
              <a:defRPr/>
            </a:pPr>
            <a:r>
              <a:rPr lang="en-US" dirty="0" smtClean="0"/>
              <a:t>What is the atomic number and the mass number for the element with 27 protons and 32 neutrons?</a:t>
            </a:r>
          </a:p>
          <a:p>
            <a:pPr marL="596646" indent="-514350" eaLnBrk="1" fontAlgn="auto" hangingPunct="1">
              <a:spcAft>
                <a:spcPts val="0"/>
              </a:spcAft>
              <a:buFont typeface="Wingdings 2"/>
              <a:buAutoNum type="arabicPeriod" startAt="5"/>
              <a:defRPr/>
            </a:pPr>
            <a:r>
              <a:rPr lang="en-US" dirty="0" smtClean="0"/>
              <a:t>What is the atomic number and mass number for the element with 84 protons and 125 neutrons?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76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1354</TotalTime>
  <Words>499</Words>
  <Application>Microsoft Office PowerPoint</Application>
  <PresentationFormat>On-screen Show (4:3)</PresentationFormat>
  <Paragraphs>80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Solstice</vt:lpstr>
      <vt:lpstr>ELEMENT</vt:lpstr>
      <vt:lpstr>ATOM</vt:lpstr>
      <vt:lpstr>NUCLEUS</vt:lpstr>
      <vt:lpstr>ELECTRON CLOUD</vt:lpstr>
      <vt:lpstr>SUBATOMIC PARTICLES</vt:lpstr>
      <vt:lpstr>SUBATOMIC PARTICLES</vt:lpstr>
      <vt:lpstr>SUBATOMIC PARTICLES</vt:lpstr>
      <vt:lpstr>WATCH</vt:lpstr>
      <vt:lpstr>PowerPoint Presentation</vt:lpstr>
      <vt:lpstr>IMPORTANT NUMBERS</vt:lpstr>
      <vt:lpstr>PowerPoint Presentation</vt:lpstr>
      <vt:lpstr>IMPORTANT NUMBERS</vt:lpstr>
      <vt:lpstr>IMPORTANT NUMBERS</vt:lpstr>
      <vt:lpstr>IMPORTANT NUMBERS</vt:lpstr>
      <vt:lpstr>HOW DO YOU DETERMINE THE NUMBER OF…</vt:lpstr>
      <vt:lpstr>REMEMBER</vt:lpstr>
      <vt:lpstr>PRACTICE</vt:lpstr>
      <vt:lpstr>PRACTICE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Development of the Atomic Theory</dc:title>
  <dc:creator>Nancy Brim</dc:creator>
  <cp:lastModifiedBy>JCBOE</cp:lastModifiedBy>
  <cp:revision>57</cp:revision>
  <dcterms:created xsi:type="dcterms:W3CDTF">2011-09-01T14:52:52Z</dcterms:created>
  <dcterms:modified xsi:type="dcterms:W3CDTF">2016-01-08T14:43:00Z</dcterms:modified>
</cp:coreProperties>
</file>