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35" r:id="rId2"/>
    <p:sldId id="324" r:id="rId3"/>
    <p:sldId id="325" r:id="rId4"/>
    <p:sldId id="326" r:id="rId5"/>
    <p:sldId id="336" r:id="rId6"/>
    <p:sldId id="327" r:id="rId7"/>
    <p:sldId id="337" r:id="rId8"/>
    <p:sldId id="334" r:id="rId9"/>
    <p:sldId id="328" r:id="rId10"/>
    <p:sldId id="331" r:id="rId11"/>
    <p:sldId id="338" r:id="rId12"/>
    <p:sldId id="339" r:id="rId13"/>
    <p:sldId id="340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23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054" autoAdjust="0"/>
    <p:restoredTop sz="94699" autoAdjust="0"/>
  </p:normalViewPr>
  <p:slideViewPr>
    <p:cSldViewPr>
      <p:cViewPr>
        <p:scale>
          <a:sx n="60" d="100"/>
          <a:sy n="60" d="100"/>
        </p:scale>
        <p:origin x="-1590" y="-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E44AA3C-6A92-4141-B7D7-68117830A375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D34ACF-4CF4-4F8C-9736-610BB85646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7913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0640F-3400-4075-AF4F-1B4810FA5D66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2DF226-DD86-4A49-BE8B-42A49659E5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086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3819353-F806-4299-81A7-107639A7587B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B86741-86D0-4631-9859-DEF952EFF3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9190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4F368-827A-4347-B969-4B058C69B098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7550EA-56EF-42C3-8A00-5F32749A5E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3780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D9B0A9D-AE35-416B-AD5A-04499805C909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003C70-FD30-4D14-8BD8-431A8B5B68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6567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B798F-7C32-4A0A-904D-0AFE73E7382A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D9984-3F10-407E-B52C-25A368CD1B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2282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9D190A8-974F-49F7-AC3C-69D42BF00CC2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8A447B-C664-4773-93B4-38355AF807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3156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BFF5979-C0AA-495F-A768-C8D37980EC4D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DE5DD7-C380-4F57-BD7D-A70B3C0CBE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588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cs typeface="+mn-cs"/>
            </a:endParaRPr>
          </a:p>
        </p:txBody>
      </p:sp>
      <p:sp>
        <p:nvSpPr>
          <p:cNvPr id="6" name="Flowchart: Process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lowchart: Process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45FB8E7-8A13-4AAD-9ABC-0B2F9B097042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2B81D2-A147-4749-B042-DFBCD043E2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9190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1CF03-CB3D-4147-8A06-37A46CE5CD2B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9C1593-9DEC-459C-B22E-E7C17B2B62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1224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27546-2C67-4595-B163-F5F35E19818C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898478-C424-4D3E-A772-A16C681CBD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3531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93BD8AB1-42EF-4CF6-B83F-356139216173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</a:defRPr>
            </a:lvl1pPr>
          </a:lstStyle>
          <a:p>
            <a:fld id="{EBCD2C6D-BDD9-418A-8691-8CD087E738F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0" r:id="rId2"/>
    <p:sldLayoutId id="2147483752" r:id="rId3"/>
    <p:sldLayoutId id="2147483749" r:id="rId4"/>
    <p:sldLayoutId id="2147483753" r:id="rId5"/>
    <p:sldLayoutId id="2147483748" r:id="rId6"/>
    <p:sldLayoutId id="2147483754" r:id="rId7"/>
    <p:sldLayoutId id="2147483755" r:id="rId8"/>
    <p:sldLayoutId id="2147483756" r:id="rId9"/>
    <p:sldLayoutId id="2147483747" r:id="rId10"/>
    <p:sldLayoutId id="214748374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ih6rJ2S6pk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/>
              <a:t>REMINDER</a:t>
            </a:r>
            <a:endParaRPr lang="en-US" b="1" dirty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550" indent="0">
              <a:buNone/>
            </a:pPr>
            <a:r>
              <a:rPr lang="en-US" altLang="en-US" b="1" dirty="0" smtClean="0">
                <a:solidFill>
                  <a:srgbClr val="FF0000"/>
                </a:solidFill>
              </a:rPr>
              <a:t>ELECTRON CLOUD</a:t>
            </a:r>
          </a:p>
          <a:p>
            <a:r>
              <a:rPr lang="en-US" altLang="en-US" dirty="0" smtClean="0"/>
              <a:t>Surrounds the nucleus</a:t>
            </a:r>
          </a:p>
          <a:p>
            <a:r>
              <a:rPr lang="en-US" altLang="en-US" dirty="0" smtClean="0"/>
              <a:t>Contains one particle type.</a:t>
            </a:r>
          </a:p>
          <a:p>
            <a:r>
              <a:rPr lang="en-US" altLang="en-US" dirty="0" smtClean="0"/>
              <a:t>Has a negative charge.</a:t>
            </a:r>
          </a:p>
          <a:p>
            <a:r>
              <a:rPr lang="en-US" altLang="en-US" dirty="0" smtClean="0"/>
              <a:t>It is the electrons that determine how elements will </a:t>
            </a:r>
            <a:r>
              <a:rPr lang="en-US" altLang="en-US" b="1" dirty="0" smtClean="0">
                <a:solidFill>
                  <a:srgbClr val="FF0000"/>
                </a:solidFill>
              </a:rPr>
              <a:t>interact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with each other.</a:t>
            </a:r>
          </a:p>
        </p:txBody>
      </p:sp>
    </p:spTree>
    <p:extLst>
      <p:ext uri="{BB962C8B-B14F-4D97-AF65-F5344CB8AC3E}">
        <p14:creationId xmlns:p14="http://schemas.microsoft.com/office/powerpoint/2010/main" val="902667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tom_structure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828800"/>
            <a:ext cx="6172200" cy="4369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ELECTRON CLOUD</a:t>
            </a:r>
            <a:endParaRPr lang="en-US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2526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_o_stru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55" y="2362200"/>
            <a:ext cx="9144000" cy="433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0" y="1304050"/>
            <a:ext cx="9144000" cy="1403350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3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Each energy level can hold a certain numbers of </a:t>
            </a:r>
            <a:r>
              <a:rPr lang="en-US" altLang="en-US" sz="4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electrons</a:t>
            </a:r>
            <a:r>
              <a:rPr lang="en-US" altLang="en-US" sz="43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!</a:t>
            </a:r>
            <a:endParaRPr lang="en-US" altLang="en-US" sz="4300" b="1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3532790" y="2747581"/>
            <a:ext cx="187741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 dirty="0" smtClean="0">
                <a:latin typeface="+mn-lt"/>
              </a:rPr>
              <a:t>First energy level holds </a:t>
            </a:r>
            <a:r>
              <a:rPr lang="en-US" altLang="en-US" sz="2800" b="1" dirty="0" smtClean="0">
                <a:solidFill>
                  <a:srgbClr val="FF0000"/>
                </a:solidFill>
                <a:latin typeface="+mn-lt"/>
              </a:rPr>
              <a:t>TWO </a:t>
            </a:r>
            <a:r>
              <a:rPr lang="en-US" altLang="en-US" sz="2800" b="1" dirty="0" smtClean="0">
                <a:latin typeface="+mn-lt"/>
              </a:rPr>
              <a:t>electrons</a:t>
            </a:r>
            <a:endParaRPr lang="en-US" altLang="en-US" sz="2800" b="1" dirty="0">
              <a:latin typeface="+mn-lt"/>
            </a:endParaRPr>
          </a:p>
        </p:txBody>
      </p:sp>
      <p:sp>
        <p:nvSpPr>
          <p:cNvPr id="6152" name="Line 8"/>
          <p:cNvSpPr>
            <a:spLocks noChangeShapeType="1"/>
          </p:cNvSpPr>
          <p:nvPr/>
        </p:nvSpPr>
        <p:spPr bwMode="auto">
          <a:xfrm>
            <a:off x="4953000" y="3644462"/>
            <a:ext cx="1828800" cy="1524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3" name="Line 9"/>
          <p:cNvSpPr>
            <a:spLocks noChangeShapeType="1"/>
          </p:cNvSpPr>
          <p:nvPr/>
        </p:nvSpPr>
        <p:spPr bwMode="auto">
          <a:xfrm>
            <a:off x="4648200" y="3810000"/>
            <a:ext cx="1600200" cy="1066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4" name="Line 10"/>
          <p:cNvSpPr>
            <a:spLocks noChangeShapeType="1"/>
          </p:cNvSpPr>
          <p:nvPr/>
        </p:nvSpPr>
        <p:spPr bwMode="auto">
          <a:xfrm flipH="1">
            <a:off x="2133600" y="3505200"/>
            <a:ext cx="1371600" cy="304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5" name="Line 11"/>
          <p:cNvSpPr>
            <a:spLocks noChangeShapeType="1"/>
          </p:cNvSpPr>
          <p:nvPr/>
        </p:nvSpPr>
        <p:spPr bwMode="auto">
          <a:xfrm flipH="1">
            <a:off x="1627790" y="4070350"/>
            <a:ext cx="1752600" cy="9144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990600" y="304800"/>
            <a:ext cx="746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5723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ELECTRON CLOUD</a:t>
            </a:r>
            <a:endParaRPr lang="en-US" sz="4400" dirty="0">
              <a:solidFill>
                <a:srgbClr val="57231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617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1" grpId="0" autoUpdateAnimBg="0"/>
      <p:bldP spid="6152" grpId="0" animBg="1"/>
      <p:bldP spid="6153" grpId="0" animBg="1"/>
      <p:bldP spid="6154" grpId="0" animBg="1"/>
      <p:bldP spid="615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3226598" y="3468254"/>
            <a:ext cx="25908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b="1" dirty="0" smtClean="0">
                <a:latin typeface="+mn-lt"/>
              </a:rPr>
              <a:t>Second and third energy levels each hold </a:t>
            </a:r>
            <a:r>
              <a:rPr lang="en-US" altLang="en-US" sz="3200" b="1" dirty="0" smtClean="0">
                <a:solidFill>
                  <a:srgbClr val="FF0000"/>
                </a:solidFill>
                <a:latin typeface="+mn-lt"/>
              </a:rPr>
              <a:t>EIGHT </a:t>
            </a:r>
            <a:r>
              <a:rPr lang="en-US" altLang="en-US" sz="3200" b="1" dirty="0" smtClean="0">
                <a:latin typeface="+mn-lt"/>
              </a:rPr>
              <a:t>electrons.</a:t>
            </a:r>
            <a:endParaRPr lang="en-US" altLang="en-US" sz="3200" b="1" dirty="0">
              <a:latin typeface="+mn-lt"/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0" y="1416050"/>
            <a:ext cx="9144000" cy="1403350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3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Each energy level can hold a certain numbers of electrons!</a:t>
            </a:r>
            <a:endParaRPr lang="en-US" altLang="en-US" sz="43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0600" y="304800"/>
            <a:ext cx="746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5723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ELECTRON CLOUD</a:t>
            </a:r>
            <a:endParaRPr lang="en-US" sz="4400" dirty="0">
              <a:solidFill>
                <a:srgbClr val="57231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276600"/>
            <a:ext cx="2987488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436723"/>
            <a:ext cx="3038475" cy="2956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5562600" y="3810000"/>
            <a:ext cx="1193002" cy="609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4966099" y="4572000"/>
            <a:ext cx="1193002" cy="762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 flipH="1">
            <a:off x="1981200" y="3810000"/>
            <a:ext cx="1255908" cy="381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H="1">
            <a:off x="2772182" y="4301358"/>
            <a:ext cx="443906" cy="23648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8561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utoUpdateAnimBg="0"/>
      <p:bldP spid="8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-43355" y="1219200"/>
            <a:ext cx="9144000" cy="1190625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Different atoms have different </a:t>
            </a:r>
            <a:r>
              <a:rPr lang="en-US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numbers of electrons!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304800"/>
            <a:ext cx="746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5723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ELECTRON CLOUD</a:t>
            </a:r>
            <a:endParaRPr lang="en-US" sz="4400" dirty="0">
              <a:solidFill>
                <a:srgbClr val="57231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2409825"/>
            <a:ext cx="8496300" cy="4296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95400" y="31242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733800" y="2719221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11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781800" y="2438714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19</a:t>
            </a:r>
            <a:endParaRPr lang="en-US" sz="28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453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7499350" cy="1143000"/>
          </a:xfrm>
        </p:spPr>
        <p:txBody>
          <a:bodyPr/>
          <a:lstStyle/>
          <a:p>
            <a:r>
              <a:rPr lang="en-US" b="1" dirty="0" smtClean="0"/>
              <a:t>BOHR’S DIAGRAM</a:t>
            </a:r>
            <a:endParaRPr lang="en-US" b="1" dirty="0"/>
          </a:p>
        </p:txBody>
      </p:sp>
      <p:pic>
        <p:nvPicPr>
          <p:cNvPr id="1026" name="Picture 2" descr="http://homepages.ius.edu/gkirchne/BohrCl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209800"/>
            <a:ext cx="3530600" cy="3209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90600" y="2286000"/>
            <a:ext cx="39624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600" b="1" dirty="0" smtClean="0">
                <a:solidFill>
                  <a:srgbClr val="FF0000"/>
                </a:solidFill>
              </a:rPr>
              <a:t>Nucleus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smtClean="0"/>
              <a:t>is in the middle.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600" dirty="0"/>
              <a:t>I</a:t>
            </a:r>
            <a:r>
              <a:rPr lang="en-US" sz="3600" dirty="0" smtClean="0"/>
              <a:t>ndicates how many </a:t>
            </a:r>
            <a:r>
              <a:rPr lang="en-US" sz="3600" b="1" dirty="0" smtClean="0">
                <a:solidFill>
                  <a:srgbClr val="FF0000"/>
                </a:solidFill>
              </a:rPr>
              <a:t>protons</a:t>
            </a:r>
            <a:r>
              <a:rPr lang="en-US" sz="3600" dirty="0" smtClean="0"/>
              <a:t> and how many </a:t>
            </a:r>
            <a:r>
              <a:rPr lang="en-US" sz="3600" b="1" dirty="0" smtClean="0">
                <a:solidFill>
                  <a:srgbClr val="FF0000"/>
                </a:solidFill>
              </a:rPr>
              <a:t>neutrons</a:t>
            </a:r>
            <a:r>
              <a:rPr lang="en-US" sz="3600" dirty="0" smtClean="0"/>
              <a:t>.</a:t>
            </a:r>
          </a:p>
          <a:p>
            <a:r>
              <a:rPr lang="en-US" sz="2800" dirty="0" smtClean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75398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7499350" cy="1143000"/>
          </a:xfrm>
        </p:spPr>
        <p:txBody>
          <a:bodyPr/>
          <a:lstStyle/>
          <a:p>
            <a:r>
              <a:rPr lang="en-US" b="1" dirty="0" smtClean="0"/>
              <a:t>BOHR’S DIAGRAM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499350" cy="4800600"/>
          </a:xfrm>
        </p:spPr>
        <p:txBody>
          <a:bodyPr/>
          <a:lstStyle/>
          <a:p>
            <a:r>
              <a:rPr lang="en-US" sz="3600" dirty="0" smtClean="0"/>
              <a:t>Draw </a:t>
            </a:r>
            <a:r>
              <a:rPr lang="en-US" sz="3600" b="1" dirty="0">
                <a:solidFill>
                  <a:srgbClr val="FF0000"/>
                </a:solidFill>
              </a:rPr>
              <a:t>concentric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/>
              <a:t>circles (rings) outside nucleus.  </a:t>
            </a:r>
          </a:p>
          <a:p>
            <a:r>
              <a:rPr lang="en-US" sz="3600" dirty="0" smtClean="0"/>
              <a:t>Fill </a:t>
            </a:r>
            <a:r>
              <a:rPr lang="en-US" sz="3600" dirty="0"/>
              <a:t>in the electrons.</a:t>
            </a:r>
          </a:p>
          <a:p>
            <a:pPr lvl="1"/>
            <a:r>
              <a:rPr lang="en-US" sz="3200" dirty="0" smtClean="0"/>
              <a:t>Level </a:t>
            </a:r>
            <a:r>
              <a:rPr lang="en-US" sz="3200" dirty="0"/>
              <a:t>1: </a:t>
            </a:r>
            <a:r>
              <a:rPr lang="en-US" sz="3200" dirty="0" smtClean="0"/>
              <a:t> </a:t>
            </a:r>
            <a:r>
              <a:rPr lang="en-US" sz="3200" b="1" dirty="0" smtClean="0">
                <a:solidFill>
                  <a:srgbClr val="FF0000"/>
                </a:solidFill>
              </a:rPr>
              <a:t>2</a:t>
            </a:r>
            <a:r>
              <a:rPr lang="en-US" sz="3200" dirty="0" smtClean="0"/>
              <a:t> </a:t>
            </a:r>
            <a:r>
              <a:rPr lang="en-US" sz="3200" dirty="0"/>
              <a:t>e- total</a:t>
            </a:r>
          </a:p>
          <a:p>
            <a:pPr lvl="1"/>
            <a:r>
              <a:rPr lang="en-US" sz="3200" dirty="0" smtClean="0"/>
              <a:t>Level </a:t>
            </a:r>
            <a:r>
              <a:rPr lang="en-US" sz="3200" dirty="0"/>
              <a:t>2: </a:t>
            </a:r>
            <a:r>
              <a:rPr lang="en-US" sz="3200" dirty="0" smtClean="0"/>
              <a:t> </a:t>
            </a:r>
            <a:r>
              <a:rPr lang="en-US" sz="3200" b="1" dirty="0" smtClean="0">
                <a:solidFill>
                  <a:srgbClr val="FF0000"/>
                </a:solidFill>
              </a:rPr>
              <a:t>8</a:t>
            </a:r>
            <a:r>
              <a:rPr lang="en-US" sz="3200" dirty="0" smtClean="0"/>
              <a:t> </a:t>
            </a:r>
            <a:r>
              <a:rPr lang="en-US" sz="3200" dirty="0"/>
              <a:t>e- total</a:t>
            </a:r>
          </a:p>
          <a:p>
            <a:pPr lvl="1"/>
            <a:r>
              <a:rPr lang="en-US" sz="3200" dirty="0" smtClean="0"/>
              <a:t>Level </a:t>
            </a:r>
            <a:r>
              <a:rPr lang="en-US" sz="3200" dirty="0"/>
              <a:t>3: </a:t>
            </a:r>
            <a:r>
              <a:rPr lang="en-US" sz="3200" dirty="0" smtClean="0"/>
              <a:t> </a:t>
            </a:r>
            <a:r>
              <a:rPr lang="en-US" sz="3200" b="1" dirty="0" smtClean="0">
                <a:solidFill>
                  <a:srgbClr val="FF0000"/>
                </a:solidFill>
              </a:rPr>
              <a:t>8</a:t>
            </a:r>
            <a:r>
              <a:rPr lang="en-US" sz="3200" dirty="0" smtClean="0"/>
              <a:t> </a:t>
            </a:r>
            <a:r>
              <a:rPr lang="en-US" sz="3200" dirty="0"/>
              <a:t>e- total</a:t>
            </a:r>
          </a:p>
          <a:p>
            <a:pPr marL="82550" indent="0">
              <a:buNone/>
            </a:pPr>
            <a:r>
              <a:rPr lang="en-US" sz="2400" dirty="0"/>
              <a:t>	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712" y="2362200"/>
            <a:ext cx="3830087" cy="2947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597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WATCH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How to Draw a Bohr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07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447800"/>
            <a:ext cx="7499350" cy="4800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Y</a:t>
            </a:r>
            <a:r>
              <a:rPr lang="en-US" dirty="0" smtClean="0"/>
              <a:t>ou will need your periodic table to find the number of electrons.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Remember the number of electrons is equal to the number of protons.</a:t>
            </a:r>
          </a:p>
          <a:p>
            <a:pPr marL="82550" indent="0">
              <a:buNone/>
            </a:pPr>
            <a:r>
              <a:rPr lang="en-US" dirty="0" smtClean="0"/>
              <a:t>Let’s draw Lithium.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Atomic # ____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p</a:t>
            </a:r>
            <a:r>
              <a:rPr lang="en-US" baseline="30000" dirty="0" smtClean="0"/>
              <a:t>+ </a:t>
            </a:r>
            <a:r>
              <a:rPr lang="en-US" dirty="0"/>
              <a:t>____</a:t>
            </a:r>
            <a:endParaRPr lang="en-US" baseline="30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n</a:t>
            </a:r>
            <a:r>
              <a:rPr lang="en-US" baseline="30000" dirty="0" smtClean="0"/>
              <a:t>o </a:t>
            </a:r>
            <a:r>
              <a:rPr lang="en-US" dirty="0"/>
              <a:t>____</a:t>
            </a: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e</a:t>
            </a:r>
            <a:r>
              <a:rPr lang="en-US" baseline="30000" dirty="0" smtClean="0"/>
              <a:t>- </a:t>
            </a:r>
            <a:r>
              <a:rPr lang="en-US" dirty="0"/>
              <a:t>____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PRACTICE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2235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Usually we are only concerned with the electrons in the </a:t>
            </a:r>
            <a:r>
              <a:rPr lang="en-US" b="1" dirty="0">
                <a:solidFill>
                  <a:srgbClr val="FF0000"/>
                </a:solidFill>
              </a:rPr>
              <a:t>outermost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energy </a:t>
            </a:r>
            <a:r>
              <a:rPr lang="en-US" dirty="0" smtClean="0"/>
              <a:t>level.</a:t>
            </a:r>
          </a:p>
          <a:p>
            <a:r>
              <a:rPr lang="en-US" dirty="0" smtClean="0"/>
              <a:t>Those </a:t>
            </a:r>
            <a:r>
              <a:rPr lang="en-US" dirty="0"/>
              <a:t>are the electrons involved in </a:t>
            </a:r>
            <a:r>
              <a:rPr lang="en-US" b="1" dirty="0">
                <a:solidFill>
                  <a:srgbClr val="FF0000"/>
                </a:solidFill>
              </a:rPr>
              <a:t>chemical </a:t>
            </a:r>
            <a:r>
              <a:rPr lang="en-US" b="1" dirty="0" smtClean="0">
                <a:solidFill>
                  <a:srgbClr val="FF0000"/>
                </a:solidFill>
              </a:rPr>
              <a:t>reactions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We </a:t>
            </a:r>
            <a:r>
              <a:rPr lang="en-US" dirty="0"/>
              <a:t>can symbolize these electrons using the </a:t>
            </a:r>
            <a:r>
              <a:rPr lang="en-US" b="1" dirty="0">
                <a:solidFill>
                  <a:srgbClr val="FF0000"/>
                </a:solidFill>
              </a:rPr>
              <a:t>Lewis Electron Dot Diagram</a:t>
            </a:r>
            <a:r>
              <a:rPr lang="en-US" dirty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71525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ELECTRON DOT DIAGRAMS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2149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ELECTRON DOT DIAGRAMS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447800"/>
            <a:ext cx="4432300" cy="4800600"/>
          </a:xfrm>
        </p:spPr>
        <p:txBody>
          <a:bodyPr/>
          <a:lstStyle/>
          <a:p>
            <a:pPr marL="82550" indent="0">
              <a:buNone/>
            </a:pPr>
            <a:r>
              <a:rPr lang="en-US" sz="2800" dirty="0"/>
              <a:t>To write an electron dot diagram, follow these steps:</a:t>
            </a:r>
          </a:p>
          <a:p>
            <a:pPr marL="596900" lvl="0" indent="-514350">
              <a:buAutoNum type="arabicPeriod"/>
            </a:pPr>
            <a:r>
              <a:rPr lang="en-US" sz="2800" dirty="0" smtClean="0"/>
              <a:t>Write </a:t>
            </a:r>
            <a:r>
              <a:rPr lang="en-US" sz="2800" dirty="0"/>
              <a:t>the </a:t>
            </a:r>
            <a:r>
              <a:rPr lang="en-US" sz="2800" b="1" dirty="0">
                <a:solidFill>
                  <a:srgbClr val="FF0000"/>
                </a:solidFill>
              </a:rPr>
              <a:t>symbol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for the element </a:t>
            </a:r>
            <a:r>
              <a:rPr lang="en-US" sz="2800" i="1" dirty="0"/>
              <a:t>(symbolizes the nucleus and all inner energy </a:t>
            </a:r>
            <a:r>
              <a:rPr lang="en-US" sz="2800" i="1" dirty="0" smtClean="0"/>
              <a:t>levels).</a:t>
            </a:r>
          </a:p>
          <a:p>
            <a:pPr marL="596900" lvl="0" indent="-514350">
              <a:buAutoNum type="arabicPeriod"/>
            </a:pPr>
            <a:r>
              <a:rPr lang="en-US" sz="2800" dirty="0" smtClean="0"/>
              <a:t>Look at the Bohr diagram.  Find the outermost energy level and count the </a:t>
            </a:r>
            <a:r>
              <a:rPr lang="en-US" sz="2800" b="1" dirty="0" smtClean="0">
                <a:solidFill>
                  <a:srgbClr val="FF0000"/>
                </a:solidFill>
              </a:rPr>
              <a:t>electrons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in it.</a:t>
            </a:r>
            <a:endParaRPr lang="en-US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901984"/>
            <a:ext cx="3038475" cy="3206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762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ELECTRON DOT DIAGRAMS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374650">
              <a:buNone/>
            </a:pPr>
            <a:r>
              <a:rPr lang="en-US" sz="2800" dirty="0" smtClean="0"/>
              <a:t>3. 	Each </a:t>
            </a:r>
            <a:r>
              <a:rPr lang="en-US" sz="2800" b="1" dirty="0">
                <a:solidFill>
                  <a:srgbClr val="FF0000"/>
                </a:solidFill>
              </a:rPr>
              <a:t>‘side’ </a:t>
            </a:r>
            <a:r>
              <a:rPr lang="en-US" sz="2800" dirty="0"/>
              <a:t>of the symbol represents an orbital.  Draw the </a:t>
            </a:r>
            <a:r>
              <a:rPr lang="en-US" sz="2800" b="1" dirty="0">
                <a:solidFill>
                  <a:srgbClr val="FF0000"/>
                </a:solidFill>
              </a:rPr>
              <a:t>dots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on the appropriate sides to represent the electrons in that orbital.  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5238" y="4038600"/>
            <a:ext cx="1985962" cy="2072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1533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PRACTICE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550" indent="0">
              <a:buNone/>
            </a:pPr>
            <a:r>
              <a:rPr lang="en-US" dirty="0"/>
              <a:t>Let’s draw Lithium.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Atomic # ____</a:t>
            </a:r>
          </a:p>
          <a:p>
            <a:pPr marL="825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29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1354</TotalTime>
  <Words>286</Words>
  <Application>Microsoft Office PowerPoint</Application>
  <PresentationFormat>On-screen Show (4:3)</PresentationFormat>
  <Paragraphs>52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Solstice</vt:lpstr>
      <vt:lpstr>REMINDER</vt:lpstr>
      <vt:lpstr>ELECTRON CLOUD</vt:lpstr>
      <vt:lpstr>PowerPoint Presentation</vt:lpstr>
      <vt:lpstr>PowerPoint Presentation</vt:lpstr>
      <vt:lpstr>PowerPoint Presentation</vt:lpstr>
      <vt:lpstr>BOHR’S DIAGRAM</vt:lpstr>
      <vt:lpstr>BOHR’S DIAGRAM</vt:lpstr>
      <vt:lpstr>WATCH</vt:lpstr>
      <vt:lpstr>PRACTICE</vt:lpstr>
      <vt:lpstr>ELECTRON DOT DIAGRAMS</vt:lpstr>
      <vt:lpstr>ELECTRON DOT DIAGRAMS</vt:lpstr>
      <vt:lpstr>ELECTRON DOT DIAGRAMS</vt:lpstr>
      <vt:lpstr>PRACTICE</vt:lpstr>
    </vt:vector>
  </TitlesOfParts>
  <Company>DeKalb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Development of the Atomic Theory</dc:title>
  <dc:creator>Nancy Brim</dc:creator>
  <cp:lastModifiedBy>JCBOE</cp:lastModifiedBy>
  <cp:revision>57</cp:revision>
  <dcterms:created xsi:type="dcterms:W3CDTF">2011-09-01T14:52:52Z</dcterms:created>
  <dcterms:modified xsi:type="dcterms:W3CDTF">2016-01-08T14:43:41Z</dcterms:modified>
</cp:coreProperties>
</file>