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42" r:id="rId2"/>
    <p:sldId id="350" r:id="rId3"/>
    <p:sldId id="346" r:id="rId4"/>
    <p:sldId id="347" r:id="rId5"/>
    <p:sldId id="343" r:id="rId6"/>
    <p:sldId id="348" r:id="rId7"/>
    <p:sldId id="351" r:id="rId8"/>
    <p:sldId id="344" r:id="rId9"/>
    <p:sldId id="372" r:id="rId10"/>
    <p:sldId id="345" r:id="rId1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anose="020B0502020104020203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anose="020B0502020104020203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anose="020B0502020104020203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anose="020B0502020104020203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anose="020B0502020104020203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ill Sans MT" panose="020B0502020104020203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ill Sans MT" panose="020B0502020104020203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ill Sans MT" panose="020B0502020104020203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ill Sans MT" panose="020B0502020104020203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723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054" autoAdjust="0"/>
    <p:restoredTop sz="94699" autoAdjust="0"/>
  </p:normalViewPr>
  <p:slideViewPr>
    <p:cSldViewPr>
      <p:cViewPr>
        <p:scale>
          <a:sx n="60" d="100"/>
          <a:sy n="60" d="100"/>
        </p:scale>
        <p:origin x="-1590" y="-2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E44AA3C-6A92-4141-B7D7-68117830A375}" type="datetimeFigureOut">
              <a:rPr lang="en-US"/>
              <a:pPr>
                <a:defRPr/>
              </a:pPr>
              <a:t>1/8/2016</a:t>
            </a:fld>
            <a:endParaRPr lang="en-US"/>
          </a:p>
        </p:txBody>
      </p:sp>
      <p:sp>
        <p:nvSpPr>
          <p:cNvPr id="7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D34ACF-4CF4-4F8C-9736-610BB85646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7913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20640F-3400-4075-AF4F-1B4810FA5D66}" type="datetimeFigureOut">
              <a:rPr lang="en-US"/>
              <a:pPr>
                <a:defRPr/>
              </a:pPr>
              <a:t>1/8/2016</a:t>
            </a:fld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2DF226-DD86-4A49-BE8B-42A49659E50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0863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3819353-F806-4299-81A7-107639A7587B}" type="datetimeFigureOut">
              <a:rPr lang="en-US"/>
              <a:pPr>
                <a:defRPr/>
              </a:pPr>
              <a:t>1/8/2016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B86741-86D0-4631-9859-DEF952EFF3C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791905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44F368-827A-4347-B969-4B058C69B098}" type="datetimeFigureOut">
              <a:rPr lang="en-US"/>
              <a:pPr>
                <a:defRPr/>
              </a:pPr>
              <a:t>1/8/2016</a:t>
            </a:fld>
            <a:endParaRPr lang="en-US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7550EA-56EF-42C3-8A00-5F32749A5E2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3780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D9B0A9D-AE35-416B-AD5A-04499805C909}" type="datetimeFigureOut">
              <a:rPr lang="en-US"/>
              <a:pPr>
                <a:defRPr/>
              </a:pPr>
              <a:t>1/8/2016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003C70-FD30-4D14-8BD8-431A8B5B68E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6567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EB798F-7C32-4A0A-904D-0AFE73E7382A}" type="datetimeFigureOut">
              <a:rPr lang="en-US"/>
              <a:pPr>
                <a:defRPr/>
              </a:pPr>
              <a:t>1/8/2016</a:t>
            </a:fld>
            <a:endParaRPr lang="en-US"/>
          </a:p>
        </p:txBody>
      </p:sp>
      <p:sp>
        <p:nvSpPr>
          <p:cNvPr id="4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ED9984-3F10-407E-B52C-25A368CD1B6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2282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Rectangle 2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9D190A8-974F-49F7-AC3C-69D42BF00CC2}" type="datetimeFigureOut">
              <a:rPr lang="en-US"/>
              <a:pPr>
                <a:defRPr/>
              </a:pPr>
              <a:t>1/8/2016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8A447B-C664-4773-93B4-38355AF8070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3156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BFF5979-C0AA-495F-A768-C8D37980EC4D}" type="datetimeFigureOut">
              <a:rPr lang="en-US"/>
              <a:pPr>
                <a:defRPr/>
              </a:pPr>
              <a:t>1/8/2016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DE5DD7-C380-4F57-BD7D-A70B3C0CBE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4588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/>
          <a:p>
            <a:pPr indent="-283464" fontAlgn="auto">
              <a:lnSpc>
                <a:spcPts val="3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>
              <a:latin typeface="+mn-lt"/>
              <a:cs typeface="+mn-cs"/>
            </a:endParaRPr>
          </a:p>
        </p:txBody>
      </p:sp>
      <p:sp>
        <p:nvSpPr>
          <p:cNvPr id="6" name="Flowchart: Process 5"/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Flowchart: Process 6"/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45FB8E7-8A13-4AAD-9ABC-0B2F9B097042}" type="datetimeFigureOut">
              <a:rPr lang="en-US"/>
              <a:pPr>
                <a:defRPr/>
              </a:pPr>
              <a:t>1/8/2016</a:t>
            </a:fld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2B81D2-A147-4749-B042-DFBCD043E23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91902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F1CF03-CB3D-4147-8A06-37A46CE5CD2B}" type="datetimeFigureOut">
              <a:rPr lang="en-US"/>
              <a:pPr>
                <a:defRPr/>
              </a:pPr>
              <a:t>1/8/2016</a:t>
            </a:fld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9C1593-9DEC-459C-B22E-E7C17B2B62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12246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727546-2C67-4595-B163-F5F35E19818C}" type="datetimeFigureOut">
              <a:rPr lang="en-US"/>
              <a:pPr>
                <a:defRPr/>
              </a:pPr>
              <a:t>1/8/2016</a:t>
            </a:fld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898478-C424-4D3E-A772-A16C681CBD5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3531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3" name="Text Placeholder 8"/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93BD8AB1-42EF-4CF6-B83F-356139216173}" type="datetimeFigureOut">
              <a:rPr lang="en-US"/>
              <a:pPr>
                <a:defRPr/>
              </a:pPr>
              <a:t>1/8/2016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B5A788"/>
                </a:solidFill>
              </a:defRPr>
            </a:lvl1pPr>
          </a:lstStyle>
          <a:p>
            <a:fld id="{EBCD2C6D-BDD9-418A-8691-8CD087E738FE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0" r:id="rId2"/>
    <p:sldLayoutId id="2147483752" r:id="rId3"/>
    <p:sldLayoutId id="2147483749" r:id="rId4"/>
    <p:sldLayoutId id="2147483753" r:id="rId5"/>
    <p:sldLayoutId id="2147483748" r:id="rId6"/>
    <p:sldLayoutId id="2147483754" r:id="rId7"/>
    <p:sldLayoutId id="2147483755" r:id="rId8"/>
    <p:sldLayoutId id="2147483756" r:id="rId9"/>
    <p:sldLayoutId id="2147483747" r:id="rId10"/>
    <p:sldLayoutId id="2147483746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9pPr>
      <a:extLst/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tx2">
                    <a:satMod val="130000"/>
                  </a:schemeClr>
                </a:solidFill>
              </a:rPr>
              <a:t>ISOTOPES</a:t>
            </a:r>
            <a:endParaRPr lang="en-US" b="1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Isotopes are atoms of the </a:t>
            </a:r>
            <a:r>
              <a:rPr lang="en-US" altLang="en-US" b="1" dirty="0" smtClean="0">
                <a:solidFill>
                  <a:srgbClr val="FF0000"/>
                </a:solidFill>
              </a:rPr>
              <a:t>same element </a:t>
            </a:r>
            <a:r>
              <a:rPr lang="en-US" altLang="en-US" dirty="0" smtClean="0"/>
              <a:t>that have a different number of </a:t>
            </a:r>
            <a:r>
              <a:rPr lang="en-US" altLang="en-US" b="1" dirty="0" smtClean="0">
                <a:solidFill>
                  <a:srgbClr val="FF0000"/>
                </a:solidFill>
              </a:rPr>
              <a:t>neutrons</a:t>
            </a:r>
            <a:r>
              <a:rPr lang="en-US" altLang="en-US" dirty="0" smtClean="0"/>
              <a:t>.  </a:t>
            </a:r>
          </a:p>
          <a:p>
            <a:pPr eaLnBrk="1" hangingPunct="1"/>
            <a:r>
              <a:rPr lang="en-US" altLang="en-US" dirty="0" smtClean="0"/>
              <a:t>They differ in </a:t>
            </a:r>
            <a:r>
              <a:rPr lang="en-US" altLang="en-US" b="1" dirty="0" smtClean="0">
                <a:solidFill>
                  <a:srgbClr val="FF0000"/>
                </a:solidFill>
              </a:rPr>
              <a:t>mass</a:t>
            </a:r>
            <a:r>
              <a:rPr lang="en-US" altLang="en-US" dirty="0" smtClean="0"/>
              <a:t>, but the atom’s </a:t>
            </a:r>
            <a:r>
              <a:rPr lang="en-US" altLang="en-US" b="1" dirty="0" smtClean="0">
                <a:solidFill>
                  <a:srgbClr val="FF0000"/>
                </a:solidFill>
              </a:rPr>
              <a:t>chemical</a:t>
            </a:r>
            <a:r>
              <a:rPr lang="en-US" altLang="en-US" dirty="0" smtClean="0">
                <a:solidFill>
                  <a:srgbClr val="FF0000"/>
                </a:solidFill>
              </a:rPr>
              <a:t> </a:t>
            </a:r>
            <a:r>
              <a:rPr lang="en-US" altLang="en-US" dirty="0" smtClean="0"/>
              <a:t>behavior are the same.  </a:t>
            </a:r>
          </a:p>
          <a:p>
            <a:pPr eaLnBrk="1" hangingPunct="1"/>
            <a:r>
              <a:rPr lang="en-US" altLang="en-US" dirty="0" smtClean="0"/>
              <a:t>To identify an isotope, you write the element’s </a:t>
            </a:r>
            <a:r>
              <a:rPr lang="en-US" altLang="en-US" b="1" dirty="0" smtClean="0">
                <a:solidFill>
                  <a:srgbClr val="FF0000"/>
                </a:solidFill>
              </a:rPr>
              <a:t>name</a:t>
            </a:r>
            <a:r>
              <a:rPr lang="en-US" altLang="en-US" dirty="0" smtClean="0">
                <a:solidFill>
                  <a:srgbClr val="FF0000"/>
                </a:solidFill>
              </a:rPr>
              <a:t> </a:t>
            </a:r>
            <a:r>
              <a:rPr lang="en-US" altLang="en-US" dirty="0" smtClean="0"/>
              <a:t>and follow it with its </a:t>
            </a:r>
            <a:r>
              <a:rPr lang="en-US" altLang="en-US" b="1" dirty="0" smtClean="0">
                <a:solidFill>
                  <a:srgbClr val="FF0000"/>
                </a:solidFill>
              </a:rPr>
              <a:t>mass number.  </a:t>
            </a:r>
          </a:p>
          <a:p>
            <a:pPr eaLnBrk="1" hangingPunct="1"/>
            <a:r>
              <a:rPr lang="en-US" altLang="en-US" dirty="0" smtClean="0"/>
              <a:t>Examples:  </a:t>
            </a:r>
            <a:r>
              <a:rPr lang="en-US" altLang="en-US" b="1" dirty="0" smtClean="0">
                <a:solidFill>
                  <a:srgbClr val="FF0000"/>
                </a:solidFill>
              </a:rPr>
              <a:t>Carbon-12, Uranium-238.  </a:t>
            </a:r>
          </a:p>
        </p:txBody>
      </p:sp>
    </p:spTree>
    <p:extLst>
      <p:ext uri="{BB962C8B-B14F-4D97-AF65-F5344CB8AC3E}">
        <p14:creationId xmlns:p14="http://schemas.microsoft.com/office/powerpoint/2010/main" val="4105287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tx2">
                    <a:satMod val="130000"/>
                  </a:schemeClr>
                </a:solidFill>
              </a:rPr>
              <a:t>ISOTOPES</a:t>
            </a:r>
            <a:endParaRPr lang="en-US" b="1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It can also be identified by writing </a:t>
            </a:r>
            <a:r>
              <a:rPr lang="en-US" dirty="0" smtClean="0"/>
              <a:t>an element symbol:     </a:t>
            </a:r>
            <a:r>
              <a:rPr lang="en-US" dirty="0"/>
              <a:t>				</a:t>
            </a:r>
            <a:r>
              <a:rPr lang="en-US" dirty="0" smtClean="0"/>
              <a:t>     </a:t>
            </a:r>
            <a:r>
              <a:rPr lang="en-US" dirty="0"/>
              <a:t>	</a:t>
            </a:r>
            <a:r>
              <a:rPr lang="en-US" dirty="0" smtClean="0"/>
              <a:t>       </a:t>
            </a:r>
            <a:r>
              <a:rPr lang="en-US" dirty="0"/>
              <a:t>	</a:t>
            </a:r>
          </a:p>
          <a:p>
            <a:pPr marL="82296" indent="0" eaLnBrk="1" fontAlgn="auto" hangingPunct="1">
              <a:spcAft>
                <a:spcPts val="0"/>
              </a:spcAft>
              <a:buNone/>
              <a:defRPr/>
            </a:pP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653862"/>
            <a:ext cx="5870638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3657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tx2">
                    <a:satMod val="130000"/>
                  </a:schemeClr>
                </a:solidFill>
              </a:rPr>
              <a:t>ISOTOPES</a:t>
            </a:r>
            <a:endParaRPr lang="en-US" b="1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0" y="1143000"/>
            <a:ext cx="7499350" cy="4800600"/>
          </a:xfrm>
        </p:spPr>
        <p:txBody>
          <a:bodyPr rtlCol="0">
            <a:normAutofit/>
          </a:bodyPr>
          <a:lstStyle/>
          <a:p>
            <a:pPr marL="82296" indent="0" eaLnBrk="1" fontAlgn="auto" hangingPunct="1">
              <a:spcAft>
                <a:spcPts val="0"/>
              </a:spcAft>
              <a:buNone/>
              <a:defRPr/>
            </a:pPr>
            <a:r>
              <a:rPr lang="en-US" dirty="0"/>
              <a:t>				</a:t>
            </a:r>
            <a:r>
              <a:rPr lang="en-US" dirty="0" smtClean="0"/>
              <a:t>     </a:t>
            </a:r>
            <a:r>
              <a:rPr lang="en-US" dirty="0"/>
              <a:t>	</a:t>
            </a:r>
            <a:r>
              <a:rPr lang="en-US" dirty="0" smtClean="0"/>
              <a:t>       </a:t>
            </a:r>
            <a:r>
              <a:rPr lang="en-US" dirty="0"/>
              <a:t>	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The </a:t>
            </a:r>
            <a:r>
              <a:rPr lang="en-US" b="1" dirty="0">
                <a:solidFill>
                  <a:srgbClr val="FF0000"/>
                </a:solidFill>
              </a:rPr>
              <a:t>ATOMIC </a:t>
            </a:r>
            <a:r>
              <a:rPr lang="en-US" b="1" dirty="0" smtClean="0">
                <a:solidFill>
                  <a:srgbClr val="FF0000"/>
                </a:solidFill>
              </a:rPr>
              <a:t>MASS </a:t>
            </a:r>
            <a:r>
              <a:rPr lang="en-US" dirty="0" smtClean="0"/>
              <a:t>(number from periodic table) </a:t>
            </a:r>
            <a:r>
              <a:rPr lang="en-US" dirty="0"/>
              <a:t>is the weighted </a:t>
            </a:r>
            <a:r>
              <a:rPr lang="en-US" b="1" dirty="0">
                <a:solidFill>
                  <a:srgbClr val="FF0000"/>
                </a:solidFill>
              </a:rPr>
              <a:t>average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of the isotopes of an element and can be calculated if you know the isotope’s  </a:t>
            </a:r>
            <a:r>
              <a:rPr lang="en-US" b="1" dirty="0">
                <a:solidFill>
                  <a:srgbClr val="FF0000"/>
                </a:solidFill>
              </a:rPr>
              <a:t>mass numbers</a:t>
            </a:r>
            <a:r>
              <a:rPr lang="en-US" dirty="0"/>
              <a:t> and the </a:t>
            </a:r>
            <a:r>
              <a:rPr lang="en-US" b="1" dirty="0">
                <a:solidFill>
                  <a:srgbClr val="FF0000"/>
                </a:solidFill>
              </a:rPr>
              <a:t>percentage</a:t>
            </a:r>
            <a:r>
              <a:rPr lang="en-US" dirty="0"/>
              <a:t> abundance of each.  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635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ISOTOPES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Most isotopes are stable but </a:t>
            </a:r>
            <a:r>
              <a:rPr lang="en-US" altLang="en-US" b="1" dirty="0">
                <a:solidFill>
                  <a:srgbClr val="FF0000"/>
                </a:solidFill>
              </a:rPr>
              <a:t>radioactive</a:t>
            </a:r>
            <a:r>
              <a:rPr lang="en-US" altLang="en-US" dirty="0"/>
              <a:t> isotopes are unstable and </a:t>
            </a:r>
            <a:r>
              <a:rPr lang="en-US" altLang="en-US" b="1" dirty="0">
                <a:solidFill>
                  <a:srgbClr val="FF0000"/>
                </a:solidFill>
              </a:rPr>
              <a:t>break</a:t>
            </a:r>
            <a:r>
              <a:rPr lang="en-US" altLang="en-US" i="1" u="sng" dirty="0">
                <a:solidFill>
                  <a:srgbClr val="FF0000"/>
                </a:solidFill>
              </a:rPr>
              <a:t> </a:t>
            </a:r>
            <a:r>
              <a:rPr lang="en-US" altLang="en-US" b="1" dirty="0">
                <a:solidFill>
                  <a:srgbClr val="FF0000"/>
                </a:solidFill>
              </a:rPr>
              <a:t>down</a:t>
            </a:r>
            <a:r>
              <a:rPr lang="en-US" altLang="en-US" dirty="0"/>
              <a:t> into more stable forms</a:t>
            </a:r>
            <a:r>
              <a:rPr lang="en-US" altLang="en-US" dirty="0">
                <a:solidFill>
                  <a:srgbClr val="FF0000"/>
                </a:solidFill>
              </a:rPr>
              <a:t> </a:t>
            </a:r>
            <a:r>
              <a:rPr lang="en-US" altLang="en-US" b="1" dirty="0">
                <a:solidFill>
                  <a:srgbClr val="FF0000"/>
                </a:solidFill>
              </a:rPr>
              <a:t>by</a:t>
            </a:r>
            <a:r>
              <a:rPr lang="en-US" altLang="en-US" b="1" dirty="0"/>
              <a:t> </a:t>
            </a:r>
            <a:r>
              <a:rPr lang="en-US" altLang="en-US" b="1" dirty="0">
                <a:solidFill>
                  <a:srgbClr val="FF0000"/>
                </a:solidFill>
              </a:rPr>
              <a:t>emitting</a:t>
            </a:r>
            <a:r>
              <a:rPr lang="en-US" altLang="en-US" b="1" dirty="0"/>
              <a:t> </a:t>
            </a:r>
            <a:r>
              <a:rPr lang="en-US" altLang="en-US" dirty="0"/>
              <a:t>particles and </a:t>
            </a:r>
            <a:r>
              <a:rPr lang="en-US" altLang="en-US" b="1" dirty="0">
                <a:solidFill>
                  <a:srgbClr val="FF0000"/>
                </a:solidFill>
              </a:rPr>
              <a:t>energy</a:t>
            </a:r>
            <a:r>
              <a:rPr lang="en-US" altLang="en-US" dirty="0"/>
              <a:t> (</a:t>
            </a:r>
            <a:r>
              <a:rPr lang="en-US" altLang="en-US" i="1" dirty="0"/>
              <a:t>radiation)</a:t>
            </a:r>
            <a:r>
              <a:rPr lang="en-US" altLang="en-US" dirty="0"/>
              <a:t>. </a:t>
            </a:r>
          </a:p>
          <a:p>
            <a:pPr eaLnBrk="1" hangingPunct="1"/>
            <a:r>
              <a:rPr lang="en-US" altLang="en-US" dirty="0"/>
              <a:t>Radiation can be detected, so radioactive isotopes are </a:t>
            </a:r>
            <a:r>
              <a:rPr lang="en-US" altLang="en-US" b="1" dirty="0">
                <a:solidFill>
                  <a:srgbClr val="FF0000"/>
                </a:solidFill>
              </a:rPr>
              <a:t>useful</a:t>
            </a:r>
            <a:r>
              <a:rPr lang="en-US" altLang="en-US" dirty="0"/>
              <a:t> as labels in scientific research and medical diagnostic procedures.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3043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1447800" y="21021"/>
            <a:ext cx="7499350" cy="1143000"/>
          </a:xfrm>
        </p:spPr>
        <p:txBody>
          <a:bodyPr/>
          <a:lstStyle/>
          <a:p>
            <a:pPr eaLnBrk="1" hangingPunct="1"/>
            <a:r>
              <a:rPr lang="en-US" altLang="en-US" b="1" dirty="0" smtClean="0"/>
              <a:t>ISOTOPES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066800"/>
            <a:ext cx="7620000" cy="34290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altLang="en-US" sz="2700" dirty="0" smtClean="0"/>
              <a:t>Carbon-12	p</a:t>
            </a:r>
            <a:r>
              <a:rPr lang="en-US" altLang="en-US" sz="2700" baseline="30000" dirty="0" smtClean="0"/>
              <a:t>+</a:t>
            </a:r>
            <a:r>
              <a:rPr lang="en-US" altLang="en-US" sz="2700" dirty="0" smtClean="0"/>
              <a:t>=</a:t>
            </a:r>
            <a:r>
              <a:rPr lang="en-US" altLang="en-US" sz="2700" b="1" dirty="0" smtClean="0">
                <a:solidFill>
                  <a:srgbClr val="FF0000"/>
                </a:solidFill>
              </a:rPr>
              <a:t>6</a:t>
            </a:r>
            <a:r>
              <a:rPr lang="en-US" altLang="en-US" sz="2700" dirty="0" smtClean="0"/>
              <a:t>		n°=</a:t>
            </a:r>
            <a:r>
              <a:rPr lang="en-US" altLang="en-US" sz="2700" b="1" dirty="0" smtClean="0">
                <a:solidFill>
                  <a:srgbClr val="FF0000"/>
                </a:solidFill>
              </a:rPr>
              <a:t>6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700" dirty="0" smtClean="0"/>
              <a:t>Carbon-13	p</a:t>
            </a:r>
            <a:r>
              <a:rPr lang="en-US" altLang="en-US" sz="2700" baseline="30000" dirty="0" smtClean="0"/>
              <a:t>+</a:t>
            </a:r>
            <a:r>
              <a:rPr lang="en-US" altLang="en-US" sz="2700" dirty="0" smtClean="0"/>
              <a:t>=</a:t>
            </a:r>
            <a:r>
              <a:rPr lang="en-US" altLang="en-US" sz="2700" b="1" dirty="0" smtClean="0">
                <a:solidFill>
                  <a:srgbClr val="FF0000"/>
                </a:solidFill>
              </a:rPr>
              <a:t>6</a:t>
            </a:r>
            <a:r>
              <a:rPr lang="en-US" altLang="en-US" sz="2700" dirty="0" smtClean="0"/>
              <a:t>		n°=</a:t>
            </a:r>
            <a:r>
              <a:rPr lang="en-US" altLang="en-US" sz="2700" b="1" dirty="0" smtClean="0">
                <a:solidFill>
                  <a:srgbClr val="FF0000"/>
                </a:solidFill>
              </a:rPr>
              <a:t>7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700" dirty="0" smtClean="0"/>
              <a:t>Carbon-14	p</a:t>
            </a:r>
            <a:r>
              <a:rPr lang="en-US" altLang="en-US" sz="2700" baseline="30000" dirty="0" smtClean="0"/>
              <a:t>+</a:t>
            </a:r>
            <a:r>
              <a:rPr lang="en-US" altLang="en-US" sz="2700" dirty="0" smtClean="0"/>
              <a:t>=</a:t>
            </a:r>
            <a:r>
              <a:rPr lang="en-US" altLang="en-US" sz="2700" b="1" dirty="0" smtClean="0">
                <a:solidFill>
                  <a:srgbClr val="FF0000"/>
                </a:solidFill>
              </a:rPr>
              <a:t>6</a:t>
            </a:r>
            <a:r>
              <a:rPr lang="en-US" altLang="en-US" sz="2700" dirty="0" smtClean="0"/>
              <a:t>		n°=</a:t>
            </a:r>
            <a:r>
              <a:rPr lang="en-US" altLang="en-US" sz="2700" b="1" dirty="0" smtClean="0">
                <a:solidFill>
                  <a:srgbClr val="FF0000"/>
                </a:solidFill>
              </a:rPr>
              <a:t>8</a:t>
            </a:r>
          </a:p>
          <a:p>
            <a:pPr eaLnBrk="1" hangingPunct="1">
              <a:lnSpc>
                <a:spcPct val="80000"/>
              </a:lnSpc>
            </a:pPr>
            <a:endParaRPr lang="en-US" altLang="en-US" sz="2700" dirty="0" smtClean="0"/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en-US" altLang="en-US" sz="2700" dirty="0" smtClean="0"/>
              <a:t>Carbon-14 is not as stable as carbon-12 and breaks down radioactively.</a:t>
            </a:r>
          </a:p>
        </p:txBody>
      </p:sp>
      <p:pic>
        <p:nvPicPr>
          <p:cNvPr id="4100" name="Picture 2" descr="http://www.sciencelearn.org.nz/var/sciencelearn/storage/images/contexts/just-elemental/sci-media/images/carbon-isotopes/174239-2-eng-NZ/Carbon-isotopes_full_size_landscap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3657600"/>
            <a:ext cx="4804856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7562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5" descr="isotopes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43000" y="0"/>
            <a:ext cx="7239000" cy="68230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4579" name="Rectangle 8"/>
          <p:cNvSpPr>
            <a:spLocks noChangeArrowheads="1"/>
          </p:cNvSpPr>
          <p:nvPr/>
        </p:nvSpPr>
        <p:spPr bwMode="auto">
          <a:xfrm>
            <a:off x="1676400" y="5943600"/>
            <a:ext cx="5791200" cy="9144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4580" name="Line 9"/>
          <p:cNvSpPr>
            <a:spLocks noChangeShapeType="1"/>
          </p:cNvSpPr>
          <p:nvPr/>
        </p:nvSpPr>
        <p:spPr bwMode="auto">
          <a:xfrm>
            <a:off x="1143000" y="1981200"/>
            <a:ext cx="7239000" cy="0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1" name="Line 10"/>
          <p:cNvSpPr>
            <a:spLocks noChangeShapeType="1"/>
          </p:cNvSpPr>
          <p:nvPr/>
        </p:nvSpPr>
        <p:spPr bwMode="auto">
          <a:xfrm>
            <a:off x="1143000" y="3733800"/>
            <a:ext cx="7239000" cy="0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19" name="Rectangle 11"/>
          <p:cNvSpPr>
            <a:spLocks noChangeArrowheads="1"/>
          </p:cNvSpPr>
          <p:nvPr/>
        </p:nvSpPr>
        <p:spPr bwMode="auto">
          <a:xfrm>
            <a:off x="1066800" y="1905000"/>
            <a:ext cx="7620000" cy="1752600"/>
          </a:xfrm>
          <a:prstGeom prst="rect">
            <a:avLst/>
          </a:prstGeom>
          <a:solidFill>
            <a:srgbClr val="00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3020" name="Rectangle 12"/>
          <p:cNvSpPr>
            <a:spLocks noChangeArrowheads="1"/>
          </p:cNvSpPr>
          <p:nvPr/>
        </p:nvSpPr>
        <p:spPr bwMode="auto">
          <a:xfrm>
            <a:off x="1066800" y="3657600"/>
            <a:ext cx="7620000" cy="1905000"/>
          </a:xfrm>
          <a:prstGeom prst="rect">
            <a:avLst/>
          </a:prstGeom>
          <a:solidFill>
            <a:srgbClr val="00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06576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430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430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430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430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3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430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430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430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430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3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9" grpId="0" animBg="1"/>
      <p:bldP spid="430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ISOTOPES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447800"/>
            <a:ext cx="5486400" cy="5029200"/>
          </a:xfrm>
        </p:spPr>
        <p:txBody>
          <a:bodyPr/>
          <a:lstStyle/>
          <a:p>
            <a:pPr marL="82550" indent="0">
              <a:buNone/>
            </a:pPr>
            <a:r>
              <a:rPr lang="en-US" sz="2800" b="1" dirty="0" smtClean="0"/>
              <a:t>The Importance of Isotopes:</a:t>
            </a:r>
          </a:p>
          <a:p>
            <a:r>
              <a:rPr lang="en-US" sz="2800" dirty="0" smtClean="0"/>
              <a:t>They help scientists understand the </a:t>
            </a:r>
            <a:r>
              <a:rPr lang="en-US" sz="2800" b="1" dirty="0" smtClean="0">
                <a:solidFill>
                  <a:srgbClr val="FF0000"/>
                </a:solidFill>
              </a:rPr>
              <a:t>origins</a:t>
            </a:r>
            <a:r>
              <a:rPr lang="en-US" sz="2800" dirty="0" smtClean="0"/>
              <a:t> of the Universe and the Earth.</a:t>
            </a:r>
          </a:p>
          <a:p>
            <a:r>
              <a:rPr lang="en-US" sz="2800" dirty="0" smtClean="0"/>
              <a:t>The </a:t>
            </a:r>
            <a:r>
              <a:rPr lang="en-US" sz="2800" b="1" dirty="0" smtClean="0">
                <a:solidFill>
                  <a:srgbClr val="FF0000"/>
                </a:solidFill>
              </a:rPr>
              <a:t>Big Bang </a:t>
            </a:r>
            <a:r>
              <a:rPr lang="en-US" sz="2800" dirty="0" smtClean="0"/>
              <a:t>created both hydrogen and helium.</a:t>
            </a:r>
          </a:p>
          <a:p>
            <a:r>
              <a:rPr lang="en-US" sz="2800" b="1" dirty="0" smtClean="0">
                <a:solidFill>
                  <a:srgbClr val="FF0000"/>
                </a:solidFill>
              </a:rPr>
              <a:t>Supernovas</a:t>
            </a:r>
            <a:r>
              <a:rPr lang="en-US" sz="2800" dirty="0" smtClean="0"/>
              <a:t> created the rest of the elements.</a:t>
            </a:r>
          </a:p>
          <a:p>
            <a:r>
              <a:rPr lang="en-US" sz="2800" b="1" dirty="0" smtClean="0">
                <a:solidFill>
                  <a:srgbClr val="FF0000"/>
                </a:solidFill>
              </a:rPr>
              <a:t>Cosmic Ray </a:t>
            </a:r>
            <a:r>
              <a:rPr lang="en-US" sz="2800" dirty="0" smtClean="0"/>
              <a:t>crashes created isotopes.</a:t>
            </a:r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1524000"/>
            <a:ext cx="2395566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6515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tx2">
                    <a:satMod val="130000"/>
                  </a:schemeClr>
                </a:solidFill>
              </a:rPr>
              <a:t>PRACTICE –same or different?</a:t>
            </a:r>
            <a:endParaRPr lang="en-US" b="1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3600" dirty="0"/>
              <a:t>1.  Element D	</a:t>
            </a:r>
            <a:r>
              <a:rPr lang="en-US" sz="3600" dirty="0" smtClean="0"/>
              <a:t> 6 </a:t>
            </a:r>
            <a:r>
              <a:rPr lang="en-US" sz="3600" dirty="0"/>
              <a:t>p+ and 7 n</a:t>
            </a:r>
            <a:r>
              <a:rPr lang="en-US" sz="3600" dirty="0">
                <a:sym typeface="Symbol"/>
              </a:rPr>
              <a:t></a:t>
            </a:r>
            <a:endParaRPr lang="en-US" sz="3600" dirty="0"/>
          </a:p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3600" b="1" dirty="0"/>
              <a:t> </a:t>
            </a:r>
            <a:r>
              <a:rPr lang="en-US" sz="3600" b="1" dirty="0" smtClean="0"/>
              <a:t>    </a:t>
            </a:r>
            <a:r>
              <a:rPr lang="en-US" sz="3600" u="sng" dirty="0" smtClean="0"/>
              <a:t>Element </a:t>
            </a:r>
            <a:r>
              <a:rPr lang="en-US" sz="3600" u="sng" dirty="0"/>
              <a:t>F	</a:t>
            </a:r>
            <a:r>
              <a:rPr lang="en-US" sz="3600" u="sng" dirty="0" smtClean="0"/>
              <a:t> 7 </a:t>
            </a:r>
            <a:r>
              <a:rPr lang="en-US" sz="3600" u="sng" dirty="0"/>
              <a:t>p+ and 7 n</a:t>
            </a:r>
            <a:r>
              <a:rPr lang="en-US" sz="3600" u="sng" dirty="0">
                <a:sym typeface="Symbol"/>
              </a:rPr>
              <a:t></a:t>
            </a:r>
            <a:endParaRPr lang="en-US" sz="3600" u="sng" dirty="0"/>
          </a:p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3600" dirty="0"/>
              <a:t>2. </a:t>
            </a:r>
            <a:r>
              <a:rPr lang="en-US" sz="3600" dirty="0" smtClean="0"/>
              <a:t> Element </a:t>
            </a:r>
            <a:r>
              <a:rPr lang="en-US" sz="3600" dirty="0"/>
              <a:t>J	</a:t>
            </a:r>
            <a:r>
              <a:rPr lang="en-US" sz="3600" dirty="0" smtClean="0"/>
              <a:t> 27 </a:t>
            </a:r>
            <a:r>
              <a:rPr lang="en-US" sz="3600" dirty="0"/>
              <a:t>p+ and 32 n</a:t>
            </a:r>
            <a:r>
              <a:rPr lang="en-US" sz="3600" dirty="0">
                <a:sym typeface="Symbol"/>
              </a:rPr>
              <a:t></a:t>
            </a:r>
            <a:endParaRPr lang="en-US" sz="3600" dirty="0"/>
          </a:p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3600" b="1" dirty="0"/>
              <a:t> </a:t>
            </a:r>
            <a:r>
              <a:rPr lang="en-US" sz="3600" b="1" dirty="0" smtClean="0"/>
              <a:t>    </a:t>
            </a:r>
            <a:r>
              <a:rPr lang="en-US" sz="3600" u="sng" dirty="0" smtClean="0"/>
              <a:t>Element </a:t>
            </a:r>
            <a:r>
              <a:rPr lang="en-US" sz="3600" u="sng" dirty="0"/>
              <a:t>L	</a:t>
            </a:r>
            <a:r>
              <a:rPr lang="en-US" sz="3600" u="sng" dirty="0" smtClean="0"/>
              <a:t> 27 </a:t>
            </a:r>
            <a:r>
              <a:rPr lang="en-US" sz="3600" u="sng" dirty="0"/>
              <a:t>p+ and 33 n</a:t>
            </a:r>
            <a:r>
              <a:rPr lang="en-US" sz="3600" u="sng" dirty="0">
                <a:sym typeface="Symbol"/>
              </a:rPr>
              <a:t></a:t>
            </a:r>
            <a:endParaRPr lang="en-US" sz="3600" u="sng" dirty="0"/>
          </a:p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3600" dirty="0"/>
              <a:t>3. </a:t>
            </a:r>
            <a:r>
              <a:rPr lang="en-US" sz="3600" dirty="0" smtClean="0"/>
              <a:t> Element </a:t>
            </a:r>
            <a:r>
              <a:rPr lang="en-US" sz="3600" dirty="0"/>
              <a:t>X	</a:t>
            </a:r>
            <a:r>
              <a:rPr lang="en-US" sz="3600" dirty="0" smtClean="0"/>
              <a:t> 17 </a:t>
            </a:r>
            <a:r>
              <a:rPr lang="en-US" sz="3600" dirty="0"/>
              <a:t>p+ and 18 n</a:t>
            </a:r>
            <a:r>
              <a:rPr lang="en-US" sz="3600" dirty="0">
                <a:sym typeface="Symbol"/>
              </a:rPr>
              <a:t></a:t>
            </a:r>
            <a:endParaRPr lang="en-US" sz="3600" dirty="0"/>
          </a:p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3600" dirty="0"/>
              <a:t> </a:t>
            </a:r>
            <a:r>
              <a:rPr lang="en-US" sz="3600" dirty="0" smtClean="0"/>
              <a:t>    </a:t>
            </a:r>
            <a:r>
              <a:rPr lang="en-US" sz="3600" u="sng" dirty="0" smtClean="0"/>
              <a:t>Element </a:t>
            </a:r>
            <a:r>
              <a:rPr lang="en-US" sz="3600" u="sng" dirty="0"/>
              <a:t>Y	</a:t>
            </a:r>
            <a:r>
              <a:rPr lang="en-US" sz="3600" u="sng" dirty="0" smtClean="0"/>
              <a:t> 18 </a:t>
            </a:r>
            <a:r>
              <a:rPr lang="en-US" sz="3600" u="sng" dirty="0"/>
              <a:t>p+ and 17 n</a:t>
            </a:r>
            <a:r>
              <a:rPr lang="en-US" sz="3600" u="sng" dirty="0">
                <a:sym typeface="Symbol"/>
              </a:rPr>
              <a:t></a:t>
            </a:r>
            <a:endParaRPr lang="en-US" sz="3600" u="sng" dirty="0"/>
          </a:p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3600" dirty="0"/>
              <a:t>4. </a:t>
            </a:r>
            <a:r>
              <a:rPr lang="en-US" sz="3600" dirty="0" smtClean="0"/>
              <a:t> Element </a:t>
            </a:r>
            <a:r>
              <a:rPr lang="en-US" sz="3600" dirty="0"/>
              <a:t>Q	</a:t>
            </a:r>
            <a:r>
              <a:rPr lang="en-US" sz="3600" dirty="0" smtClean="0"/>
              <a:t> 56 </a:t>
            </a:r>
            <a:r>
              <a:rPr lang="en-US" sz="3600" dirty="0"/>
              <a:t>p+ and 81 n</a:t>
            </a:r>
            <a:r>
              <a:rPr lang="en-US" sz="3600" dirty="0">
                <a:sym typeface="Symbol"/>
              </a:rPr>
              <a:t></a:t>
            </a:r>
            <a:endParaRPr lang="en-US" sz="3600" dirty="0"/>
          </a:p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3600" dirty="0"/>
              <a:t> </a:t>
            </a:r>
            <a:r>
              <a:rPr lang="en-US" sz="3600" dirty="0" smtClean="0"/>
              <a:t>    </a:t>
            </a:r>
            <a:r>
              <a:rPr lang="en-US" sz="3600" u="sng" dirty="0" smtClean="0"/>
              <a:t>Element </a:t>
            </a:r>
            <a:r>
              <a:rPr lang="en-US" sz="3600" u="sng" dirty="0"/>
              <a:t>R	</a:t>
            </a:r>
            <a:r>
              <a:rPr lang="en-US" sz="3600" u="sng" dirty="0" smtClean="0"/>
              <a:t> 56 </a:t>
            </a:r>
            <a:r>
              <a:rPr lang="en-US" sz="3600" u="sng" dirty="0"/>
              <a:t>p+ and 82 n</a:t>
            </a:r>
            <a:r>
              <a:rPr lang="en-US" sz="3600" u="sng" dirty="0">
                <a:sym typeface="Symbol"/>
              </a:rPr>
              <a:t></a:t>
            </a:r>
            <a:endParaRPr lang="en-US" sz="3600" u="sng" dirty="0"/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7542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639" y="779866"/>
            <a:ext cx="8863961" cy="5471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669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tx2">
                    <a:satMod val="130000"/>
                  </a:schemeClr>
                </a:solidFill>
              </a:rPr>
              <a:t>PRACTICE</a:t>
            </a:r>
            <a:endParaRPr lang="en-US" b="1" dirty="0" smtClean="0"/>
          </a:p>
        </p:txBody>
      </p:sp>
      <p:sp>
        <p:nvSpPr>
          <p:cNvPr id="6147" name="Content Placeholder 3"/>
          <p:cNvSpPr>
            <a:spLocks noGrp="1"/>
          </p:cNvSpPr>
          <p:nvPr>
            <p:ph idx="1"/>
          </p:nvPr>
        </p:nvSpPr>
        <p:spPr>
          <a:xfrm>
            <a:off x="943303" y="1600200"/>
            <a:ext cx="8229600" cy="3801041"/>
          </a:xfrm>
        </p:spPr>
        <p:txBody>
          <a:bodyPr>
            <a:spAutoFit/>
          </a:bodyPr>
          <a:lstStyle/>
          <a:p>
            <a:pPr marL="80963" indent="0" eaLnBrk="1" hangingPunct="1">
              <a:buFont typeface="Wingdings 2" pitchFamily="18" charset="2"/>
              <a:buNone/>
            </a:pPr>
            <a:r>
              <a:rPr lang="en-US" altLang="en-US" sz="3600" dirty="0" smtClean="0"/>
              <a:t>5.  Element T	     Z = 20 and A = 40</a:t>
            </a:r>
          </a:p>
          <a:p>
            <a:pPr marL="80963" indent="0" eaLnBrk="1" hangingPunct="1">
              <a:buFont typeface="Wingdings 2" pitchFamily="18" charset="2"/>
              <a:buNone/>
            </a:pPr>
            <a:r>
              <a:rPr lang="en-US" altLang="en-US" sz="3600" dirty="0" smtClean="0"/>
              <a:t>     </a:t>
            </a:r>
            <a:r>
              <a:rPr lang="en-US" altLang="en-US" sz="3600" u="sng" dirty="0" smtClean="0"/>
              <a:t>Element Z	     Z = 20 and A = 41</a:t>
            </a:r>
          </a:p>
          <a:p>
            <a:pPr marL="80963" indent="0" eaLnBrk="1" hangingPunct="1">
              <a:buFont typeface="Wingdings 2" pitchFamily="18" charset="2"/>
              <a:buNone/>
            </a:pPr>
            <a:r>
              <a:rPr lang="en-US" altLang="en-US" sz="3600" dirty="0" smtClean="0"/>
              <a:t>6.  Element W	     8 p+ and 8 n</a:t>
            </a:r>
            <a:r>
              <a:rPr lang="en-US" altLang="en-US" sz="3600" dirty="0" smtClean="0">
                <a:sym typeface="Symbol" pitchFamily="18" charset="2"/>
              </a:rPr>
              <a:t></a:t>
            </a:r>
            <a:endParaRPr lang="en-US" altLang="en-US" sz="3600" dirty="0" smtClean="0"/>
          </a:p>
          <a:p>
            <a:pPr marL="80963" indent="0" eaLnBrk="1" hangingPunct="1">
              <a:buFont typeface="Wingdings 2" pitchFamily="18" charset="2"/>
              <a:buNone/>
            </a:pPr>
            <a:r>
              <a:rPr lang="en-US" altLang="en-US" sz="3600" dirty="0" smtClean="0"/>
              <a:t>      </a:t>
            </a:r>
            <a:r>
              <a:rPr lang="en-US" altLang="en-US" sz="3600" u="sng" dirty="0" smtClean="0"/>
              <a:t>Element V	     7 p+ and 8 n</a:t>
            </a:r>
            <a:r>
              <a:rPr lang="en-US" altLang="en-US" sz="3600" u="sng" dirty="0" smtClean="0">
                <a:sym typeface="Symbol" pitchFamily="18" charset="2"/>
              </a:rPr>
              <a:t></a:t>
            </a:r>
            <a:endParaRPr lang="en-US" altLang="en-US" sz="3600" u="sng" dirty="0" smtClean="0"/>
          </a:p>
          <a:p>
            <a:pPr marL="80963" indent="0" eaLnBrk="1" hangingPunct="1">
              <a:buFont typeface="Wingdings 2" pitchFamily="18" charset="2"/>
              <a:buNone/>
            </a:pPr>
            <a:r>
              <a:rPr lang="en-US" altLang="en-US" sz="3600" dirty="0" smtClean="0"/>
              <a:t>7.   Element P	     Z = 92 and A = 238</a:t>
            </a:r>
          </a:p>
          <a:p>
            <a:pPr marL="80963" indent="0" eaLnBrk="1" hangingPunct="1">
              <a:buFont typeface="Wingdings 2" pitchFamily="18" charset="2"/>
              <a:buNone/>
            </a:pPr>
            <a:r>
              <a:rPr lang="en-US" altLang="en-US" sz="3600" dirty="0" smtClean="0"/>
              <a:t>      Element S	     92 p+ and 143 n</a:t>
            </a:r>
            <a:r>
              <a:rPr lang="en-US" altLang="en-US" sz="3600" dirty="0" smtClean="0">
                <a:sym typeface="Symbol" pitchFamily="18" charset="2"/>
              </a:rPr>
              <a:t></a:t>
            </a:r>
            <a:endParaRPr lang="en-US" alt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2302547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1354</TotalTime>
  <Words>171</Words>
  <Application>Microsoft Office PowerPoint</Application>
  <PresentationFormat>On-screen Show (4:3)</PresentationFormat>
  <Paragraphs>41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Solstice</vt:lpstr>
      <vt:lpstr>ISOTOPES</vt:lpstr>
      <vt:lpstr>ISOTOPES</vt:lpstr>
      <vt:lpstr>ISOTOPES</vt:lpstr>
      <vt:lpstr>ISOTOPES</vt:lpstr>
      <vt:lpstr>ISOTOPES</vt:lpstr>
      <vt:lpstr>PowerPoint Presentation</vt:lpstr>
      <vt:lpstr>ISOTOPES</vt:lpstr>
      <vt:lpstr>PRACTICE –same or different?</vt:lpstr>
      <vt:lpstr>PowerPoint Presentation</vt:lpstr>
      <vt:lpstr>PRACTICE</vt:lpstr>
    </vt:vector>
  </TitlesOfParts>
  <Company>DeKalb County School System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Development of the Atomic Theory</dc:title>
  <dc:creator>Nancy Brim</dc:creator>
  <cp:lastModifiedBy>JCBOE</cp:lastModifiedBy>
  <cp:revision>57</cp:revision>
  <dcterms:created xsi:type="dcterms:W3CDTF">2011-09-01T14:52:52Z</dcterms:created>
  <dcterms:modified xsi:type="dcterms:W3CDTF">2016-01-08T14:44:21Z</dcterms:modified>
</cp:coreProperties>
</file>