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sldIdLst>
    <p:sldId id="353" r:id="rId2"/>
    <p:sldId id="379" r:id="rId3"/>
    <p:sldId id="386" r:id="rId4"/>
    <p:sldId id="352" r:id="rId5"/>
    <p:sldId id="383" r:id="rId6"/>
    <p:sldId id="381" r:id="rId7"/>
    <p:sldId id="382" r:id="rId8"/>
    <p:sldId id="380" r:id="rId9"/>
    <p:sldId id="392" r:id="rId10"/>
    <p:sldId id="391" r:id="rId11"/>
    <p:sldId id="395" r:id="rId12"/>
    <p:sldId id="393" r:id="rId13"/>
    <p:sldId id="396" r:id="rId14"/>
    <p:sldId id="400" r:id="rId15"/>
    <p:sldId id="401" r:id="rId16"/>
    <p:sldId id="394" r:id="rId17"/>
    <p:sldId id="435" r:id="rId18"/>
    <p:sldId id="436" r:id="rId19"/>
    <p:sldId id="437" r:id="rId20"/>
    <p:sldId id="398" r:id="rId21"/>
    <p:sldId id="399" r:id="rId22"/>
    <p:sldId id="402" r:id="rId23"/>
    <p:sldId id="403" r:id="rId24"/>
    <p:sldId id="407" r:id="rId25"/>
    <p:sldId id="360" r:id="rId26"/>
    <p:sldId id="408" r:id="rId27"/>
    <p:sldId id="409" r:id="rId28"/>
    <p:sldId id="410" r:id="rId29"/>
    <p:sldId id="411" r:id="rId30"/>
    <p:sldId id="412" r:id="rId31"/>
    <p:sldId id="416" r:id="rId32"/>
    <p:sldId id="413" r:id="rId33"/>
    <p:sldId id="417" r:id="rId34"/>
    <p:sldId id="414" r:id="rId35"/>
    <p:sldId id="415" r:id="rId36"/>
    <p:sldId id="425" r:id="rId37"/>
    <p:sldId id="431" r:id="rId38"/>
    <p:sldId id="426" r:id="rId39"/>
    <p:sldId id="432" r:id="rId40"/>
    <p:sldId id="433" r:id="rId41"/>
    <p:sldId id="367" r:id="rId42"/>
    <p:sldId id="427" r:id="rId43"/>
    <p:sldId id="365" r:id="rId44"/>
    <p:sldId id="366" r:id="rId45"/>
    <p:sldId id="428" r:id="rId46"/>
    <p:sldId id="434" r:id="rId47"/>
    <p:sldId id="429" r:id="rId4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FF"/>
    <a:srgbClr val="FF3399"/>
    <a:srgbClr val="9933FF"/>
    <a:srgbClr val="669900"/>
    <a:srgbClr val="FF9900"/>
    <a:srgbClr val="FF3300"/>
    <a:srgbClr val="33CC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4015" autoAdjust="0"/>
    <p:restoredTop sz="94660" autoAdjust="0"/>
  </p:normalViewPr>
  <p:slideViewPr>
    <p:cSldViewPr>
      <p:cViewPr varScale="1">
        <p:scale>
          <a:sx n="66" d="100"/>
          <a:sy n="66" d="100"/>
        </p:scale>
        <p:origin x="-1164"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0" d="100"/>
        <a:sy n="80" d="100"/>
      </p:scale>
      <p:origin x="0" y="1224"/>
    </p:cViewPr>
  </p:sorterViewPr>
  <p:notesViewPr>
    <p:cSldViewPr>
      <p:cViewPr varScale="1">
        <p:scale>
          <a:sx n="82" d="100"/>
          <a:sy n="82" d="100"/>
        </p:scale>
        <p:origin x="3156" y="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9.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altLang="en-US"/>
          </a:p>
        </p:txBody>
      </p:sp>
      <p:sp>
        <p:nvSpPr>
          <p:cNvPr id="22531"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en-US"/>
          </a:p>
        </p:txBody>
      </p:sp>
      <p:sp>
        <p:nvSpPr>
          <p:cNvPr id="2253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2533"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2534"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ltLang="en-US"/>
          </a:p>
        </p:txBody>
      </p:sp>
      <p:sp>
        <p:nvSpPr>
          <p:cNvPr id="22535"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773E331-EB1E-43E3-8952-CA4216540C47}" type="slidenum">
              <a:rPr lang="en-US" altLang="en-US"/>
              <a:pPr/>
              <a:t>‹#›</a:t>
            </a:fld>
            <a:endParaRPr lang="en-US" altLang="en-US"/>
          </a:p>
        </p:txBody>
      </p:sp>
    </p:spTree>
    <p:extLst>
      <p:ext uri="{BB962C8B-B14F-4D97-AF65-F5344CB8AC3E}">
        <p14:creationId xmlns:p14="http://schemas.microsoft.com/office/powerpoint/2010/main" val="142319045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BB7000A-0FDF-4462-9685-C6F5FF6886E2}" type="slidenum">
              <a:rPr lang="en-US" altLang="en-US"/>
              <a:pPr/>
              <a:t>1</a:t>
            </a:fld>
            <a:endParaRPr lang="en-US" altLang="en-US"/>
          </a:p>
        </p:txBody>
      </p:sp>
      <p:sp>
        <p:nvSpPr>
          <p:cNvPr id="12290" name="Rectangle 2"/>
          <p:cNvSpPr>
            <a:spLocks noGrp="1" noRot="1" noChangeAspect="1" noChangeArrowheads="1" noTextEdit="1"/>
          </p:cNvSpPr>
          <p:nvPr>
            <p:ph type="sldImg"/>
          </p:nvPr>
        </p:nvSpPr>
        <p:spPr>
          <a:ln/>
        </p:spPr>
      </p:sp>
      <p:sp>
        <p:nvSpPr>
          <p:cNvPr id="12291"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C110AB9-44CC-4AFC-BBC6-ACED75D0E17A}" type="slidenum">
              <a:rPr lang="en-US" altLang="en-US"/>
              <a:pPr/>
              <a:t>14</a:t>
            </a:fld>
            <a:endParaRPr lang="en-US" altLang="en-US"/>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17AA028-33C2-4FAE-9CFB-4AC7AE459C92}" type="slidenum">
              <a:rPr lang="en-US" altLang="en-US"/>
              <a:pPr/>
              <a:t>15</a:t>
            </a:fld>
            <a:endParaRPr lang="en-US" altLang="en-US"/>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E54AAC4-681A-446C-A79E-1642F166BFF4}" type="slidenum">
              <a:rPr lang="en-US" altLang="en-US"/>
              <a:pPr/>
              <a:t>22</a:t>
            </a:fld>
            <a:endParaRPr lang="en-US" altLang="en-US"/>
          </a:p>
        </p:txBody>
      </p:sp>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C415D9E-0851-4CEF-A20A-F409A42FF112}" type="slidenum">
              <a:rPr lang="en-US" altLang="en-US"/>
              <a:pPr/>
              <a:t>23</a:t>
            </a:fld>
            <a:endParaRPr lang="en-US" altLang="en-US"/>
          </a:p>
        </p:txBody>
      </p:sp>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A18AB85-D7D3-40C8-A9B7-FC793409F9EF}" type="slidenum">
              <a:rPr lang="en-US" altLang="en-US"/>
              <a:pPr/>
              <a:t>25</a:t>
            </a:fld>
            <a:endParaRPr lang="en-US" altLang="en-US"/>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5A5865-337A-4247-B6D5-80300E35D0E5}" type="slidenum">
              <a:rPr lang="en-US" altLang="en-US"/>
              <a:pPr/>
              <a:t>41</a:t>
            </a:fld>
            <a:endParaRPr lang="en-US" altLang="en-US"/>
          </a:p>
        </p:txBody>
      </p:sp>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2BE2945-CA83-4B23-8254-B9B9245F4042}" type="slidenum">
              <a:rPr lang="en-US" altLang="en-US"/>
              <a:pPr/>
              <a:t>43</a:t>
            </a:fld>
            <a:endParaRPr lang="en-US" altLang="en-US"/>
          </a:p>
        </p:txBody>
      </p:sp>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8B425DAB-935B-4AC8-BEDD-23B17C13083F}" type="slidenum">
              <a:rPr lang="en-US" altLang="en-US"/>
              <a:pPr/>
              <a:t>‹#›</a:t>
            </a:fld>
            <a:endParaRPr lang="en-US" altLang="en-US"/>
          </a:p>
        </p:txBody>
      </p:sp>
    </p:spTree>
    <p:extLst>
      <p:ext uri="{BB962C8B-B14F-4D97-AF65-F5344CB8AC3E}">
        <p14:creationId xmlns:p14="http://schemas.microsoft.com/office/powerpoint/2010/main" val="22971980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36B941BE-06AF-4121-AF7D-90C6F86904EE}" type="slidenum">
              <a:rPr lang="en-US" altLang="en-US"/>
              <a:pPr/>
              <a:t>‹#›</a:t>
            </a:fld>
            <a:endParaRPr lang="en-US" altLang="en-US"/>
          </a:p>
        </p:txBody>
      </p:sp>
    </p:spTree>
    <p:extLst>
      <p:ext uri="{BB962C8B-B14F-4D97-AF65-F5344CB8AC3E}">
        <p14:creationId xmlns:p14="http://schemas.microsoft.com/office/powerpoint/2010/main" val="24757890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Edit Master text styles</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CB832027-A687-44FA-96B9-120D714DEDBF}" type="slidenum">
              <a:rPr lang="en-US" altLang="en-US"/>
              <a:pPr/>
              <a:t>‹#›</a:t>
            </a:fld>
            <a:endParaRPr lang="en-US" altLang="en-US"/>
          </a:p>
        </p:txBody>
      </p:sp>
    </p:spTree>
    <p:extLst>
      <p:ext uri="{BB962C8B-B14F-4D97-AF65-F5344CB8AC3E}">
        <p14:creationId xmlns:p14="http://schemas.microsoft.com/office/powerpoint/2010/main" val="3668991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F55B3A6A-1AB1-4D86-9392-4306DCDCF9EA}" type="slidenum">
              <a:rPr lang="en-US" altLang="en-US"/>
              <a:pPr/>
              <a:t>‹#›</a:t>
            </a:fld>
            <a:endParaRPr lang="en-US" altLang="en-US"/>
          </a:p>
        </p:txBody>
      </p:sp>
    </p:spTree>
    <p:extLst>
      <p:ext uri="{BB962C8B-B14F-4D97-AF65-F5344CB8AC3E}">
        <p14:creationId xmlns:p14="http://schemas.microsoft.com/office/powerpoint/2010/main" val="2249601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ltLang="en-US"/>
          </a:p>
        </p:txBody>
      </p:sp>
      <p:sp>
        <p:nvSpPr>
          <p:cNvPr id="8" name="Footer Placeholder 7"/>
          <p:cNvSpPr>
            <a:spLocks noGrp="1"/>
          </p:cNvSpPr>
          <p:nvPr>
            <p:ph type="ftr" sz="quarter" idx="11"/>
          </p:nvPr>
        </p:nvSpPr>
        <p:spPr/>
        <p:txBody>
          <a:bodyPr/>
          <a:lstStyle>
            <a:lvl1pPr>
              <a:defRPr/>
            </a:lvl1pPr>
          </a:lstStyle>
          <a:p>
            <a:endParaRPr lang="en-US" altLang="en-US"/>
          </a:p>
        </p:txBody>
      </p:sp>
      <p:sp>
        <p:nvSpPr>
          <p:cNvPr id="9" name="Slide Number Placeholder 8"/>
          <p:cNvSpPr>
            <a:spLocks noGrp="1"/>
          </p:cNvSpPr>
          <p:nvPr>
            <p:ph type="sldNum" sz="quarter" idx="12"/>
          </p:nvPr>
        </p:nvSpPr>
        <p:spPr/>
        <p:txBody>
          <a:bodyPr/>
          <a:lstStyle>
            <a:lvl1pPr>
              <a:defRPr/>
            </a:lvl1pPr>
          </a:lstStyle>
          <a:p>
            <a:fld id="{357A68EB-1ED3-429E-BD16-8FBFFFD303E1}" type="slidenum">
              <a:rPr lang="en-US" altLang="en-US"/>
              <a:pPr/>
              <a:t>‹#›</a:t>
            </a:fld>
            <a:endParaRPr lang="en-US" altLang="en-US"/>
          </a:p>
        </p:txBody>
      </p:sp>
    </p:spTree>
    <p:extLst>
      <p:ext uri="{BB962C8B-B14F-4D97-AF65-F5344CB8AC3E}">
        <p14:creationId xmlns:p14="http://schemas.microsoft.com/office/powerpoint/2010/main" val="28566688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ltLang="en-US"/>
          </a:p>
        </p:txBody>
      </p:sp>
      <p:sp>
        <p:nvSpPr>
          <p:cNvPr id="4" name="Footer Placeholder 3"/>
          <p:cNvSpPr>
            <a:spLocks noGrp="1"/>
          </p:cNvSpPr>
          <p:nvPr>
            <p:ph type="ftr" sz="quarter" idx="11"/>
          </p:nvPr>
        </p:nvSpPr>
        <p:spPr/>
        <p:txBody>
          <a:bodyPr/>
          <a:lstStyle>
            <a:lvl1pPr>
              <a:defRPr/>
            </a:lvl1pPr>
          </a:lstStyle>
          <a:p>
            <a:endParaRPr lang="en-US" altLang="en-US"/>
          </a:p>
        </p:txBody>
      </p:sp>
      <p:sp>
        <p:nvSpPr>
          <p:cNvPr id="5" name="Slide Number Placeholder 4"/>
          <p:cNvSpPr>
            <a:spLocks noGrp="1"/>
          </p:cNvSpPr>
          <p:nvPr>
            <p:ph type="sldNum" sz="quarter" idx="12"/>
          </p:nvPr>
        </p:nvSpPr>
        <p:spPr/>
        <p:txBody>
          <a:bodyPr/>
          <a:lstStyle>
            <a:lvl1pPr>
              <a:defRPr/>
            </a:lvl1pPr>
          </a:lstStyle>
          <a:p>
            <a:fld id="{0D69AE5A-B599-48D2-A4E8-0475DC406534}" type="slidenum">
              <a:rPr lang="en-US" altLang="en-US"/>
              <a:pPr/>
              <a:t>‹#›</a:t>
            </a:fld>
            <a:endParaRPr lang="en-US" altLang="en-US"/>
          </a:p>
        </p:txBody>
      </p:sp>
    </p:spTree>
    <p:extLst>
      <p:ext uri="{BB962C8B-B14F-4D97-AF65-F5344CB8AC3E}">
        <p14:creationId xmlns:p14="http://schemas.microsoft.com/office/powerpoint/2010/main" val="1697550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p>
        </p:txBody>
      </p:sp>
      <p:sp>
        <p:nvSpPr>
          <p:cNvPr id="3" name="Footer Placeholder 2"/>
          <p:cNvSpPr>
            <a:spLocks noGrp="1"/>
          </p:cNvSpPr>
          <p:nvPr>
            <p:ph type="ftr" sz="quarter" idx="11"/>
          </p:nvPr>
        </p:nvSpPr>
        <p:spPr/>
        <p:txBody>
          <a:bodyPr/>
          <a:lstStyle>
            <a:lvl1pPr>
              <a:defRPr/>
            </a:lvl1pPr>
          </a:lstStyle>
          <a:p>
            <a:endParaRPr lang="en-US" altLang="en-US"/>
          </a:p>
        </p:txBody>
      </p:sp>
      <p:sp>
        <p:nvSpPr>
          <p:cNvPr id="4" name="Slide Number Placeholder 3"/>
          <p:cNvSpPr>
            <a:spLocks noGrp="1"/>
          </p:cNvSpPr>
          <p:nvPr>
            <p:ph type="sldNum" sz="quarter" idx="12"/>
          </p:nvPr>
        </p:nvSpPr>
        <p:spPr/>
        <p:txBody>
          <a:bodyPr/>
          <a:lstStyle>
            <a:lvl1pPr>
              <a:defRPr/>
            </a:lvl1pPr>
          </a:lstStyle>
          <a:p>
            <a:fld id="{05B43706-7B6E-4FE5-AB18-56A62461066E}" type="slidenum">
              <a:rPr lang="en-US" altLang="en-US"/>
              <a:pPr/>
              <a:t>‹#›</a:t>
            </a:fld>
            <a:endParaRPr lang="en-US" altLang="en-US"/>
          </a:p>
        </p:txBody>
      </p:sp>
    </p:spTree>
    <p:extLst>
      <p:ext uri="{BB962C8B-B14F-4D97-AF65-F5344CB8AC3E}">
        <p14:creationId xmlns:p14="http://schemas.microsoft.com/office/powerpoint/2010/main" val="41665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769C8EAD-0A29-4C3E-85B4-9570EC94B78C}" type="slidenum">
              <a:rPr lang="en-US" altLang="en-US"/>
              <a:pPr/>
              <a:t>‹#›</a:t>
            </a:fld>
            <a:endParaRPr lang="en-US" altLang="en-US"/>
          </a:p>
        </p:txBody>
      </p:sp>
    </p:spTree>
    <p:extLst>
      <p:ext uri="{BB962C8B-B14F-4D97-AF65-F5344CB8AC3E}">
        <p14:creationId xmlns:p14="http://schemas.microsoft.com/office/powerpoint/2010/main" val="35100035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B83BB067-D359-4CE0-B238-7B4036680CBF}" type="slidenum">
              <a:rPr lang="en-US" altLang="en-US"/>
              <a:pPr/>
              <a:t>‹#›</a:t>
            </a:fld>
            <a:endParaRPr lang="en-US" altLang="en-US"/>
          </a:p>
        </p:txBody>
      </p:sp>
    </p:spTree>
    <p:extLst>
      <p:ext uri="{BB962C8B-B14F-4D97-AF65-F5344CB8AC3E}">
        <p14:creationId xmlns:p14="http://schemas.microsoft.com/office/powerpoint/2010/main" val="34984025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EE9A7953-7EC7-47A6-A480-2B6935004B3A}" type="slidenum">
              <a:rPr lang="en-US" altLang="en-US"/>
              <a:pPr/>
              <a:t>‹#›</a:t>
            </a:fld>
            <a:endParaRPr lang="en-US" altLang="en-US"/>
          </a:p>
        </p:txBody>
      </p:sp>
    </p:spTree>
    <p:extLst>
      <p:ext uri="{BB962C8B-B14F-4D97-AF65-F5344CB8AC3E}">
        <p14:creationId xmlns:p14="http://schemas.microsoft.com/office/powerpoint/2010/main" val="40179508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ED0CC1D4-F490-4902-8255-4D8683E9C5FD}" type="slidenum">
              <a:rPr lang="en-US" altLang="en-US"/>
              <a:pPr/>
              <a:t>‹#›</a:t>
            </a:fld>
            <a:endParaRPr lang="en-US" altLang="en-US"/>
          </a:p>
        </p:txBody>
      </p:sp>
    </p:spTree>
    <p:extLst>
      <p:ext uri="{BB962C8B-B14F-4D97-AF65-F5344CB8AC3E}">
        <p14:creationId xmlns:p14="http://schemas.microsoft.com/office/powerpoint/2010/main" val="2677629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600200"/>
            <a:ext cx="4038600"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p:spPr>
        <p:txBody>
          <a:bodyPr/>
          <a:lstStyle>
            <a:lvl1pPr>
              <a:defRPr/>
            </a:lvl1pPr>
          </a:lstStyle>
          <a:p>
            <a:endParaRPr lang="en-US" alt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US" altLang="en-US"/>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4FC6703E-BE9B-4991-B1EF-301CB5C81718}" type="slidenum">
              <a:rPr lang="en-US" altLang="en-US"/>
              <a:pPr/>
              <a:t>‹#›</a:t>
            </a:fld>
            <a:endParaRPr lang="en-US" altLang="en-US"/>
          </a:p>
        </p:txBody>
      </p:sp>
    </p:spTree>
    <p:extLst>
      <p:ext uri="{BB962C8B-B14F-4D97-AF65-F5344CB8AC3E}">
        <p14:creationId xmlns:p14="http://schemas.microsoft.com/office/powerpoint/2010/main" val="25367433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OverTx">
  <p:cSld name="Title and 2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half" idx="3"/>
          </p:nvPr>
        </p:nvSpPr>
        <p:spPr>
          <a:xfrm>
            <a:off x="457200" y="3938588"/>
            <a:ext cx="8229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245225"/>
            <a:ext cx="2133600" cy="476250"/>
          </a:xfrm>
        </p:spPr>
        <p:txBody>
          <a:bodyPr/>
          <a:lstStyle>
            <a:lvl1pPr>
              <a:defRPr/>
            </a:lvl1pPr>
          </a:lstStyle>
          <a:p>
            <a:endParaRPr lang="en-US" altLang="en-US"/>
          </a:p>
        </p:txBody>
      </p:sp>
      <p:sp>
        <p:nvSpPr>
          <p:cNvPr id="7" name="Footer Placeholder 6"/>
          <p:cNvSpPr>
            <a:spLocks noGrp="1"/>
          </p:cNvSpPr>
          <p:nvPr>
            <p:ph type="ftr" sz="quarter" idx="11"/>
          </p:nvPr>
        </p:nvSpPr>
        <p:spPr>
          <a:xfrm>
            <a:off x="3124200" y="6245225"/>
            <a:ext cx="2895600" cy="476250"/>
          </a:xfrm>
        </p:spPr>
        <p:txBody>
          <a:bodyPr/>
          <a:lstStyle>
            <a:lvl1pPr>
              <a:defRPr/>
            </a:lvl1pPr>
          </a:lstStyle>
          <a:p>
            <a:endParaRPr lang="en-US" altLang="en-US"/>
          </a:p>
        </p:txBody>
      </p:sp>
      <p:sp>
        <p:nvSpPr>
          <p:cNvPr id="8" name="Slide Number Placeholder 7"/>
          <p:cNvSpPr>
            <a:spLocks noGrp="1"/>
          </p:cNvSpPr>
          <p:nvPr>
            <p:ph type="sldNum" sz="quarter" idx="12"/>
          </p:nvPr>
        </p:nvSpPr>
        <p:spPr>
          <a:xfrm>
            <a:off x="6553200" y="6245225"/>
            <a:ext cx="2133600" cy="476250"/>
          </a:xfrm>
        </p:spPr>
        <p:txBody>
          <a:bodyPr/>
          <a:lstStyle>
            <a:lvl1pPr>
              <a:defRPr/>
            </a:lvl1pPr>
          </a:lstStyle>
          <a:p>
            <a:fld id="{5B356EB3-53AC-4BD0-9622-AA0E67DCCA9C}" type="slidenum">
              <a:rPr lang="en-US" altLang="en-US"/>
              <a:pPr/>
              <a:t>‹#›</a:t>
            </a:fld>
            <a:endParaRPr lang="en-US" altLang="en-US"/>
          </a:p>
        </p:txBody>
      </p:sp>
    </p:spTree>
    <p:extLst>
      <p:ext uri="{BB962C8B-B14F-4D97-AF65-F5344CB8AC3E}">
        <p14:creationId xmlns:p14="http://schemas.microsoft.com/office/powerpoint/2010/main" val="37954998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3333FF"/>
            </a:gs>
            <a:gs pos="32000">
              <a:schemeClr val="accent1">
                <a:lumMod val="45000"/>
                <a:lumOff val="55000"/>
              </a:schemeClr>
            </a:gs>
            <a:gs pos="83000">
              <a:schemeClr val="accent1">
                <a:lumMod val="45000"/>
                <a:lumOff val="55000"/>
              </a:schemeClr>
            </a:gs>
            <a:gs pos="100000">
              <a:schemeClr val="accent1">
                <a:lumMod val="30000"/>
                <a:lumOff val="70000"/>
              </a:schemeClr>
            </a:gs>
          </a:gsLst>
          <a:lin ang="5400000" scaled="0"/>
          <a:tileRect/>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lt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lt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92C58B0D-2988-434B-813C-5B1B56F1D876}"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s://www.youtube.com/watch?v=N-EYTtxsL8g"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13.xml"/><Relationship Id="rId5" Type="http://schemas.openxmlformats.org/officeDocument/2006/relationships/image" Target="../media/image16.jpeg"/><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xml"/><Relationship Id="rId1" Type="http://schemas.openxmlformats.org/officeDocument/2006/relationships/slideLayout" Target="../slideLayouts/slideLayout13.xml"/><Relationship Id="rId5" Type="http://schemas.openxmlformats.org/officeDocument/2006/relationships/image" Target="../media/image19.jpeg"/><Relationship Id="rId4" Type="http://schemas.openxmlformats.org/officeDocument/2006/relationships/image" Target="../media/image18.jpeg"/></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24.xml.rels><?xml version="1.0" encoding="UTF-8" standalone="yes"?>
<Relationships xmlns="http://schemas.openxmlformats.org/package/2006/relationships"><Relationship Id="rId3" Type="http://schemas.openxmlformats.org/officeDocument/2006/relationships/image" Target="http://www.biologycorner.com/resources/bacteria_structure.gif" TargetMode="External"/><Relationship Id="rId2" Type="http://schemas.openxmlformats.org/officeDocument/2006/relationships/image" Target="../media/image26.gi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http://www.biologycorner.com/resources/bacteria_structure.gif" TargetMode="External"/><Relationship Id="rId2" Type="http://schemas.openxmlformats.org/officeDocument/2006/relationships/image" Target="../media/image26.gi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http://www.biologycorner.com/resources/bacteria_structure.gif" TargetMode="External"/><Relationship Id="rId2" Type="http://schemas.openxmlformats.org/officeDocument/2006/relationships/image" Target="../media/image26.gi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http://www.biologycorner.com/resources/bacteria_structure.gif" TargetMode="External"/><Relationship Id="rId2" Type="http://schemas.openxmlformats.org/officeDocument/2006/relationships/image" Target="../media/image26.gi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29.png"/></Relationships>
</file>

<file path=ppt/slides/_rels/slide3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 Id="rId4" Type="http://schemas.openxmlformats.org/officeDocument/2006/relationships/hyperlink" Target="https://www.youtube.com/watch?v=O-EdX4MaMFE"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723900" y="152400"/>
            <a:ext cx="7772400" cy="2457450"/>
          </a:xfrm>
        </p:spPr>
        <p:txBody>
          <a:bodyPr/>
          <a:lstStyle/>
          <a:p>
            <a:r>
              <a:rPr lang="en-US" altLang="en-US" b="1" dirty="0" smtClean="0">
                <a:solidFill>
                  <a:srgbClr val="FF3399"/>
                </a:solidFill>
              </a:rPr>
              <a:t>BACTERIA</a:t>
            </a:r>
            <a:r>
              <a:rPr lang="en-US" altLang="en-US" dirty="0">
                <a:solidFill>
                  <a:srgbClr val="0066FF"/>
                </a:solidFill>
              </a:rPr>
              <a:t/>
            </a:r>
            <a:br>
              <a:rPr lang="en-US" altLang="en-US" dirty="0">
                <a:solidFill>
                  <a:srgbClr val="0066FF"/>
                </a:solidFill>
              </a:rPr>
            </a:br>
            <a:endParaRPr lang="en-US" altLang="en-US" dirty="0">
              <a:solidFill>
                <a:srgbClr val="0066FF"/>
              </a:solidFill>
            </a:endParaRPr>
          </a:p>
        </p:txBody>
      </p:sp>
      <p:pic>
        <p:nvPicPr>
          <p:cNvPr id="2053" name="Picture 5" descr="bacecol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2757181"/>
            <a:ext cx="3657600" cy="2640932"/>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352800" y="5715000"/>
            <a:ext cx="2514600" cy="646331"/>
          </a:xfrm>
          <a:prstGeom prst="rect">
            <a:avLst/>
          </a:prstGeom>
        </p:spPr>
        <p:txBody>
          <a:bodyPr wrap="square">
            <a:spAutoFit/>
          </a:bodyPr>
          <a:lstStyle/>
          <a:p>
            <a:pPr lvl="0" algn="ctr"/>
            <a:r>
              <a:rPr lang="en-US" sz="3600" u="sng" dirty="0">
                <a:hlinkClick r:id="rId4"/>
              </a:rPr>
              <a:t>Bacteria</a:t>
            </a:r>
            <a:endParaRPr lang="en-US" sz="3600" dirty="0"/>
          </a:p>
        </p:txBody>
      </p:sp>
      <p:pic>
        <p:nvPicPr>
          <p:cNvPr id="5" name="Picture 4" descr="bad bacteri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29200" y="2757181"/>
            <a:ext cx="3702050" cy="27402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12697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smtClean="0"/>
              <a:t>BACTERIA</a:t>
            </a:r>
            <a:endParaRPr lang="en-US" sz="5400" b="1" dirty="0"/>
          </a:p>
        </p:txBody>
      </p:sp>
      <p:sp>
        <p:nvSpPr>
          <p:cNvPr id="3" name="Content Placeholder 2"/>
          <p:cNvSpPr>
            <a:spLocks noGrp="1"/>
          </p:cNvSpPr>
          <p:nvPr>
            <p:ph idx="1"/>
          </p:nvPr>
        </p:nvSpPr>
        <p:spPr/>
        <p:txBody>
          <a:bodyPr/>
          <a:lstStyle/>
          <a:p>
            <a:r>
              <a:rPr lang="en-US" dirty="0" smtClean="0"/>
              <a:t>Used to all be in one Kingdom called </a:t>
            </a:r>
            <a:r>
              <a:rPr lang="en-US" b="1" dirty="0" err="1" smtClean="0">
                <a:solidFill>
                  <a:srgbClr val="FF3399"/>
                </a:solidFill>
              </a:rPr>
              <a:t>Monera</a:t>
            </a:r>
            <a:r>
              <a:rPr lang="en-US" dirty="0" smtClean="0"/>
              <a:t>.</a:t>
            </a:r>
          </a:p>
          <a:p>
            <a:r>
              <a:rPr lang="en-US" dirty="0" smtClean="0"/>
              <a:t>Scientists realized there were real differences in the bacterial types and developed TWO kingdoms: </a:t>
            </a:r>
          </a:p>
          <a:p>
            <a:pPr marL="514350" indent="-514350">
              <a:buAutoNum type="arabicPeriod"/>
            </a:pPr>
            <a:r>
              <a:rPr lang="en-US" dirty="0" smtClean="0"/>
              <a:t>Archaebacteria – “ancient” bacteria </a:t>
            </a:r>
          </a:p>
          <a:p>
            <a:pPr marL="514350" indent="-514350">
              <a:buAutoNum type="arabicPeriod"/>
            </a:pPr>
            <a:r>
              <a:rPr lang="en-US" dirty="0" smtClean="0"/>
              <a:t>Eubacteria – “true” bacteria</a:t>
            </a:r>
            <a:endParaRPr lang="en-US" dirty="0"/>
          </a:p>
        </p:txBody>
      </p:sp>
    </p:spTree>
    <p:extLst>
      <p:ext uri="{BB962C8B-B14F-4D97-AF65-F5344CB8AC3E}">
        <p14:creationId xmlns:p14="http://schemas.microsoft.com/office/powerpoint/2010/main" val="41095035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smtClean="0"/>
              <a:t>SECTION E</a:t>
            </a:r>
            <a:endParaRPr lang="en-US" sz="5400" b="1"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630793105"/>
              </p:ext>
            </p:extLst>
          </p:nvPr>
        </p:nvGraphicFramePr>
        <p:xfrm>
          <a:off x="457200" y="1600200"/>
          <a:ext cx="8229600" cy="4389120"/>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xmlns="" val="20000"/>
                    </a:ext>
                  </a:extLst>
                </a:gridCol>
                <a:gridCol w="4114800">
                  <a:extLst>
                    <a:ext uri="{9D8B030D-6E8A-4147-A177-3AD203B41FA5}">
                      <a16:colId xmlns:a16="http://schemas.microsoft.com/office/drawing/2014/main" xmlns="" val="20001"/>
                    </a:ext>
                  </a:extLst>
                </a:gridCol>
              </a:tblGrid>
              <a:tr h="850836">
                <a:tc>
                  <a:txBody>
                    <a:bodyPr/>
                    <a:lstStyle/>
                    <a:p>
                      <a:pPr algn="ctr"/>
                      <a:r>
                        <a:rPr lang="en-US" sz="2400" dirty="0" smtClean="0"/>
                        <a:t>DIFFERENCES</a:t>
                      </a:r>
                      <a:endParaRPr lang="en-US" sz="2400" dirty="0"/>
                    </a:p>
                  </a:txBody>
                  <a:tcPr/>
                </a:tc>
                <a:tc>
                  <a:txBody>
                    <a:bodyPr/>
                    <a:lstStyle/>
                    <a:p>
                      <a:pPr algn="ctr"/>
                      <a:r>
                        <a:rPr lang="en-US" sz="2400" dirty="0" smtClean="0"/>
                        <a:t>SIMILARITIES</a:t>
                      </a:r>
                      <a:endParaRPr lang="en-US" sz="2400" dirty="0"/>
                    </a:p>
                  </a:txBody>
                  <a:tcPr/>
                </a:tc>
                <a:extLst>
                  <a:ext uri="{0D108BD9-81ED-4DB2-BD59-A6C34878D82A}">
                    <a16:rowId xmlns:a16="http://schemas.microsoft.com/office/drawing/2014/main" xmlns="" val="10000"/>
                  </a:ext>
                </a:extLst>
              </a:tr>
              <a:tr h="3538284">
                <a:tc>
                  <a:txBody>
                    <a:bodyPr/>
                    <a:lstStyle/>
                    <a:p>
                      <a:endParaRPr lang="en-US" dirty="0"/>
                    </a:p>
                  </a:txBody>
                  <a:tcPr>
                    <a:solidFill>
                      <a:schemeClr val="accent3">
                        <a:lumMod val="95000"/>
                      </a:schemeClr>
                    </a:solidFill>
                  </a:tcPr>
                </a:tc>
                <a:tc>
                  <a:txBody>
                    <a:bodyPr/>
                    <a:lstStyle/>
                    <a:p>
                      <a:endParaRPr lang="en-US" dirty="0"/>
                    </a:p>
                  </a:txBody>
                  <a:tcPr>
                    <a:solidFill>
                      <a:schemeClr val="bg1"/>
                    </a:solid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5869136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smtClean="0"/>
              <a:t>ARCHAEBACTERIA</a:t>
            </a:r>
            <a:endParaRPr lang="en-US" sz="5400" b="1" dirty="0"/>
          </a:p>
        </p:txBody>
      </p:sp>
      <p:sp>
        <p:nvSpPr>
          <p:cNvPr id="3" name="Content Placeholder 2"/>
          <p:cNvSpPr>
            <a:spLocks noGrp="1"/>
          </p:cNvSpPr>
          <p:nvPr>
            <p:ph idx="1"/>
          </p:nvPr>
        </p:nvSpPr>
        <p:spPr/>
        <p:txBody>
          <a:bodyPr/>
          <a:lstStyle/>
          <a:p>
            <a:r>
              <a:rPr lang="en-US" dirty="0" smtClean="0"/>
              <a:t>Domain: </a:t>
            </a:r>
            <a:r>
              <a:rPr lang="en-US" dirty="0" err="1" smtClean="0"/>
              <a:t>Archae</a:t>
            </a:r>
            <a:r>
              <a:rPr lang="en-US" dirty="0" smtClean="0"/>
              <a:t> (only kingdom)</a:t>
            </a:r>
          </a:p>
          <a:p>
            <a:r>
              <a:rPr lang="en-US" dirty="0" smtClean="0"/>
              <a:t>Kingdom: Archaebacteria</a:t>
            </a:r>
            <a:endParaRPr lang="en-US" dirty="0"/>
          </a:p>
          <a:p>
            <a:pPr lvl="0"/>
            <a:r>
              <a:rPr lang="en-US" dirty="0"/>
              <a:t>prokaryotes</a:t>
            </a:r>
          </a:p>
          <a:p>
            <a:pPr lvl="0"/>
            <a:r>
              <a:rPr lang="en-US" dirty="0"/>
              <a:t>cells walls lack peptidoglycan </a:t>
            </a:r>
          </a:p>
          <a:p>
            <a:pPr lvl="0"/>
            <a:r>
              <a:rPr lang="en-US" dirty="0"/>
              <a:t>live in extremely </a:t>
            </a:r>
            <a:r>
              <a:rPr lang="en-US" b="1" dirty="0">
                <a:solidFill>
                  <a:srgbClr val="FF0000"/>
                </a:solidFill>
              </a:rPr>
              <a:t>harsh</a:t>
            </a:r>
            <a:r>
              <a:rPr lang="en-US" dirty="0">
                <a:solidFill>
                  <a:srgbClr val="FF0000"/>
                </a:solidFill>
              </a:rPr>
              <a:t> </a:t>
            </a:r>
            <a:r>
              <a:rPr lang="en-US" dirty="0"/>
              <a:t>environments</a:t>
            </a:r>
          </a:p>
          <a:p>
            <a:pPr marL="0" indent="0">
              <a:buNone/>
            </a:pPr>
            <a:endParaRPr lang="en-US" dirty="0"/>
          </a:p>
        </p:txBody>
      </p:sp>
      <p:pic>
        <p:nvPicPr>
          <p:cNvPr id="1198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9382" y="4560778"/>
            <a:ext cx="5545818" cy="22972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634438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smtClean="0"/>
              <a:t>ARCHAEBACTERIA</a:t>
            </a:r>
            <a:endParaRPr lang="en-US" sz="5400" b="1" dirty="0"/>
          </a:p>
        </p:txBody>
      </p:sp>
      <p:sp>
        <p:nvSpPr>
          <p:cNvPr id="3" name="Content Placeholder 2"/>
          <p:cNvSpPr>
            <a:spLocks noGrp="1"/>
          </p:cNvSpPr>
          <p:nvPr>
            <p:ph idx="1"/>
          </p:nvPr>
        </p:nvSpPr>
        <p:spPr/>
        <p:txBody>
          <a:bodyPr/>
          <a:lstStyle/>
          <a:p>
            <a:pPr lvl="0">
              <a:buFont typeface="Wingdings" panose="05000000000000000000" pitchFamily="2" charset="2"/>
              <a:buChar char="§"/>
            </a:pPr>
            <a:r>
              <a:rPr lang="en-US" dirty="0" smtClean="0"/>
              <a:t>Make oxygen</a:t>
            </a:r>
          </a:p>
          <a:p>
            <a:pPr lvl="0">
              <a:buFont typeface="Wingdings" panose="05000000000000000000" pitchFamily="2" charset="2"/>
              <a:buChar char="§"/>
            </a:pPr>
            <a:r>
              <a:rPr lang="en-US" dirty="0" smtClean="0"/>
              <a:t>May </a:t>
            </a:r>
            <a:r>
              <a:rPr lang="en-US" dirty="0"/>
              <a:t>be </a:t>
            </a:r>
            <a:r>
              <a:rPr lang="en-US" b="1" dirty="0">
                <a:solidFill>
                  <a:srgbClr val="FF0000"/>
                </a:solidFill>
              </a:rPr>
              <a:t>ancestors of eukaryotes </a:t>
            </a:r>
            <a:r>
              <a:rPr lang="en-US" dirty="0"/>
              <a:t>- DNA sequences of key genes are more like </a:t>
            </a:r>
            <a:r>
              <a:rPr lang="en-US" dirty="0" smtClean="0"/>
              <a:t>eukaryotes</a:t>
            </a:r>
          </a:p>
          <a:p>
            <a:pPr lvl="0">
              <a:buFont typeface="Wingdings" panose="05000000000000000000" pitchFamily="2" charset="2"/>
              <a:buChar char="§"/>
            </a:pPr>
            <a:r>
              <a:rPr lang="en-US" dirty="0" smtClean="0"/>
              <a:t>Three groups </a:t>
            </a:r>
            <a:endParaRPr lang="en-US" dirty="0"/>
          </a:p>
          <a:p>
            <a:pPr marL="0" indent="0">
              <a:buNone/>
            </a:pPr>
            <a:endParaRPr lang="en-US" dirty="0"/>
          </a:p>
        </p:txBody>
      </p:sp>
      <p:pic>
        <p:nvPicPr>
          <p:cNvPr id="1239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7600" y="3429000"/>
            <a:ext cx="5029200" cy="31246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926507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smtClean="0"/>
              <a:t>METHANOGENS</a:t>
            </a:r>
            <a:endParaRPr lang="en-US" sz="5400" b="1" dirty="0"/>
          </a:p>
        </p:txBody>
      </p:sp>
      <p:sp>
        <p:nvSpPr>
          <p:cNvPr id="3" name="Content Placeholder 2"/>
          <p:cNvSpPr>
            <a:spLocks noGrp="1"/>
          </p:cNvSpPr>
          <p:nvPr>
            <p:ph idx="1"/>
          </p:nvPr>
        </p:nvSpPr>
        <p:spPr/>
        <p:txBody>
          <a:bodyPr/>
          <a:lstStyle/>
          <a:p>
            <a:r>
              <a:rPr lang="en-US" dirty="0"/>
              <a:t>A</a:t>
            </a:r>
            <a:r>
              <a:rPr lang="en-US" dirty="0" smtClean="0"/>
              <a:t>ll anaerobes (no oxygen)</a:t>
            </a:r>
          </a:p>
          <a:p>
            <a:r>
              <a:rPr lang="en-US" b="1" dirty="0">
                <a:solidFill>
                  <a:srgbClr val="FF0000"/>
                </a:solidFill>
              </a:rPr>
              <a:t>P</a:t>
            </a:r>
            <a:r>
              <a:rPr lang="en-US" b="1" dirty="0" smtClean="0">
                <a:solidFill>
                  <a:srgbClr val="FF0000"/>
                </a:solidFill>
              </a:rPr>
              <a:t>roduce methane</a:t>
            </a:r>
            <a:r>
              <a:rPr lang="en-US" b="1" dirty="0">
                <a:solidFill>
                  <a:srgbClr val="FF0000"/>
                </a:solidFill>
              </a:rPr>
              <a:t> </a:t>
            </a:r>
            <a:r>
              <a:rPr lang="en-US" dirty="0" smtClean="0"/>
              <a:t>from carbon dioxide</a:t>
            </a:r>
          </a:p>
          <a:p>
            <a:r>
              <a:rPr lang="en-US" dirty="0"/>
              <a:t>L</a:t>
            </a:r>
            <a:r>
              <a:rPr lang="en-US" dirty="0" smtClean="0"/>
              <a:t>ive </a:t>
            </a:r>
            <a:r>
              <a:rPr lang="en-US" dirty="0"/>
              <a:t>in marsh mud, </a:t>
            </a:r>
            <a:r>
              <a:rPr lang="en-US" dirty="0" smtClean="0"/>
              <a:t>swamps, etc.</a:t>
            </a:r>
            <a:endParaRPr lang="en-US" dirty="0"/>
          </a:p>
        </p:txBody>
      </p:sp>
      <p:pic>
        <p:nvPicPr>
          <p:cNvPr id="1218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3733799"/>
            <a:ext cx="3843580" cy="27776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185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3733800"/>
            <a:ext cx="4191000" cy="27776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004683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smtClean="0"/>
              <a:t>HALOPHILES</a:t>
            </a:r>
            <a:endParaRPr lang="en-US" sz="5400" b="1" dirty="0"/>
          </a:p>
        </p:txBody>
      </p:sp>
      <p:pic>
        <p:nvPicPr>
          <p:cNvPr id="1228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4114800"/>
            <a:ext cx="4476750" cy="25581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883"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257800" y="4071258"/>
            <a:ext cx="3669716" cy="25581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533400" y="1524000"/>
            <a:ext cx="7391400" cy="2062103"/>
          </a:xfrm>
          <a:prstGeom prst="rect">
            <a:avLst/>
          </a:prstGeom>
          <a:noFill/>
        </p:spPr>
        <p:txBody>
          <a:bodyPr wrap="square" rtlCol="0">
            <a:spAutoFit/>
          </a:bodyPr>
          <a:lstStyle/>
          <a:p>
            <a:pPr marL="457200" indent="-457200">
              <a:buFont typeface="Arial" panose="020B0604020202020204" pitchFamily="34" charset="0"/>
              <a:buChar char="•"/>
            </a:pPr>
            <a:r>
              <a:rPr lang="en-US" sz="3200" dirty="0" smtClean="0">
                <a:latin typeface="+mn-lt"/>
              </a:rPr>
              <a:t>Aerobic or anaerobic</a:t>
            </a:r>
          </a:p>
          <a:p>
            <a:pPr marL="457200" indent="-457200">
              <a:buFont typeface="Arial" panose="020B0604020202020204" pitchFamily="34" charset="0"/>
              <a:buChar char="•"/>
            </a:pPr>
            <a:r>
              <a:rPr lang="en-US" sz="3200" dirty="0" smtClean="0">
                <a:latin typeface="+mn-lt"/>
              </a:rPr>
              <a:t>Live </a:t>
            </a:r>
            <a:r>
              <a:rPr lang="en-US" sz="3200" dirty="0">
                <a:latin typeface="+mn-lt"/>
              </a:rPr>
              <a:t>in extreme </a:t>
            </a:r>
            <a:r>
              <a:rPr lang="en-US" sz="3200" b="1" dirty="0">
                <a:solidFill>
                  <a:srgbClr val="FF0000"/>
                </a:solidFill>
                <a:latin typeface="+mn-lt"/>
              </a:rPr>
              <a:t>salt </a:t>
            </a:r>
            <a:r>
              <a:rPr lang="en-US" sz="3200" dirty="0" smtClean="0">
                <a:latin typeface="+mn-lt"/>
              </a:rPr>
              <a:t>environments</a:t>
            </a:r>
          </a:p>
          <a:p>
            <a:pPr marL="457200" indent="-457200">
              <a:buFont typeface="Arial" panose="020B0604020202020204" pitchFamily="34" charset="0"/>
              <a:buChar char="•"/>
            </a:pPr>
            <a:r>
              <a:rPr lang="en-US" sz="3200" dirty="0" smtClean="0">
                <a:latin typeface="+mn-lt"/>
              </a:rPr>
              <a:t>Require sodium chloride for growth </a:t>
            </a:r>
          </a:p>
          <a:p>
            <a:pPr marL="457200" indent="-457200">
              <a:buFont typeface="Arial" panose="020B0604020202020204" pitchFamily="34" charset="0"/>
              <a:buChar char="•"/>
            </a:pPr>
            <a:r>
              <a:rPr lang="en-US" sz="3200" dirty="0" smtClean="0">
                <a:latin typeface="+mn-lt"/>
              </a:rPr>
              <a:t>In the Great </a:t>
            </a:r>
            <a:r>
              <a:rPr lang="en-US" sz="3200" dirty="0">
                <a:latin typeface="+mn-lt"/>
              </a:rPr>
              <a:t>Salt </a:t>
            </a:r>
            <a:r>
              <a:rPr lang="en-US" sz="3200" dirty="0" smtClean="0">
                <a:latin typeface="+mn-lt"/>
              </a:rPr>
              <a:t>Lake in Utah</a:t>
            </a:r>
            <a:endParaRPr lang="en-US" sz="3200" dirty="0">
              <a:latin typeface="+mn-lt"/>
            </a:endParaRPr>
          </a:p>
        </p:txBody>
      </p:sp>
    </p:spTree>
    <p:extLst>
      <p:ext uri="{BB962C8B-B14F-4D97-AF65-F5344CB8AC3E}">
        <p14:creationId xmlns:p14="http://schemas.microsoft.com/office/powerpoint/2010/main" val="14926342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smtClean="0"/>
              <a:t>THERMOACIDOPHILES</a:t>
            </a:r>
            <a:endParaRPr lang="en-US" sz="5400" b="1" dirty="0"/>
          </a:p>
        </p:txBody>
      </p:sp>
      <p:sp>
        <p:nvSpPr>
          <p:cNvPr id="3" name="Content Placeholder 2"/>
          <p:cNvSpPr>
            <a:spLocks noGrp="1"/>
          </p:cNvSpPr>
          <p:nvPr>
            <p:ph idx="1"/>
          </p:nvPr>
        </p:nvSpPr>
        <p:spPr>
          <a:xfrm>
            <a:off x="457200" y="1447800"/>
            <a:ext cx="8229600" cy="2590800"/>
          </a:xfrm>
        </p:spPr>
        <p:txBody>
          <a:bodyPr/>
          <a:lstStyle/>
          <a:p>
            <a:r>
              <a:rPr lang="en-US" dirty="0" smtClean="0"/>
              <a:t>Aerobic or anaerobic (require sulfur)</a:t>
            </a:r>
          </a:p>
          <a:p>
            <a:r>
              <a:rPr lang="en-US" dirty="0" smtClean="0"/>
              <a:t>live </a:t>
            </a:r>
            <a:r>
              <a:rPr lang="en-US" dirty="0"/>
              <a:t>in </a:t>
            </a:r>
            <a:r>
              <a:rPr lang="en-US" b="1" dirty="0">
                <a:solidFill>
                  <a:srgbClr val="FF0000"/>
                </a:solidFill>
              </a:rPr>
              <a:t>acidic/hot places</a:t>
            </a:r>
            <a:r>
              <a:rPr lang="en-US" dirty="0"/>
              <a:t>; </a:t>
            </a:r>
            <a:r>
              <a:rPr lang="en-US" dirty="0" smtClean="0"/>
              <a:t>thrives in 41°C to 122°C temperatures</a:t>
            </a:r>
          </a:p>
          <a:p>
            <a:r>
              <a:rPr lang="en-US" dirty="0" smtClean="0"/>
              <a:t>volcanic </a:t>
            </a:r>
            <a:r>
              <a:rPr lang="en-US" dirty="0"/>
              <a:t>vents, hot springs </a:t>
            </a:r>
            <a:endParaRPr lang="en-US" dirty="0" smtClean="0"/>
          </a:p>
          <a:p>
            <a:r>
              <a:rPr lang="en-US" dirty="0" smtClean="0"/>
              <a:t>Suggested by some to be some of the earliest bacteria.</a:t>
            </a:r>
            <a:endParaRPr lang="en-US" dirty="0"/>
          </a:p>
        </p:txBody>
      </p:sp>
      <p:pic>
        <p:nvPicPr>
          <p:cNvPr id="1208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4876800"/>
            <a:ext cx="2354943" cy="17717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083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4422430"/>
            <a:ext cx="3581400" cy="23557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69276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smtClean="0"/>
              <a:t>EUBACTERIA</a:t>
            </a:r>
            <a:endParaRPr lang="en-US" sz="5400" b="1" dirty="0"/>
          </a:p>
        </p:txBody>
      </p:sp>
      <p:sp>
        <p:nvSpPr>
          <p:cNvPr id="3" name="Content Placeholder 2"/>
          <p:cNvSpPr>
            <a:spLocks noGrp="1"/>
          </p:cNvSpPr>
          <p:nvPr>
            <p:ph idx="1"/>
          </p:nvPr>
        </p:nvSpPr>
        <p:spPr/>
        <p:txBody>
          <a:bodyPr/>
          <a:lstStyle/>
          <a:p>
            <a:r>
              <a:rPr lang="en-US" dirty="0" smtClean="0"/>
              <a:t>Domain: Bacteria (only kingdom)</a:t>
            </a:r>
          </a:p>
          <a:p>
            <a:r>
              <a:rPr lang="en-US" dirty="0" smtClean="0"/>
              <a:t>Kingdom: Eubacteria</a:t>
            </a:r>
            <a:endParaRPr lang="en-US" dirty="0"/>
          </a:p>
          <a:p>
            <a:pPr lvl="0"/>
            <a:r>
              <a:rPr lang="en-US" dirty="0"/>
              <a:t>prokaryotes</a:t>
            </a:r>
          </a:p>
          <a:p>
            <a:r>
              <a:rPr lang="en-US" dirty="0"/>
              <a:t>cells walls </a:t>
            </a:r>
            <a:r>
              <a:rPr lang="en-US" dirty="0" smtClean="0"/>
              <a:t>with </a:t>
            </a:r>
            <a:r>
              <a:rPr lang="en-US" dirty="0"/>
              <a:t>peptidoglycan (</a:t>
            </a:r>
            <a:r>
              <a:rPr lang="en-US" b="1" dirty="0">
                <a:solidFill>
                  <a:srgbClr val="FF0000"/>
                </a:solidFill>
              </a:rPr>
              <a:t>sugar &amp; amino acid</a:t>
            </a:r>
            <a:r>
              <a:rPr lang="en-US" dirty="0"/>
              <a:t> molecule) </a:t>
            </a:r>
          </a:p>
          <a:p>
            <a:pPr lvl="0"/>
            <a:endParaRPr lang="en-US" dirty="0"/>
          </a:p>
          <a:p>
            <a:pPr marL="0" indent="0">
              <a:buNone/>
            </a:pPr>
            <a:endParaRPr lang="en-US" dirty="0"/>
          </a:p>
        </p:txBody>
      </p:sp>
      <p:pic>
        <p:nvPicPr>
          <p:cNvPr id="1269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4648200"/>
            <a:ext cx="7934325" cy="1866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651487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smtClean="0"/>
              <a:t>EUBACTERIA</a:t>
            </a:r>
            <a:endParaRPr lang="en-US" sz="5400" b="1" dirty="0"/>
          </a:p>
        </p:txBody>
      </p:sp>
      <p:sp>
        <p:nvSpPr>
          <p:cNvPr id="3" name="Content Placeholder 2"/>
          <p:cNvSpPr>
            <a:spLocks noGrp="1"/>
          </p:cNvSpPr>
          <p:nvPr>
            <p:ph idx="1"/>
          </p:nvPr>
        </p:nvSpPr>
        <p:spPr>
          <a:xfrm>
            <a:off x="457200" y="1371600"/>
            <a:ext cx="8458200" cy="4754563"/>
          </a:xfrm>
        </p:spPr>
        <p:txBody>
          <a:bodyPr/>
          <a:lstStyle/>
          <a:p>
            <a:pPr lvl="0"/>
            <a:r>
              <a:rPr lang="en-US" dirty="0" smtClean="0"/>
              <a:t>can live </a:t>
            </a:r>
            <a:r>
              <a:rPr lang="en-US" dirty="0"/>
              <a:t>almost everywhere</a:t>
            </a:r>
          </a:p>
          <a:p>
            <a:pPr lvl="0"/>
            <a:r>
              <a:rPr lang="en-US" dirty="0"/>
              <a:t>cause </a:t>
            </a:r>
            <a:r>
              <a:rPr lang="en-US" b="1" dirty="0" smtClean="0">
                <a:solidFill>
                  <a:srgbClr val="FF0000"/>
                </a:solidFill>
              </a:rPr>
              <a:t>diseases</a:t>
            </a:r>
          </a:p>
          <a:p>
            <a:r>
              <a:rPr lang="en-US" altLang="en-US" dirty="0" smtClean="0"/>
              <a:t>small</a:t>
            </a:r>
            <a:r>
              <a:rPr lang="en-US" altLang="en-US" dirty="0"/>
              <a:t>, most about 1</a:t>
            </a:r>
            <a:r>
              <a:rPr lang="en-US" altLang="en-US" i="1" dirty="0"/>
              <a:t>um</a:t>
            </a:r>
            <a:r>
              <a:rPr lang="en-US" altLang="en-US" dirty="0"/>
              <a:t> in diameter. Smallest free-living </a:t>
            </a:r>
            <a:r>
              <a:rPr lang="en-US" altLang="en-US" dirty="0" smtClean="0"/>
              <a:t>cells – lack cell walls </a:t>
            </a:r>
            <a:r>
              <a:rPr lang="en-US" altLang="en-US" dirty="0"/>
              <a:t>–</a:t>
            </a:r>
            <a:r>
              <a:rPr lang="en-US" altLang="en-US" dirty="0" smtClean="0"/>
              <a:t> </a:t>
            </a:r>
            <a:r>
              <a:rPr lang="en-US" altLang="en-US" dirty="0"/>
              <a:t>called </a:t>
            </a:r>
            <a:r>
              <a:rPr lang="en-US" altLang="en-US" dirty="0" err="1">
                <a:solidFill>
                  <a:srgbClr val="990099"/>
                </a:solidFill>
              </a:rPr>
              <a:t>mycoplasms</a:t>
            </a:r>
            <a:r>
              <a:rPr lang="en-US" altLang="en-US" dirty="0">
                <a:solidFill>
                  <a:srgbClr val="990099"/>
                </a:solidFill>
              </a:rPr>
              <a:t>.</a:t>
            </a:r>
            <a:endParaRPr lang="en-US" altLang="en-US" dirty="0"/>
          </a:p>
          <a:p>
            <a:r>
              <a:rPr lang="en-US" altLang="en-US" dirty="0" smtClean="0">
                <a:solidFill>
                  <a:srgbClr val="FF3399"/>
                </a:solidFill>
              </a:rPr>
              <a:t>Unicellular</a:t>
            </a:r>
            <a:r>
              <a:rPr lang="en-US" altLang="en-US" dirty="0" smtClean="0"/>
              <a:t>  </a:t>
            </a:r>
          </a:p>
          <a:p>
            <a:r>
              <a:rPr lang="en-US" altLang="en-US" dirty="0" smtClean="0"/>
              <a:t>Some </a:t>
            </a:r>
            <a:r>
              <a:rPr lang="en-US" altLang="en-US" dirty="0"/>
              <a:t>form filaments: </a:t>
            </a:r>
            <a:r>
              <a:rPr lang="en-US" altLang="en-US" i="1" dirty="0">
                <a:solidFill>
                  <a:srgbClr val="990099"/>
                </a:solidFill>
              </a:rPr>
              <a:t>Anabaena </a:t>
            </a:r>
            <a:r>
              <a:rPr lang="en-US" altLang="en-US" dirty="0"/>
              <a:t>(Cyanobacteria) </a:t>
            </a:r>
          </a:p>
          <a:p>
            <a:r>
              <a:rPr lang="en-US" altLang="en-US" dirty="0" smtClean="0"/>
              <a:t>Some form colonies</a:t>
            </a:r>
            <a:r>
              <a:rPr lang="en-US" altLang="en-US" dirty="0"/>
              <a:t>: </a:t>
            </a:r>
            <a:r>
              <a:rPr lang="en-US" altLang="en-US" i="1" dirty="0" err="1">
                <a:solidFill>
                  <a:srgbClr val="990099"/>
                </a:solidFill>
              </a:rPr>
              <a:t>Nostoc</a:t>
            </a:r>
            <a:r>
              <a:rPr lang="en-US" altLang="en-US" dirty="0"/>
              <a:t> (Cyanobacteria).</a:t>
            </a:r>
          </a:p>
          <a:p>
            <a:pPr lvl="0"/>
            <a:endParaRPr lang="en-US" dirty="0"/>
          </a:p>
          <a:p>
            <a:endParaRPr lang="en-US" dirty="0"/>
          </a:p>
        </p:txBody>
      </p:sp>
    </p:spTree>
    <p:extLst>
      <p:ext uri="{BB962C8B-B14F-4D97-AF65-F5344CB8AC3E}">
        <p14:creationId xmlns:p14="http://schemas.microsoft.com/office/powerpoint/2010/main" val="34754394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smtClean="0"/>
              <a:t>CLASSIFICATION</a:t>
            </a:r>
            <a:endParaRPr lang="en-US" sz="5400" b="1" dirty="0"/>
          </a:p>
        </p:txBody>
      </p:sp>
      <p:sp>
        <p:nvSpPr>
          <p:cNvPr id="3" name="Content Placeholder 2"/>
          <p:cNvSpPr>
            <a:spLocks noGrp="1"/>
          </p:cNvSpPr>
          <p:nvPr>
            <p:ph idx="1"/>
          </p:nvPr>
        </p:nvSpPr>
        <p:spPr>
          <a:xfrm>
            <a:off x="457200" y="1828800"/>
            <a:ext cx="8229600" cy="4297363"/>
          </a:xfrm>
        </p:spPr>
        <p:txBody>
          <a:bodyPr/>
          <a:lstStyle/>
          <a:p>
            <a:pPr marL="0" indent="0">
              <a:buNone/>
            </a:pPr>
            <a:r>
              <a:rPr lang="en-US" b="1" dirty="0"/>
              <a:t>Classification based on:</a:t>
            </a:r>
            <a:endParaRPr lang="en-US" sz="3600" b="1" dirty="0"/>
          </a:p>
          <a:p>
            <a:pPr lvl="0"/>
            <a:r>
              <a:rPr lang="en-US" dirty="0"/>
              <a:t>shape and cell arrangement 		</a:t>
            </a:r>
            <a:endParaRPr lang="en-US" sz="3200" dirty="0"/>
          </a:p>
          <a:p>
            <a:pPr lvl="0"/>
            <a:r>
              <a:rPr lang="en-US" dirty="0"/>
              <a:t>movement - flagella, cilia or use vectors </a:t>
            </a:r>
            <a:endParaRPr lang="en-US" sz="3600" dirty="0"/>
          </a:p>
          <a:p>
            <a:pPr lvl="0"/>
            <a:r>
              <a:rPr lang="en-US" dirty="0" smtClean="0"/>
              <a:t>Nutrition Intake</a:t>
            </a:r>
            <a:endParaRPr lang="en-US" sz="3600" dirty="0"/>
          </a:p>
          <a:p>
            <a:pPr lvl="0"/>
            <a:r>
              <a:rPr lang="en-US" dirty="0"/>
              <a:t>O</a:t>
            </a:r>
            <a:r>
              <a:rPr lang="en-US" baseline="-25000" dirty="0"/>
              <a:t>2</a:t>
            </a:r>
            <a:r>
              <a:rPr lang="en-US" dirty="0"/>
              <a:t> requirements </a:t>
            </a:r>
            <a:endParaRPr lang="en-US" dirty="0" smtClean="0"/>
          </a:p>
          <a:p>
            <a:pPr lvl="0"/>
            <a:r>
              <a:rPr lang="en-US" dirty="0" smtClean="0"/>
              <a:t>Gram </a:t>
            </a:r>
            <a:r>
              <a:rPr lang="en-US" dirty="0"/>
              <a:t>Stain lab </a:t>
            </a:r>
            <a:r>
              <a:rPr lang="en-US" dirty="0" smtClean="0"/>
              <a:t>test</a:t>
            </a:r>
            <a:endParaRPr lang="en-US" sz="3200" dirty="0"/>
          </a:p>
        </p:txBody>
      </p:sp>
    </p:spTree>
    <p:extLst>
      <p:ext uri="{BB962C8B-B14F-4D97-AF65-F5344CB8AC3E}">
        <p14:creationId xmlns:p14="http://schemas.microsoft.com/office/powerpoint/2010/main" val="287908002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sz="5400" b="1" dirty="0" smtClean="0"/>
              <a:t>CLASSIFICATION</a:t>
            </a:r>
            <a:endParaRPr lang="en-US" sz="5400" b="1" dirty="0"/>
          </a:p>
        </p:txBody>
      </p:sp>
      <p:sp>
        <p:nvSpPr>
          <p:cNvPr id="3" name="Content Placeholder 2"/>
          <p:cNvSpPr>
            <a:spLocks noGrp="1"/>
          </p:cNvSpPr>
          <p:nvPr>
            <p:ph idx="1"/>
          </p:nvPr>
        </p:nvSpPr>
        <p:spPr>
          <a:xfrm>
            <a:off x="464457" y="1143000"/>
            <a:ext cx="8534400" cy="2895600"/>
          </a:xfrm>
        </p:spPr>
        <p:txBody>
          <a:bodyPr/>
          <a:lstStyle/>
          <a:p>
            <a:pPr lvl="0"/>
            <a:r>
              <a:rPr lang="en-US" dirty="0"/>
              <a:t>S</a:t>
            </a:r>
            <a:r>
              <a:rPr lang="en-US" dirty="0" smtClean="0"/>
              <a:t>hape </a:t>
            </a:r>
            <a:r>
              <a:rPr lang="en-US" dirty="0"/>
              <a:t>and cell arrangement 	</a:t>
            </a:r>
            <a:endParaRPr lang="en-US" sz="3600" dirty="0"/>
          </a:p>
          <a:p>
            <a:pPr lvl="1"/>
            <a:r>
              <a:rPr lang="en-US" dirty="0"/>
              <a:t>arrangement: </a:t>
            </a:r>
            <a:r>
              <a:rPr lang="en-US" dirty="0" err="1"/>
              <a:t>staphylo</a:t>
            </a:r>
            <a:r>
              <a:rPr lang="en-US" dirty="0"/>
              <a:t>(clusters) or </a:t>
            </a:r>
            <a:r>
              <a:rPr lang="en-US" dirty="0" err="1" smtClean="0"/>
              <a:t>strepto</a:t>
            </a:r>
            <a:r>
              <a:rPr lang="en-US" dirty="0" smtClean="0"/>
              <a:t> (</a:t>
            </a:r>
            <a:r>
              <a:rPr lang="en-US" dirty="0"/>
              <a:t>chains) or diplo (pairs)</a:t>
            </a:r>
            <a:endParaRPr lang="en-US" sz="3200" dirty="0"/>
          </a:p>
          <a:p>
            <a:pPr lvl="1"/>
            <a:r>
              <a:rPr lang="en-US" dirty="0"/>
              <a:t>shape: coccus(round) or bacillus(rod) or spirillum(spiral)	</a:t>
            </a:r>
            <a:r>
              <a:rPr lang="en-US" sz="2400" dirty="0"/>
              <a:t>	</a:t>
            </a:r>
            <a:endParaRPr lang="en-US" dirty="0"/>
          </a:p>
        </p:txBody>
      </p:sp>
      <p:pic>
        <p:nvPicPr>
          <p:cNvPr id="128005"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8607" y="3876675"/>
            <a:ext cx="7810500" cy="2752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0581817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smtClean="0"/>
              <a:t>CLASSIFICATION</a:t>
            </a:r>
            <a:endParaRPr lang="en-US" sz="5400" b="1" dirty="0"/>
          </a:p>
        </p:txBody>
      </p:sp>
      <p:pic>
        <p:nvPicPr>
          <p:cNvPr id="129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7114" y="1364932"/>
            <a:ext cx="6019800" cy="54930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0366532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4"/>
          <p:cNvSpPr>
            <a:spLocks noGrp="1" noChangeArrowheads="1"/>
          </p:cNvSpPr>
          <p:nvPr>
            <p:ph type="title"/>
          </p:nvPr>
        </p:nvSpPr>
        <p:spPr/>
        <p:txBody>
          <a:bodyPr/>
          <a:lstStyle/>
          <a:p>
            <a:r>
              <a:rPr lang="en-US" altLang="en-US" sz="5400" b="1" dirty="0" smtClean="0">
                <a:solidFill>
                  <a:schemeClr val="tx1"/>
                </a:solidFill>
              </a:rPr>
              <a:t>CLASSIFICATION</a:t>
            </a:r>
            <a:endParaRPr lang="en-US" altLang="en-US" sz="5400" b="1" dirty="0">
              <a:solidFill>
                <a:schemeClr val="tx1"/>
              </a:solidFill>
            </a:endParaRPr>
          </a:p>
        </p:txBody>
      </p:sp>
      <p:sp>
        <p:nvSpPr>
          <p:cNvPr id="6151" name="Rectangle 7"/>
          <p:cNvSpPr>
            <a:spLocks noGrp="1" noChangeArrowheads="1"/>
          </p:cNvSpPr>
          <p:nvPr>
            <p:ph type="body" sz="half" idx="3"/>
          </p:nvPr>
        </p:nvSpPr>
        <p:spPr/>
        <p:txBody>
          <a:bodyPr/>
          <a:lstStyle/>
          <a:p>
            <a:r>
              <a:rPr lang="en-US" altLang="en-US" sz="2800">
                <a:solidFill>
                  <a:srgbClr val="FF3399"/>
                </a:solidFill>
              </a:rPr>
              <a:t>Bacillus</a:t>
            </a:r>
            <a:r>
              <a:rPr lang="en-US" altLang="en-US" sz="2800"/>
              <a:t>:  rod-shaped </a:t>
            </a:r>
          </a:p>
          <a:p>
            <a:r>
              <a:rPr lang="en-US" altLang="en-US" sz="2800">
                <a:solidFill>
                  <a:srgbClr val="FF3399"/>
                </a:solidFill>
              </a:rPr>
              <a:t>Coccus</a:t>
            </a:r>
            <a:r>
              <a:rPr lang="en-US" altLang="en-US" sz="2800"/>
              <a:t>:  round-shaped</a:t>
            </a:r>
          </a:p>
          <a:p>
            <a:r>
              <a:rPr lang="en-US" altLang="en-US" sz="2800">
                <a:solidFill>
                  <a:srgbClr val="FF3399"/>
                </a:solidFill>
              </a:rPr>
              <a:t>Spirillum</a:t>
            </a:r>
            <a:r>
              <a:rPr lang="en-US" altLang="en-US" sz="2800"/>
              <a:t>:  spriral-shaped </a:t>
            </a:r>
          </a:p>
        </p:txBody>
      </p:sp>
      <p:pic>
        <p:nvPicPr>
          <p:cNvPr id="6152" name="Picture 8" descr="bacilli"/>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457200" y="1447800"/>
            <a:ext cx="1508125" cy="21859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6153" name="Picture 9" descr="cocci"/>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86000" y="1371600"/>
            <a:ext cx="2514600" cy="2438400"/>
          </a:xfrm>
          <a:prstGeom prst="rect">
            <a:avLst/>
          </a:prstGeom>
          <a:noFill/>
          <a:extLst>
            <a:ext uri="{909E8E84-426E-40DD-AFC4-6F175D3DCCD1}">
              <a14:hiddenFill xmlns:a14="http://schemas.microsoft.com/office/drawing/2010/main">
                <a:solidFill>
                  <a:srgbClr val="FFFFFF"/>
                </a:solidFill>
              </a14:hiddenFill>
            </a:ext>
          </a:extLst>
        </p:spPr>
      </p:pic>
      <p:pic>
        <p:nvPicPr>
          <p:cNvPr id="6154" name="Picture 10" descr="spirilla"/>
          <p:cNvPicPr>
            <a:picLocks noGrp="1" noChangeAspect="1" noChangeArrowheads="1"/>
          </p:cNvPicPr>
          <p:nvPr>
            <p:ph sz="quarter" idx="2"/>
          </p:nvPr>
        </p:nvPicPr>
        <p:blipFill>
          <a:blip r:embed="rId5">
            <a:extLst>
              <a:ext uri="{28A0092B-C50C-407E-A947-70E740481C1C}">
                <a14:useLocalDpi xmlns:a14="http://schemas.microsoft.com/office/drawing/2010/main" val="0"/>
              </a:ext>
            </a:extLst>
          </a:blip>
          <a:srcRect/>
          <a:stretch>
            <a:fillRect/>
          </a:stretch>
        </p:blipFill>
        <p:spPr>
          <a:xfrm>
            <a:off x="5213350" y="1600200"/>
            <a:ext cx="2908300" cy="21859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417092965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9" name="Rectangle 7"/>
          <p:cNvSpPr>
            <a:spLocks noGrp="1" noChangeArrowheads="1"/>
          </p:cNvSpPr>
          <p:nvPr>
            <p:ph type="body" sz="half" idx="3"/>
          </p:nvPr>
        </p:nvSpPr>
        <p:spPr/>
        <p:txBody>
          <a:bodyPr/>
          <a:lstStyle/>
          <a:p>
            <a:r>
              <a:rPr lang="en-US" altLang="en-US" sz="2800">
                <a:solidFill>
                  <a:srgbClr val="FF3399"/>
                </a:solidFill>
              </a:rPr>
              <a:t>Diplococci</a:t>
            </a:r>
            <a:r>
              <a:rPr lang="en-US" altLang="en-US" sz="2800"/>
              <a:t>:  pair</a:t>
            </a:r>
          </a:p>
          <a:p>
            <a:r>
              <a:rPr lang="en-US" altLang="en-US" sz="2800">
                <a:solidFill>
                  <a:srgbClr val="FF3399"/>
                </a:solidFill>
              </a:rPr>
              <a:t>Staphylococci</a:t>
            </a:r>
            <a:r>
              <a:rPr lang="en-US" altLang="en-US" sz="2800"/>
              <a:t>:  cluster</a:t>
            </a:r>
          </a:p>
          <a:p>
            <a:r>
              <a:rPr lang="en-US" altLang="en-US" sz="2800">
                <a:solidFill>
                  <a:srgbClr val="FF3399"/>
                </a:solidFill>
              </a:rPr>
              <a:t>Streptococci</a:t>
            </a:r>
            <a:r>
              <a:rPr lang="en-US" altLang="en-US" sz="2800"/>
              <a:t>:  chain, form filaments.</a:t>
            </a:r>
          </a:p>
        </p:txBody>
      </p:sp>
      <p:pic>
        <p:nvPicPr>
          <p:cNvPr id="8200" name="Picture 8" descr="diplococci"/>
          <p:cNvPicPr>
            <a:picLocks noGrp="1" noChangeAspect="1" noChangeArrowheads="1"/>
          </p:cNvPicPr>
          <p:nvPr>
            <p:ph sz="quarter" idx="1"/>
          </p:nvPr>
        </p:nvPicPr>
        <p:blipFill>
          <a:blip r:embed="rId3" cstate="print">
            <a:extLst>
              <a:ext uri="{28A0092B-C50C-407E-A947-70E740481C1C}">
                <a14:useLocalDpi xmlns:a14="http://schemas.microsoft.com/office/drawing/2010/main" val="0"/>
              </a:ext>
            </a:extLst>
          </a:blip>
          <a:srcRect/>
          <a:stretch>
            <a:fillRect/>
          </a:stretch>
        </p:blipFill>
        <p:spPr>
          <a:xfrm>
            <a:off x="533400" y="1447800"/>
            <a:ext cx="1931988" cy="21859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8201" name="Picture 9" descr="staphylococcus_bacteriu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24200" y="1447800"/>
            <a:ext cx="2895600" cy="2301875"/>
          </a:xfrm>
          <a:prstGeom prst="rect">
            <a:avLst/>
          </a:prstGeom>
          <a:noFill/>
          <a:extLst>
            <a:ext uri="{909E8E84-426E-40DD-AFC4-6F175D3DCCD1}">
              <a14:hiddenFill xmlns:a14="http://schemas.microsoft.com/office/drawing/2010/main">
                <a:solidFill>
                  <a:srgbClr val="FFFFFF"/>
                </a:solidFill>
              </a14:hiddenFill>
            </a:ext>
          </a:extLst>
        </p:spPr>
      </p:pic>
      <p:pic>
        <p:nvPicPr>
          <p:cNvPr id="8202" name="Picture 10" descr="mstrept3o"/>
          <p:cNvPicPr>
            <a:picLocks noGrp="1" noChangeAspect="1" noChangeArrowheads="1"/>
          </p:cNvPicPr>
          <p:nvPr>
            <p:ph sz="quarter" idx="2"/>
          </p:nvPr>
        </p:nvPicPr>
        <p:blipFill>
          <a:blip r:embed="rId5">
            <a:extLst>
              <a:ext uri="{28A0092B-C50C-407E-A947-70E740481C1C}">
                <a14:useLocalDpi xmlns:a14="http://schemas.microsoft.com/office/drawing/2010/main" val="0"/>
              </a:ext>
            </a:extLst>
          </a:blip>
          <a:srcRect/>
          <a:stretch>
            <a:fillRect/>
          </a:stretch>
        </p:blipFill>
        <p:spPr>
          <a:xfrm>
            <a:off x="6629400" y="1600200"/>
            <a:ext cx="1620838" cy="21859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 name="Rectangle 4"/>
          <p:cNvSpPr txBox="1">
            <a:spLocks noChangeArrowheads="1"/>
          </p:cNvSpPr>
          <p:nvPr/>
        </p:nvSpPr>
        <p:spPr bwMode="auto">
          <a:xfrm>
            <a:off x="609600" y="281214"/>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a:lstStyle>
          <a:p>
            <a:r>
              <a:rPr lang="en-US" altLang="en-US" sz="5400" b="1" dirty="0" smtClean="0">
                <a:solidFill>
                  <a:schemeClr val="tx1"/>
                </a:solidFill>
              </a:rPr>
              <a:t>CLASSIFICATION</a:t>
            </a:r>
            <a:endParaRPr lang="en-US" altLang="en-US" sz="5400" b="1" dirty="0">
              <a:solidFill>
                <a:schemeClr val="tx1"/>
              </a:solidFill>
            </a:endParaRPr>
          </a:p>
        </p:txBody>
      </p:sp>
    </p:spTree>
    <p:extLst>
      <p:ext uri="{BB962C8B-B14F-4D97-AF65-F5344CB8AC3E}">
        <p14:creationId xmlns:p14="http://schemas.microsoft.com/office/powerpoint/2010/main" val="376445712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smtClean="0"/>
              <a:t>CLASSIFICATION</a:t>
            </a:r>
            <a:endParaRPr lang="en-US" sz="5400" b="1" dirty="0"/>
          </a:p>
        </p:txBody>
      </p:sp>
      <p:sp>
        <p:nvSpPr>
          <p:cNvPr id="3" name="Content Placeholder 2"/>
          <p:cNvSpPr>
            <a:spLocks noGrp="1"/>
          </p:cNvSpPr>
          <p:nvPr>
            <p:ph idx="1"/>
          </p:nvPr>
        </p:nvSpPr>
        <p:spPr>
          <a:xfrm>
            <a:off x="457200" y="1600201"/>
            <a:ext cx="8229600" cy="1524000"/>
          </a:xfrm>
        </p:spPr>
        <p:txBody>
          <a:bodyPr/>
          <a:lstStyle/>
          <a:p>
            <a:pPr marL="0" indent="0">
              <a:buNone/>
            </a:pPr>
            <a:r>
              <a:rPr lang="en-US" dirty="0"/>
              <a:t>Classification based </a:t>
            </a:r>
            <a:r>
              <a:rPr lang="en-US" dirty="0" smtClean="0"/>
              <a:t>on movement:</a:t>
            </a:r>
            <a:r>
              <a:rPr lang="en-US" dirty="0"/>
              <a:t>	</a:t>
            </a:r>
            <a:endParaRPr lang="en-US" sz="3200" dirty="0"/>
          </a:p>
          <a:p>
            <a:pPr lvl="0"/>
            <a:r>
              <a:rPr lang="en-US" dirty="0" smtClean="0"/>
              <a:t>flagella</a:t>
            </a:r>
            <a:r>
              <a:rPr lang="en-US" dirty="0"/>
              <a:t>, cilia or use vectors 	</a:t>
            </a:r>
            <a:endParaRPr lang="en-US" sz="3600" dirty="0"/>
          </a:p>
        </p:txBody>
      </p:sp>
      <p:pic>
        <p:nvPicPr>
          <p:cNvPr id="130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4925" y="3070225"/>
            <a:ext cx="6534150" cy="3762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7908002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smtClean="0"/>
              <a:t>CLASSIFICATION</a:t>
            </a:r>
            <a:endParaRPr lang="en-US" sz="5400" b="1" dirty="0"/>
          </a:p>
        </p:txBody>
      </p:sp>
      <p:sp>
        <p:nvSpPr>
          <p:cNvPr id="3" name="Content Placeholder 2"/>
          <p:cNvSpPr>
            <a:spLocks noGrp="1"/>
          </p:cNvSpPr>
          <p:nvPr>
            <p:ph idx="1"/>
          </p:nvPr>
        </p:nvSpPr>
        <p:spPr>
          <a:xfrm>
            <a:off x="457200" y="1600201"/>
            <a:ext cx="8534400" cy="1524000"/>
          </a:xfrm>
        </p:spPr>
        <p:txBody>
          <a:bodyPr/>
          <a:lstStyle/>
          <a:p>
            <a:pPr marL="0" indent="0">
              <a:buNone/>
            </a:pPr>
            <a:r>
              <a:rPr lang="en-US" dirty="0"/>
              <a:t>Classification based </a:t>
            </a:r>
            <a:r>
              <a:rPr lang="en-US" dirty="0" smtClean="0"/>
              <a:t>on Nutritional Requirements:</a:t>
            </a:r>
            <a:r>
              <a:rPr lang="en-US" dirty="0"/>
              <a:t>	</a:t>
            </a:r>
            <a:endParaRPr lang="en-US" sz="3200" dirty="0"/>
          </a:p>
          <a:p>
            <a:pPr lvl="0"/>
            <a:r>
              <a:rPr lang="en-US" b="1" dirty="0">
                <a:solidFill>
                  <a:srgbClr val="FF0000"/>
                </a:solidFill>
              </a:rPr>
              <a:t>Heterotrophic</a:t>
            </a:r>
            <a:r>
              <a:rPr lang="en-US" dirty="0"/>
              <a:t> (use </a:t>
            </a:r>
            <a:r>
              <a:rPr lang="en-US" dirty="0" smtClean="0"/>
              <a:t>endocytosis/exocytosis</a:t>
            </a:r>
            <a:r>
              <a:rPr lang="en-US" dirty="0" smtClean="0"/>
              <a:t>)</a:t>
            </a:r>
          </a:p>
          <a:p>
            <a:pPr lvl="1"/>
            <a:r>
              <a:rPr lang="en-US" dirty="0" smtClean="0"/>
              <a:t>Decomposers, pathogens, nitrogen fixing bacteria</a:t>
            </a:r>
            <a:r>
              <a:rPr lang="en-US" dirty="0" smtClean="0"/>
              <a:t> </a:t>
            </a:r>
            <a:endParaRPr lang="en-US" dirty="0"/>
          </a:p>
          <a:p>
            <a:pPr marL="0" lvl="0" indent="0">
              <a:buNone/>
            </a:pPr>
            <a:r>
              <a:rPr lang="en-US" dirty="0"/>
              <a:t>	</a:t>
            </a:r>
            <a:endParaRPr lang="en-US" sz="3600" dirty="0"/>
          </a:p>
        </p:txBody>
      </p:sp>
      <p:pic>
        <p:nvPicPr>
          <p:cNvPr id="131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4724400"/>
            <a:ext cx="8069734" cy="1638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3299886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smtClean="0"/>
              <a:t>CLASSIFICATION</a:t>
            </a:r>
            <a:endParaRPr lang="en-US" sz="5400" b="1" dirty="0"/>
          </a:p>
        </p:txBody>
      </p:sp>
      <p:sp>
        <p:nvSpPr>
          <p:cNvPr id="3" name="Content Placeholder 2"/>
          <p:cNvSpPr>
            <a:spLocks noGrp="1"/>
          </p:cNvSpPr>
          <p:nvPr>
            <p:ph idx="1"/>
          </p:nvPr>
        </p:nvSpPr>
        <p:spPr>
          <a:xfrm>
            <a:off x="457200" y="1600201"/>
            <a:ext cx="8534400" cy="1524000"/>
          </a:xfrm>
        </p:spPr>
        <p:txBody>
          <a:bodyPr/>
          <a:lstStyle/>
          <a:p>
            <a:pPr marL="0" indent="0">
              <a:buNone/>
            </a:pPr>
            <a:r>
              <a:rPr lang="en-US" dirty="0"/>
              <a:t>Classification based </a:t>
            </a:r>
            <a:r>
              <a:rPr lang="en-US" dirty="0" smtClean="0"/>
              <a:t>on Nutritional Requirements:</a:t>
            </a:r>
            <a:r>
              <a:rPr lang="en-US" dirty="0"/>
              <a:t>	</a:t>
            </a:r>
            <a:endParaRPr lang="en-US" sz="3200" dirty="0"/>
          </a:p>
          <a:p>
            <a:pPr lvl="0"/>
            <a:r>
              <a:rPr lang="en-US" b="1" dirty="0" smtClean="0">
                <a:solidFill>
                  <a:srgbClr val="FF0000"/>
                </a:solidFill>
              </a:rPr>
              <a:t>Autotrophic</a:t>
            </a:r>
            <a:r>
              <a:rPr lang="en-US" dirty="0" smtClean="0"/>
              <a:t> (photosynthesis – use light energy) </a:t>
            </a:r>
            <a:r>
              <a:rPr lang="en-US" i="1" dirty="0" smtClean="0"/>
              <a:t>cyanobacteria </a:t>
            </a:r>
            <a:r>
              <a:rPr lang="en-US" dirty="0" smtClean="0"/>
              <a:t>– has chlorophyll</a:t>
            </a:r>
            <a:endParaRPr lang="en-US" sz="3600" dirty="0"/>
          </a:p>
          <a:p>
            <a:pPr marL="0" lvl="0" indent="0">
              <a:buNone/>
            </a:pPr>
            <a:r>
              <a:rPr lang="en-US" dirty="0"/>
              <a:t>	</a:t>
            </a:r>
            <a:endParaRPr lang="en-US" sz="3600" dirty="0"/>
          </a:p>
        </p:txBody>
      </p:sp>
      <p:pic>
        <p:nvPicPr>
          <p:cNvPr id="131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4724400"/>
            <a:ext cx="8069734" cy="1638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9680782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smtClean="0"/>
              <a:t>CLASSIFICATION</a:t>
            </a:r>
            <a:endParaRPr lang="en-US" sz="5400" b="1" dirty="0"/>
          </a:p>
        </p:txBody>
      </p:sp>
      <p:sp>
        <p:nvSpPr>
          <p:cNvPr id="3" name="Content Placeholder 2"/>
          <p:cNvSpPr>
            <a:spLocks noGrp="1"/>
          </p:cNvSpPr>
          <p:nvPr>
            <p:ph idx="1"/>
          </p:nvPr>
        </p:nvSpPr>
        <p:spPr>
          <a:xfrm>
            <a:off x="457200" y="1600201"/>
            <a:ext cx="8534400" cy="1524000"/>
          </a:xfrm>
        </p:spPr>
        <p:txBody>
          <a:bodyPr/>
          <a:lstStyle/>
          <a:p>
            <a:pPr marL="0" indent="0">
              <a:buNone/>
            </a:pPr>
            <a:r>
              <a:rPr lang="en-US" dirty="0"/>
              <a:t>Classification based </a:t>
            </a:r>
            <a:r>
              <a:rPr lang="en-US" dirty="0" smtClean="0"/>
              <a:t>on Nutritional Requirements:</a:t>
            </a:r>
            <a:r>
              <a:rPr lang="en-US" dirty="0"/>
              <a:t>	</a:t>
            </a:r>
            <a:r>
              <a:rPr lang="en-US" dirty="0" smtClean="0"/>
              <a:t> </a:t>
            </a:r>
            <a:endParaRPr lang="en-US" dirty="0"/>
          </a:p>
          <a:p>
            <a:pPr lvl="0"/>
            <a:r>
              <a:rPr lang="en-US" b="1" dirty="0" smtClean="0">
                <a:solidFill>
                  <a:srgbClr val="FF0000"/>
                </a:solidFill>
              </a:rPr>
              <a:t>Chemoautotrophic</a:t>
            </a:r>
            <a:r>
              <a:rPr lang="en-US" dirty="0" smtClean="0"/>
              <a:t> (use </a:t>
            </a:r>
            <a:r>
              <a:rPr lang="en-US" dirty="0"/>
              <a:t>inorganic </a:t>
            </a:r>
            <a:r>
              <a:rPr lang="en-US" dirty="0" smtClean="0"/>
              <a:t>compounds and carbon dioxide to make food).  Live in soil and play a role in nitrification.</a:t>
            </a:r>
            <a:endParaRPr lang="en-US" sz="3600" dirty="0"/>
          </a:p>
          <a:p>
            <a:pPr marL="0" lvl="0" indent="0">
              <a:buNone/>
            </a:pPr>
            <a:r>
              <a:rPr lang="en-US" dirty="0"/>
              <a:t>	</a:t>
            </a:r>
            <a:endParaRPr lang="en-US" sz="3600" dirty="0"/>
          </a:p>
        </p:txBody>
      </p:sp>
      <p:pic>
        <p:nvPicPr>
          <p:cNvPr id="131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4724400"/>
            <a:ext cx="8069734" cy="1638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4406987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smtClean="0"/>
              <a:t>CLASSIFICATION</a:t>
            </a:r>
            <a:endParaRPr lang="en-US" sz="5400" b="1" dirty="0"/>
          </a:p>
        </p:txBody>
      </p:sp>
      <p:sp>
        <p:nvSpPr>
          <p:cNvPr id="3" name="Content Placeholder 2"/>
          <p:cNvSpPr>
            <a:spLocks noGrp="1"/>
          </p:cNvSpPr>
          <p:nvPr>
            <p:ph idx="1"/>
          </p:nvPr>
        </p:nvSpPr>
        <p:spPr>
          <a:xfrm>
            <a:off x="457200" y="1600201"/>
            <a:ext cx="8229600" cy="1524000"/>
          </a:xfrm>
        </p:spPr>
        <p:txBody>
          <a:bodyPr/>
          <a:lstStyle/>
          <a:p>
            <a:pPr marL="0" indent="0">
              <a:buNone/>
            </a:pPr>
            <a:r>
              <a:rPr lang="en-US" dirty="0"/>
              <a:t>Classification based </a:t>
            </a:r>
            <a:r>
              <a:rPr lang="en-US" dirty="0" smtClean="0"/>
              <a:t>on O</a:t>
            </a:r>
            <a:r>
              <a:rPr lang="en-US" baseline="-25000" dirty="0" smtClean="0"/>
              <a:t>2</a:t>
            </a:r>
            <a:r>
              <a:rPr lang="en-US" dirty="0" smtClean="0"/>
              <a:t> Requirements:  </a:t>
            </a:r>
            <a:endParaRPr lang="en-US" b="1" dirty="0" smtClean="0">
              <a:solidFill>
                <a:srgbClr val="FF3399"/>
              </a:solidFill>
            </a:endParaRPr>
          </a:p>
          <a:p>
            <a:r>
              <a:rPr lang="en-US" dirty="0"/>
              <a:t>O</a:t>
            </a:r>
            <a:r>
              <a:rPr lang="en-US" dirty="0" smtClean="0"/>
              <a:t>bligate </a:t>
            </a:r>
            <a:r>
              <a:rPr lang="en-US" b="1" dirty="0" smtClean="0">
                <a:solidFill>
                  <a:srgbClr val="FF0000"/>
                </a:solidFill>
              </a:rPr>
              <a:t>anaerobe</a:t>
            </a:r>
            <a:r>
              <a:rPr lang="en-US" dirty="0" smtClean="0"/>
              <a:t> (can’t survive in O</a:t>
            </a:r>
            <a:r>
              <a:rPr lang="en-US" baseline="-25000" dirty="0" smtClean="0"/>
              <a:t>2</a:t>
            </a:r>
            <a:r>
              <a:rPr lang="en-US" dirty="0" smtClean="0"/>
              <a:t>) </a:t>
            </a:r>
            <a:endParaRPr lang="en-US" b="1" dirty="0" smtClean="0">
              <a:solidFill>
                <a:srgbClr val="FF3399"/>
              </a:solidFill>
            </a:endParaRPr>
          </a:p>
          <a:p>
            <a:r>
              <a:rPr lang="en-US" dirty="0" smtClean="0"/>
              <a:t>Obligate </a:t>
            </a:r>
            <a:r>
              <a:rPr lang="en-US" b="1" dirty="0">
                <a:solidFill>
                  <a:srgbClr val="FF0000"/>
                </a:solidFill>
              </a:rPr>
              <a:t>aerobes</a:t>
            </a:r>
            <a:r>
              <a:rPr lang="en-US" dirty="0"/>
              <a:t> (must have O</a:t>
            </a:r>
            <a:r>
              <a:rPr lang="en-US" baseline="-25000" dirty="0"/>
              <a:t>2</a:t>
            </a:r>
            <a:r>
              <a:rPr lang="en-US" dirty="0"/>
              <a:t> to survive</a:t>
            </a:r>
            <a:r>
              <a:rPr lang="en-US" dirty="0" smtClean="0"/>
              <a:t>)</a:t>
            </a:r>
          </a:p>
          <a:p>
            <a:pPr lvl="0"/>
            <a:r>
              <a:rPr lang="en-US" dirty="0" smtClean="0"/>
              <a:t>Facultative </a:t>
            </a:r>
            <a:r>
              <a:rPr lang="en-US" dirty="0"/>
              <a:t>anaerobe (live with or without O</a:t>
            </a:r>
            <a:r>
              <a:rPr lang="en-US" baseline="-25000" dirty="0"/>
              <a:t>2</a:t>
            </a:r>
            <a:r>
              <a:rPr lang="en-US" dirty="0"/>
              <a:t>)</a:t>
            </a:r>
            <a:endParaRPr lang="en-US" sz="3600" dirty="0"/>
          </a:p>
          <a:p>
            <a:pPr marL="0" lvl="0" indent="0">
              <a:buNone/>
            </a:pPr>
            <a:r>
              <a:rPr lang="en-US" dirty="0"/>
              <a:t>	</a:t>
            </a:r>
            <a:endParaRPr lang="en-US" sz="3600" dirty="0"/>
          </a:p>
        </p:txBody>
      </p:sp>
    </p:spTree>
    <p:extLst>
      <p:ext uri="{BB962C8B-B14F-4D97-AF65-F5344CB8AC3E}">
        <p14:creationId xmlns:p14="http://schemas.microsoft.com/office/powerpoint/2010/main" val="382546857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smtClean="0"/>
              <a:t>CLASSIFICATION</a:t>
            </a:r>
            <a:endParaRPr lang="en-US" sz="5400" b="1" dirty="0"/>
          </a:p>
        </p:txBody>
      </p:sp>
      <p:sp>
        <p:nvSpPr>
          <p:cNvPr id="3" name="Content Placeholder 2"/>
          <p:cNvSpPr>
            <a:spLocks noGrp="1"/>
          </p:cNvSpPr>
          <p:nvPr>
            <p:ph idx="1"/>
          </p:nvPr>
        </p:nvSpPr>
        <p:spPr>
          <a:xfrm>
            <a:off x="457200" y="1600201"/>
            <a:ext cx="8229600" cy="1524000"/>
          </a:xfrm>
        </p:spPr>
        <p:txBody>
          <a:bodyPr/>
          <a:lstStyle/>
          <a:p>
            <a:pPr marL="0" indent="0">
              <a:buNone/>
            </a:pPr>
            <a:r>
              <a:rPr lang="en-US" dirty="0"/>
              <a:t>Classification based </a:t>
            </a:r>
            <a:r>
              <a:rPr lang="en-US" dirty="0" smtClean="0"/>
              <a:t>on Gram Stain Lab Test:</a:t>
            </a:r>
            <a:r>
              <a:rPr lang="en-US" dirty="0"/>
              <a:t>	</a:t>
            </a:r>
            <a:endParaRPr lang="en-US" sz="3200" dirty="0"/>
          </a:p>
          <a:p>
            <a:pPr lvl="0"/>
            <a:r>
              <a:rPr lang="en-US" b="1" dirty="0" smtClean="0">
                <a:solidFill>
                  <a:srgbClr val="FF3399"/>
                </a:solidFill>
              </a:rPr>
              <a:t>Gram </a:t>
            </a:r>
            <a:r>
              <a:rPr lang="en-US" b="1" dirty="0">
                <a:solidFill>
                  <a:srgbClr val="FF3399"/>
                </a:solidFill>
              </a:rPr>
              <a:t>positive (+)</a:t>
            </a:r>
            <a:r>
              <a:rPr lang="en-US" dirty="0">
                <a:solidFill>
                  <a:srgbClr val="FF3399"/>
                </a:solidFill>
              </a:rPr>
              <a:t> </a:t>
            </a:r>
            <a:r>
              <a:rPr lang="en-US" dirty="0"/>
              <a:t>turns purple, more peptidoglycan; </a:t>
            </a:r>
            <a:endParaRPr lang="en-US" dirty="0" smtClean="0"/>
          </a:p>
          <a:p>
            <a:pPr lvl="0"/>
            <a:r>
              <a:rPr lang="en-US" b="1" dirty="0" smtClean="0">
                <a:solidFill>
                  <a:srgbClr val="FF3399"/>
                </a:solidFill>
              </a:rPr>
              <a:t>Gram </a:t>
            </a:r>
            <a:r>
              <a:rPr lang="en-US" b="1" dirty="0">
                <a:solidFill>
                  <a:srgbClr val="FF3399"/>
                </a:solidFill>
              </a:rPr>
              <a:t>negative (–)</a:t>
            </a:r>
            <a:r>
              <a:rPr lang="en-US" dirty="0">
                <a:solidFill>
                  <a:srgbClr val="FF3399"/>
                </a:solidFill>
              </a:rPr>
              <a:t> </a:t>
            </a:r>
            <a:r>
              <a:rPr lang="en-US" dirty="0"/>
              <a:t>turns pink, less peptidoglycan</a:t>
            </a:r>
            <a:endParaRPr lang="en-US" sz="3600" dirty="0"/>
          </a:p>
          <a:p>
            <a:pPr lvl="1"/>
            <a:r>
              <a:rPr lang="en-US" b="1" dirty="0"/>
              <a:t>Gram</a:t>
            </a:r>
            <a:r>
              <a:rPr lang="en-US" sz="4000" b="1" baseline="30000" dirty="0"/>
              <a:t>–</a:t>
            </a:r>
            <a:r>
              <a:rPr lang="en-US" baseline="30000" dirty="0"/>
              <a:t> </a:t>
            </a:r>
            <a:r>
              <a:rPr lang="en-US" dirty="0"/>
              <a:t>are more resistant to antibiotics</a:t>
            </a:r>
            <a:endParaRPr lang="en-US" sz="3200" dirty="0"/>
          </a:p>
          <a:p>
            <a:pPr marL="0" lvl="0" indent="0">
              <a:buNone/>
            </a:pPr>
            <a:r>
              <a:rPr lang="en-US" dirty="0"/>
              <a:t>	</a:t>
            </a:r>
            <a:endParaRPr lang="en-US" sz="3600" dirty="0"/>
          </a:p>
        </p:txBody>
      </p:sp>
    </p:spTree>
    <p:extLst>
      <p:ext uri="{BB962C8B-B14F-4D97-AF65-F5344CB8AC3E}">
        <p14:creationId xmlns:p14="http://schemas.microsoft.com/office/powerpoint/2010/main" val="382546857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5" name="Picture 3" descr="bacterial g+ cell w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7447" y="2819400"/>
            <a:ext cx="4572000" cy="3276600"/>
          </a:xfrm>
          <a:prstGeom prst="rect">
            <a:avLst/>
          </a:prstGeom>
          <a:noFill/>
          <a:extLst>
            <a:ext uri="{909E8E84-426E-40DD-AFC4-6F175D3DCCD1}">
              <a14:hiddenFill xmlns:a14="http://schemas.microsoft.com/office/drawing/2010/main">
                <a:solidFill>
                  <a:srgbClr val="FFFFFF"/>
                </a:solidFill>
              </a14:hiddenFill>
            </a:ext>
          </a:extLst>
        </p:spPr>
      </p:pic>
      <p:sp>
        <p:nvSpPr>
          <p:cNvPr id="23561" name="Text Box 9"/>
          <p:cNvSpPr txBox="1">
            <a:spLocks noChangeArrowheads="1"/>
          </p:cNvSpPr>
          <p:nvPr/>
        </p:nvSpPr>
        <p:spPr bwMode="auto">
          <a:xfrm>
            <a:off x="457200" y="457200"/>
            <a:ext cx="8397875"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4000" b="1" dirty="0">
                <a:cs typeface="Times New Roman" pitchFamily="18" charset="0"/>
              </a:rPr>
              <a:t>Gram positive </a:t>
            </a:r>
            <a:r>
              <a:rPr lang="en-US" altLang="en-US" sz="4000" dirty="0">
                <a:cs typeface="Times New Roman" pitchFamily="18" charset="0"/>
              </a:rPr>
              <a:t>= purple because of large amount of peptidoglycan in cell wall.</a:t>
            </a:r>
          </a:p>
        </p:txBody>
      </p:sp>
      <p:pic>
        <p:nvPicPr>
          <p:cNvPr id="23562" name="Picture 10" descr="gram positive cultur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2846962"/>
            <a:ext cx="3733800" cy="2790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84405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GramNegativeEnvelop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5643" y="3475037"/>
            <a:ext cx="4876800" cy="3154363"/>
          </a:xfrm>
          <a:prstGeom prst="rect">
            <a:avLst/>
          </a:prstGeom>
          <a:noFill/>
          <a:extLst>
            <a:ext uri="{909E8E84-426E-40DD-AFC4-6F175D3DCCD1}">
              <a14:hiddenFill xmlns:a14="http://schemas.microsoft.com/office/drawing/2010/main">
                <a:solidFill>
                  <a:srgbClr val="FFFFFF"/>
                </a:solidFill>
              </a14:hiddenFill>
            </a:ext>
          </a:extLst>
        </p:spPr>
      </p:pic>
      <p:sp>
        <p:nvSpPr>
          <p:cNvPr id="27651" name="Text Box 3"/>
          <p:cNvSpPr txBox="1">
            <a:spLocks noChangeArrowheads="1"/>
          </p:cNvSpPr>
          <p:nvPr/>
        </p:nvSpPr>
        <p:spPr bwMode="auto">
          <a:xfrm>
            <a:off x="288924" y="762000"/>
            <a:ext cx="8474075"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3600" b="1" dirty="0"/>
              <a:t>Gram negative </a:t>
            </a:r>
            <a:r>
              <a:rPr lang="en-US" altLang="en-US" sz="3600" dirty="0"/>
              <a:t>= pink </a:t>
            </a:r>
            <a:r>
              <a:rPr lang="en-US" altLang="en-US" sz="3600" dirty="0" smtClean="0"/>
              <a:t>because</a:t>
            </a:r>
            <a:r>
              <a:rPr lang="en-US" altLang="en-US" sz="3600" dirty="0">
                <a:latin typeface="Symbol" pitchFamily="18" charset="2"/>
                <a:cs typeface="Times New Roman" pitchFamily="18" charset="0"/>
              </a:rPr>
              <a:t> </a:t>
            </a:r>
            <a:r>
              <a:rPr lang="en-US" altLang="en-US" sz="3600" dirty="0" err="1" smtClean="0">
                <a:cs typeface="Times New Roman" pitchFamily="18" charset="0"/>
              </a:rPr>
              <a:t>lipopoly</a:t>
            </a:r>
            <a:r>
              <a:rPr lang="en-US" altLang="en-US" sz="3600" dirty="0" smtClean="0">
                <a:cs typeface="Times New Roman" pitchFamily="18" charset="0"/>
              </a:rPr>
              <a:t>-saccharide </a:t>
            </a:r>
            <a:r>
              <a:rPr lang="en-US" altLang="en-US" sz="3600" dirty="0">
                <a:cs typeface="Times New Roman" pitchFamily="18" charset="0"/>
              </a:rPr>
              <a:t>membrane is removed by alcohol and thin peptidoglycan layer allows dye to escape</a:t>
            </a:r>
            <a:r>
              <a:rPr lang="en-US" altLang="en-US" sz="3600" dirty="0" smtClean="0">
                <a:cs typeface="Times New Roman" pitchFamily="18" charset="0"/>
              </a:rPr>
              <a:t>.</a:t>
            </a:r>
            <a:endParaRPr lang="en-US" altLang="en-US" sz="3600" dirty="0">
              <a:cs typeface="Times New Roman" pitchFamily="18" charset="0"/>
            </a:endParaRPr>
          </a:p>
        </p:txBody>
      </p:sp>
      <p:pic>
        <p:nvPicPr>
          <p:cNvPr id="27652" name="Picture 4" descr="gram negative cultur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3771900"/>
            <a:ext cx="2971800" cy="2552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78274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smtClean="0"/>
              <a:t>BACTERIAL STRUCTURE</a:t>
            </a:r>
            <a:endParaRPr lang="en-US" sz="4800" b="1" dirty="0"/>
          </a:p>
        </p:txBody>
      </p:sp>
      <p:sp>
        <p:nvSpPr>
          <p:cNvPr id="3" name="Content Placeholder 2"/>
          <p:cNvSpPr>
            <a:spLocks noGrp="1"/>
          </p:cNvSpPr>
          <p:nvPr>
            <p:ph idx="1"/>
          </p:nvPr>
        </p:nvSpPr>
        <p:spPr>
          <a:xfrm>
            <a:off x="457200" y="1600201"/>
            <a:ext cx="8229600" cy="1905000"/>
          </a:xfrm>
        </p:spPr>
        <p:txBody>
          <a:bodyPr/>
          <a:lstStyle/>
          <a:p>
            <a:r>
              <a:rPr lang="en-US" b="1" dirty="0" smtClean="0"/>
              <a:t>Flagella</a:t>
            </a:r>
            <a:r>
              <a:rPr lang="en-US" dirty="0" smtClean="0"/>
              <a:t> – used for movement</a:t>
            </a:r>
          </a:p>
          <a:p>
            <a:r>
              <a:rPr lang="en-US" b="1" dirty="0" smtClean="0"/>
              <a:t>Pili</a:t>
            </a:r>
            <a:r>
              <a:rPr lang="en-US" dirty="0" smtClean="0"/>
              <a:t> - </a:t>
            </a:r>
            <a:r>
              <a:rPr lang="en-US" dirty="0"/>
              <a:t>allow bacteria to stick to </a:t>
            </a:r>
            <a:r>
              <a:rPr lang="en-US" dirty="0" smtClean="0"/>
              <a:t>surfaces</a:t>
            </a:r>
          </a:p>
          <a:p>
            <a:pPr lvl="0"/>
            <a:r>
              <a:rPr lang="en-US" b="1" dirty="0" smtClean="0"/>
              <a:t>Capsule</a:t>
            </a:r>
            <a:r>
              <a:rPr lang="en-US" dirty="0" smtClean="0"/>
              <a:t> - </a:t>
            </a:r>
            <a:r>
              <a:rPr lang="en-US" b="1" dirty="0">
                <a:solidFill>
                  <a:srgbClr val="FF3399"/>
                </a:solidFill>
              </a:rPr>
              <a:t>sticky protective layer </a:t>
            </a:r>
            <a:r>
              <a:rPr lang="en-US" dirty="0"/>
              <a:t>that helps evade immune system and adhere to substances</a:t>
            </a:r>
          </a:p>
          <a:p>
            <a:endParaRPr lang="en-US" dirty="0"/>
          </a:p>
        </p:txBody>
      </p:sp>
      <p:pic>
        <p:nvPicPr>
          <p:cNvPr id="132098" name="Picture 2" descr="bacteria"/>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2362200" y="4343400"/>
            <a:ext cx="38862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8519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altLang="en-US" sz="4800" b="1" dirty="0" smtClean="0">
                <a:solidFill>
                  <a:schemeClr val="tx1"/>
                </a:solidFill>
              </a:rPr>
              <a:t>BACTERIAL STRUCTURE</a:t>
            </a:r>
            <a:endParaRPr lang="en-US" altLang="en-US" sz="4800" b="1" dirty="0">
              <a:solidFill>
                <a:schemeClr val="tx1"/>
              </a:solidFill>
            </a:endParaRPr>
          </a:p>
        </p:txBody>
      </p:sp>
      <p:sp>
        <p:nvSpPr>
          <p:cNvPr id="10243" name="Rectangle 3"/>
          <p:cNvSpPr>
            <a:spLocks noGrp="1" noChangeArrowheads="1"/>
          </p:cNvSpPr>
          <p:nvPr>
            <p:ph type="body" idx="1"/>
          </p:nvPr>
        </p:nvSpPr>
        <p:spPr/>
        <p:txBody>
          <a:bodyPr/>
          <a:lstStyle/>
          <a:p>
            <a:pPr>
              <a:lnSpc>
                <a:spcPct val="90000"/>
              </a:lnSpc>
            </a:pPr>
            <a:r>
              <a:rPr lang="en-US" altLang="en-US" dirty="0"/>
              <a:t>Bacteria have </a:t>
            </a:r>
            <a:r>
              <a:rPr lang="en-US" altLang="en-US" dirty="0">
                <a:solidFill>
                  <a:srgbClr val="0066FF"/>
                </a:solidFill>
              </a:rPr>
              <a:t>cell walls</a:t>
            </a:r>
            <a:r>
              <a:rPr lang="en-US" altLang="en-US" dirty="0"/>
              <a:t> made of </a:t>
            </a:r>
            <a:r>
              <a:rPr lang="en-US" altLang="en-US" dirty="0">
                <a:solidFill>
                  <a:srgbClr val="3333FF"/>
                </a:solidFill>
              </a:rPr>
              <a:t>peptidoglycans </a:t>
            </a:r>
            <a:r>
              <a:rPr lang="en-US" altLang="en-US" dirty="0"/>
              <a:t>(polysaccharide molecules linked with chains of amino acids).  Cell wall type determines stain.  </a:t>
            </a:r>
          </a:p>
          <a:p>
            <a:pPr>
              <a:lnSpc>
                <a:spcPct val="90000"/>
              </a:lnSpc>
            </a:pPr>
            <a:r>
              <a:rPr lang="en-US" altLang="en-US" dirty="0">
                <a:solidFill>
                  <a:srgbClr val="0066FF"/>
                </a:solidFill>
              </a:rPr>
              <a:t>Gram Stain</a:t>
            </a:r>
            <a:r>
              <a:rPr lang="en-US" altLang="en-US" dirty="0"/>
              <a:t>:  differential stain used to distinguish between types of bacteria.</a:t>
            </a:r>
          </a:p>
          <a:p>
            <a:pPr>
              <a:lnSpc>
                <a:spcPct val="90000"/>
              </a:lnSpc>
            </a:pPr>
            <a:r>
              <a:rPr lang="en-US" altLang="en-US" dirty="0">
                <a:solidFill>
                  <a:srgbClr val="990099"/>
                </a:solidFill>
              </a:rPr>
              <a:t>Crystal violet</a:t>
            </a:r>
            <a:r>
              <a:rPr lang="en-US" altLang="en-US" dirty="0"/>
              <a:t>:  Gram +  </a:t>
            </a:r>
            <a:r>
              <a:rPr lang="en-US" altLang="en-US" dirty="0">
                <a:solidFill>
                  <a:srgbClr val="FF3399"/>
                </a:solidFill>
              </a:rPr>
              <a:t>Safranin (pink)</a:t>
            </a:r>
            <a:r>
              <a:rPr lang="en-US" altLang="en-US" dirty="0"/>
              <a:t>: Gram -  Antibiotics are more effective against Gram </a:t>
            </a:r>
            <a:r>
              <a:rPr lang="en-US" altLang="en-US" dirty="0" smtClean="0"/>
              <a:t>+</a:t>
            </a:r>
            <a:endParaRPr lang="en-US" altLang="en-US" dirty="0"/>
          </a:p>
          <a:p>
            <a:pPr>
              <a:lnSpc>
                <a:spcPct val="90000"/>
              </a:lnSpc>
            </a:pPr>
            <a:endParaRPr lang="en-US" altLang="en-US" sz="2800" dirty="0"/>
          </a:p>
          <a:p>
            <a:pPr>
              <a:lnSpc>
                <a:spcPct val="90000"/>
              </a:lnSpc>
            </a:pPr>
            <a:endParaRPr lang="en-US" altLang="en-US" sz="2800" dirty="0"/>
          </a:p>
          <a:p>
            <a:pPr>
              <a:lnSpc>
                <a:spcPct val="90000"/>
              </a:lnSpc>
            </a:pPr>
            <a:endParaRPr lang="en-US" altLang="en-US" sz="2800" dirty="0"/>
          </a:p>
        </p:txBody>
      </p:sp>
    </p:spTree>
    <p:extLst>
      <p:ext uri="{BB962C8B-B14F-4D97-AF65-F5344CB8AC3E}">
        <p14:creationId xmlns:p14="http://schemas.microsoft.com/office/powerpoint/2010/main" val="18259531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smtClean="0"/>
              <a:t>BACTERIAL STRUCTURE</a:t>
            </a:r>
            <a:endParaRPr lang="en-US" sz="4800" b="1" dirty="0"/>
          </a:p>
        </p:txBody>
      </p:sp>
      <p:sp>
        <p:nvSpPr>
          <p:cNvPr id="3" name="Content Placeholder 2"/>
          <p:cNvSpPr>
            <a:spLocks noGrp="1"/>
          </p:cNvSpPr>
          <p:nvPr>
            <p:ph idx="1"/>
          </p:nvPr>
        </p:nvSpPr>
        <p:spPr>
          <a:xfrm>
            <a:off x="457200" y="1600201"/>
            <a:ext cx="8229600" cy="1905000"/>
          </a:xfrm>
        </p:spPr>
        <p:txBody>
          <a:bodyPr/>
          <a:lstStyle/>
          <a:p>
            <a:r>
              <a:rPr lang="en-US" b="1" dirty="0" smtClean="0"/>
              <a:t>Cell Wall: </a:t>
            </a:r>
            <a:r>
              <a:rPr lang="en-US" dirty="0" smtClean="0"/>
              <a:t>outer covering; gives shape and rigidity to the cell; peptidoglycan included.</a:t>
            </a:r>
          </a:p>
          <a:p>
            <a:r>
              <a:rPr lang="en-US" b="1" dirty="0" smtClean="0"/>
              <a:t>Cell Membrane: </a:t>
            </a:r>
            <a:r>
              <a:rPr lang="en-US" dirty="0" smtClean="0"/>
              <a:t>Selectively permeable</a:t>
            </a:r>
          </a:p>
          <a:p>
            <a:endParaRPr lang="en-US" dirty="0"/>
          </a:p>
        </p:txBody>
      </p:sp>
      <p:pic>
        <p:nvPicPr>
          <p:cNvPr id="132098" name="Picture 2" descr="bacteria"/>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2362200" y="4343400"/>
            <a:ext cx="38862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32572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smtClean="0"/>
              <a:t>BACTERIAL STRUCTURE</a:t>
            </a:r>
            <a:endParaRPr lang="en-US" sz="4800" b="1" dirty="0"/>
          </a:p>
        </p:txBody>
      </p:sp>
      <p:sp>
        <p:nvSpPr>
          <p:cNvPr id="3" name="Content Placeholder 2"/>
          <p:cNvSpPr>
            <a:spLocks noGrp="1"/>
          </p:cNvSpPr>
          <p:nvPr>
            <p:ph idx="1"/>
          </p:nvPr>
        </p:nvSpPr>
        <p:spPr>
          <a:xfrm>
            <a:off x="457200" y="1600201"/>
            <a:ext cx="8229600" cy="1905000"/>
          </a:xfrm>
        </p:spPr>
        <p:txBody>
          <a:bodyPr/>
          <a:lstStyle/>
          <a:p>
            <a:r>
              <a:rPr lang="en-US" b="1" dirty="0" smtClean="0"/>
              <a:t>Plasmid: </a:t>
            </a:r>
            <a:r>
              <a:rPr lang="en-US" dirty="0"/>
              <a:t>accessory </a:t>
            </a:r>
            <a:r>
              <a:rPr lang="en-US" b="1" dirty="0">
                <a:solidFill>
                  <a:srgbClr val="FF3399"/>
                </a:solidFill>
              </a:rPr>
              <a:t>rings of DNA</a:t>
            </a:r>
            <a:r>
              <a:rPr lang="en-US" dirty="0"/>
              <a:t>; can be used as vectors to carry foreign DNA into bacteria during genetic engineering procedures; can carry resistant </a:t>
            </a:r>
            <a:r>
              <a:rPr lang="en-US" dirty="0" smtClean="0"/>
              <a:t>genes</a:t>
            </a:r>
          </a:p>
          <a:p>
            <a:r>
              <a:rPr lang="en-US" altLang="en-US" b="1" dirty="0"/>
              <a:t>Bacterial </a:t>
            </a:r>
            <a:r>
              <a:rPr lang="en-US" altLang="en-US" b="1" dirty="0" smtClean="0"/>
              <a:t>chromosome</a:t>
            </a:r>
            <a:r>
              <a:rPr lang="en-US" altLang="en-US" dirty="0" smtClean="0"/>
              <a:t>: a single </a:t>
            </a:r>
            <a:r>
              <a:rPr lang="en-US" altLang="en-US" dirty="0"/>
              <a:t>circular piece of DNA.</a:t>
            </a:r>
            <a:endParaRPr lang="en-US" dirty="0"/>
          </a:p>
        </p:txBody>
      </p:sp>
      <p:pic>
        <p:nvPicPr>
          <p:cNvPr id="132098" name="Picture 2" descr="bacteria"/>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4953000" y="4648200"/>
            <a:ext cx="38862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11636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smtClean="0"/>
              <a:t>BACTERIAL STRUCTURE</a:t>
            </a:r>
            <a:endParaRPr lang="en-US" sz="4800" b="1" dirty="0"/>
          </a:p>
        </p:txBody>
      </p:sp>
      <p:sp>
        <p:nvSpPr>
          <p:cNvPr id="3" name="Content Placeholder 2"/>
          <p:cNvSpPr>
            <a:spLocks noGrp="1"/>
          </p:cNvSpPr>
          <p:nvPr>
            <p:ph idx="1"/>
          </p:nvPr>
        </p:nvSpPr>
        <p:spPr>
          <a:xfrm>
            <a:off x="457200" y="1600201"/>
            <a:ext cx="8229600" cy="1905000"/>
          </a:xfrm>
        </p:spPr>
        <p:txBody>
          <a:bodyPr/>
          <a:lstStyle/>
          <a:p>
            <a:r>
              <a:rPr lang="en-US" b="1" dirty="0" smtClean="0"/>
              <a:t>Ribosome: </a:t>
            </a:r>
            <a:r>
              <a:rPr lang="en-US" dirty="0" smtClean="0"/>
              <a:t>site of protein synthesis</a:t>
            </a:r>
          </a:p>
          <a:p>
            <a:r>
              <a:rPr lang="en-US" b="1" dirty="0" smtClean="0"/>
              <a:t>Endospore: </a:t>
            </a:r>
            <a:r>
              <a:rPr lang="en-US" dirty="0"/>
              <a:t>thick </a:t>
            </a:r>
            <a:r>
              <a:rPr lang="en-US" b="1" dirty="0">
                <a:solidFill>
                  <a:srgbClr val="FF3399"/>
                </a:solidFill>
              </a:rPr>
              <a:t>internal wall </a:t>
            </a:r>
            <a:r>
              <a:rPr lang="en-US" dirty="0"/>
              <a:t>that encloses the DNA; formed so bacteria can remain dormant during harsh environmental conditions.</a:t>
            </a:r>
            <a:r>
              <a:rPr lang="en-US" b="1" dirty="0"/>
              <a:t> </a:t>
            </a:r>
            <a:endParaRPr lang="en-US" dirty="0"/>
          </a:p>
        </p:txBody>
      </p:sp>
      <p:pic>
        <p:nvPicPr>
          <p:cNvPr id="132098" name="Picture 2" descr="bacteria"/>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2362200" y="4343400"/>
            <a:ext cx="38862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95439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BACTERIAL REPRODUCTION</a:t>
            </a:r>
            <a:endParaRPr lang="en-US" b="1" dirty="0"/>
          </a:p>
        </p:txBody>
      </p:sp>
      <p:sp>
        <p:nvSpPr>
          <p:cNvPr id="3" name="Content Placeholder 2"/>
          <p:cNvSpPr>
            <a:spLocks noGrp="1"/>
          </p:cNvSpPr>
          <p:nvPr>
            <p:ph idx="1"/>
          </p:nvPr>
        </p:nvSpPr>
        <p:spPr/>
        <p:txBody>
          <a:bodyPr/>
          <a:lstStyle/>
          <a:p>
            <a:pPr lvl="0"/>
            <a:r>
              <a:rPr lang="en-US" b="1" dirty="0" smtClean="0"/>
              <a:t>Binary </a:t>
            </a:r>
            <a:r>
              <a:rPr lang="en-US" b="1" dirty="0"/>
              <a:t>F</a:t>
            </a:r>
            <a:r>
              <a:rPr lang="en-US" b="1" dirty="0" smtClean="0"/>
              <a:t>ission</a:t>
            </a:r>
            <a:r>
              <a:rPr lang="en-US" dirty="0" smtClean="0"/>
              <a:t> </a:t>
            </a:r>
          </a:p>
          <a:p>
            <a:pPr lvl="0"/>
            <a:r>
              <a:rPr lang="en-US" b="1" dirty="0" smtClean="0"/>
              <a:t>Conjugation </a:t>
            </a:r>
          </a:p>
          <a:p>
            <a:pPr lvl="0"/>
            <a:r>
              <a:rPr lang="en-US" b="1" dirty="0" smtClean="0"/>
              <a:t>Transformation</a:t>
            </a:r>
            <a:endParaRPr lang="en-US" dirty="0"/>
          </a:p>
        </p:txBody>
      </p:sp>
    </p:spTree>
    <p:extLst>
      <p:ext uri="{BB962C8B-B14F-4D97-AF65-F5344CB8AC3E}">
        <p14:creationId xmlns:p14="http://schemas.microsoft.com/office/powerpoint/2010/main" val="4849891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BACTERIAL REPRODUCTION</a:t>
            </a:r>
            <a:endParaRPr lang="en-US" b="1" dirty="0"/>
          </a:p>
        </p:txBody>
      </p:sp>
      <p:sp>
        <p:nvSpPr>
          <p:cNvPr id="3" name="Content Placeholder 2"/>
          <p:cNvSpPr>
            <a:spLocks noGrp="1"/>
          </p:cNvSpPr>
          <p:nvPr>
            <p:ph idx="1"/>
          </p:nvPr>
        </p:nvSpPr>
        <p:spPr>
          <a:xfrm>
            <a:off x="457200" y="1600200"/>
            <a:ext cx="4343400" cy="4525963"/>
          </a:xfrm>
        </p:spPr>
        <p:txBody>
          <a:bodyPr/>
          <a:lstStyle/>
          <a:p>
            <a:pPr marL="0" lvl="0" indent="0">
              <a:buNone/>
            </a:pPr>
            <a:r>
              <a:rPr lang="en-US" b="1" dirty="0" smtClean="0"/>
              <a:t>Binary </a:t>
            </a:r>
            <a:r>
              <a:rPr lang="en-US" b="1" dirty="0"/>
              <a:t>F</a:t>
            </a:r>
            <a:r>
              <a:rPr lang="en-US" b="1" dirty="0" smtClean="0"/>
              <a:t>ission</a:t>
            </a:r>
            <a:r>
              <a:rPr lang="en-US" dirty="0" smtClean="0"/>
              <a:t> </a:t>
            </a:r>
          </a:p>
          <a:p>
            <a:pPr lvl="0"/>
            <a:r>
              <a:rPr lang="en-US" dirty="0"/>
              <a:t>grows, replicates DNA, and </a:t>
            </a:r>
            <a:r>
              <a:rPr lang="en-US" dirty="0" smtClean="0"/>
              <a:t>divides</a:t>
            </a:r>
          </a:p>
          <a:p>
            <a:pPr lvl="0"/>
            <a:r>
              <a:rPr lang="en-US" b="1" dirty="0" smtClean="0">
                <a:solidFill>
                  <a:srgbClr val="FF0000"/>
                </a:solidFill>
              </a:rPr>
              <a:t>Asexual</a:t>
            </a:r>
            <a:endParaRPr lang="en-US" dirty="0">
              <a:solidFill>
                <a:srgbClr val="FF0000"/>
              </a:solidFill>
            </a:endParaRPr>
          </a:p>
          <a:p>
            <a:pPr lvl="0"/>
            <a:r>
              <a:rPr lang="en-US" dirty="0" smtClean="0"/>
              <a:t>identical </a:t>
            </a:r>
            <a:r>
              <a:rPr lang="en-US" dirty="0"/>
              <a:t>daughter cells</a:t>
            </a:r>
            <a:endParaRPr lang="en-US" dirty="0" smtClean="0"/>
          </a:p>
        </p:txBody>
      </p:sp>
      <p:pic>
        <p:nvPicPr>
          <p:cNvPr id="14029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0599" y="1752600"/>
            <a:ext cx="4215319"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33278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399" y="218079"/>
            <a:ext cx="8159807" cy="64875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238151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BACTERIAL REPRODUCTION</a:t>
            </a:r>
            <a:endParaRPr lang="en-US" b="1" dirty="0"/>
          </a:p>
        </p:txBody>
      </p:sp>
      <p:sp>
        <p:nvSpPr>
          <p:cNvPr id="3" name="Content Placeholder 2"/>
          <p:cNvSpPr>
            <a:spLocks noGrp="1"/>
          </p:cNvSpPr>
          <p:nvPr>
            <p:ph idx="1"/>
          </p:nvPr>
        </p:nvSpPr>
        <p:spPr>
          <a:xfrm>
            <a:off x="533400" y="1600201"/>
            <a:ext cx="8229600" cy="2590800"/>
          </a:xfrm>
        </p:spPr>
        <p:txBody>
          <a:bodyPr/>
          <a:lstStyle/>
          <a:p>
            <a:pPr marL="0" lvl="0" indent="0">
              <a:buNone/>
            </a:pPr>
            <a:r>
              <a:rPr lang="en-US" b="1" dirty="0" smtClean="0"/>
              <a:t>Conjugation </a:t>
            </a:r>
          </a:p>
          <a:p>
            <a:r>
              <a:rPr lang="en-US" dirty="0"/>
              <a:t>pili form bridge, exchange DNA then </a:t>
            </a:r>
            <a:r>
              <a:rPr lang="en-US" dirty="0" smtClean="0"/>
              <a:t>split</a:t>
            </a:r>
          </a:p>
          <a:p>
            <a:r>
              <a:rPr lang="en-US" b="1" dirty="0" smtClean="0">
                <a:solidFill>
                  <a:srgbClr val="FF0000"/>
                </a:solidFill>
              </a:rPr>
              <a:t>Sexual</a:t>
            </a:r>
            <a:r>
              <a:rPr lang="en-US" dirty="0" smtClean="0">
                <a:solidFill>
                  <a:srgbClr val="FF0000"/>
                </a:solidFill>
              </a:rPr>
              <a:t> </a:t>
            </a:r>
          </a:p>
          <a:p>
            <a:r>
              <a:rPr lang="en-US" dirty="0" smtClean="0"/>
              <a:t>diversifies </a:t>
            </a:r>
            <a:r>
              <a:rPr lang="en-US" dirty="0"/>
              <a:t>population</a:t>
            </a:r>
          </a:p>
          <a:p>
            <a:pPr lvl="0"/>
            <a:endParaRPr lang="en-US" b="1" dirty="0" smtClean="0"/>
          </a:p>
        </p:txBody>
      </p:sp>
      <p:sp>
        <p:nvSpPr>
          <p:cNvPr id="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5" name="Object 4"/>
          <p:cNvGraphicFramePr>
            <a:graphicFrameLocks noChangeAspect="1"/>
          </p:cNvGraphicFramePr>
          <p:nvPr>
            <p:extLst>
              <p:ext uri="{D42A27DB-BD31-4B8C-83A1-F6EECF244321}">
                <p14:modId xmlns:p14="http://schemas.microsoft.com/office/powerpoint/2010/main" val="2950348353"/>
              </p:ext>
            </p:extLst>
          </p:nvPr>
        </p:nvGraphicFramePr>
        <p:xfrm>
          <a:off x="2040641" y="4114800"/>
          <a:ext cx="5062718" cy="2352675"/>
        </p:xfrm>
        <a:graphic>
          <a:graphicData uri="http://schemas.openxmlformats.org/presentationml/2006/ole">
            <mc:AlternateContent xmlns:mc="http://schemas.openxmlformats.org/markup-compatibility/2006">
              <mc:Choice xmlns:v="urn:schemas-microsoft-com:vml" Requires="v">
                <p:oleObj spid="_x0000_s143371" r:id="rId3" imgW="3333333" imgH="2057143" progId="MSPhotoEd.3">
                  <p:embed/>
                </p:oleObj>
              </mc:Choice>
              <mc:Fallback>
                <p:oleObj r:id="rId3" imgW="3333333" imgH="2057143" progId="MSPhotoEd.3">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l="7320" t="6346" r="5046" b="17766"/>
                      <a:stretch>
                        <a:fillRect/>
                      </a:stretch>
                    </p:blipFill>
                    <p:spPr bwMode="auto">
                      <a:xfrm>
                        <a:off x="2040641" y="4114800"/>
                        <a:ext cx="5062718" cy="2352675"/>
                      </a:xfrm>
                      <a:prstGeom prst="rect">
                        <a:avLst/>
                      </a:prstGeom>
                      <a:noFill/>
                    </p:spPr>
                  </p:pic>
                </p:oleObj>
              </mc:Fallback>
            </mc:AlternateContent>
          </a:graphicData>
        </a:graphic>
      </p:graphicFrame>
    </p:spTree>
    <p:extLst>
      <p:ext uri="{BB962C8B-B14F-4D97-AF65-F5344CB8AC3E}">
        <p14:creationId xmlns:p14="http://schemas.microsoft.com/office/powerpoint/2010/main" val="11233278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1237" y="152400"/>
            <a:ext cx="4581525" cy="5200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23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5334000"/>
            <a:ext cx="4581525" cy="9633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2971800" y="6324600"/>
            <a:ext cx="3114955" cy="461665"/>
          </a:xfrm>
          <a:prstGeom prst="rect">
            <a:avLst/>
          </a:prstGeom>
        </p:spPr>
        <p:txBody>
          <a:bodyPr wrap="none">
            <a:spAutoFit/>
          </a:bodyPr>
          <a:lstStyle/>
          <a:p>
            <a:r>
              <a:rPr lang="en-US" sz="2400" u="sng" dirty="0">
                <a:hlinkClick r:id="rId4"/>
              </a:rPr>
              <a:t>Bacterial Conjugation</a:t>
            </a:r>
            <a:endParaRPr lang="en-US" sz="2400" dirty="0"/>
          </a:p>
        </p:txBody>
      </p:sp>
    </p:spTree>
    <p:extLst>
      <p:ext uri="{BB962C8B-B14F-4D97-AF65-F5344CB8AC3E}">
        <p14:creationId xmlns:p14="http://schemas.microsoft.com/office/powerpoint/2010/main" val="38161380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BACTERIAL REPRODUCTION</a:t>
            </a:r>
            <a:endParaRPr lang="en-US" b="1" dirty="0"/>
          </a:p>
        </p:txBody>
      </p:sp>
      <p:sp>
        <p:nvSpPr>
          <p:cNvPr id="3" name="Content Placeholder 2"/>
          <p:cNvSpPr>
            <a:spLocks noGrp="1"/>
          </p:cNvSpPr>
          <p:nvPr>
            <p:ph idx="1"/>
          </p:nvPr>
        </p:nvSpPr>
        <p:spPr/>
        <p:txBody>
          <a:bodyPr/>
          <a:lstStyle/>
          <a:p>
            <a:pPr marL="0" lvl="0" indent="0">
              <a:buNone/>
            </a:pPr>
            <a:r>
              <a:rPr lang="en-US" b="1" dirty="0" smtClean="0"/>
              <a:t>Transformation</a:t>
            </a:r>
          </a:p>
          <a:p>
            <a:pPr lvl="0"/>
            <a:r>
              <a:rPr lang="en-US" dirty="0"/>
              <a:t>bacteria taking up free pieces of DNA secreted by live bacteria or released by dead bacteria </a:t>
            </a:r>
            <a:endParaRPr lang="en-US" dirty="0" smtClean="0"/>
          </a:p>
          <a:p>
            <a:pPr lvl="0"/>
            <a:r>
              <a:rPr lang="en-US" b="1" dirty="0">
                <a:solidFill>
                  <a:srgbClr val="FF0000"/>
                </a:solidFill>
              </a:rPr>
              <a:t>S</a:t>
            </a:r>
            <a:r>
              <a:rPr lang="en-US" b="1" dirty="0" smtClean="0">
                <a:solidFill>
                  <a:srgbClr val="FF0000"/>
                </a:solidFill>
              </a:rPr>
              <a:t>exual</a:t>
            </a:r>
            <a:endParaRPr lang="en-US" dirty="0">
              <a:solidFill>
                <a:srgbClr val="FF0000"/>
              </a:solidFill>
            </a:endParaRPr>
          </a:p>
        </p:txBody>
      </p:sp>
    </p:spTree>
    <p:extLst>
      <p:ext uri="{BB962C8B-B14F-4D97-AF65-F5344CB8AC3E}">
        <p14:creationId xmlns:p14="http://schemas.microsoft.com/office/powerpoint/2010/main" val="11233278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94056"/>
            <a:ext cx="8488834" cy="64353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233278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HELPFUL BACTERIA</a:t>
            </a:r>
            <a:endParaRPr lang="en-US" b="1" dirty="0"/>
          </a:p>
        </p:txBody>
      </p:sp>
      <p:sp>
        <p:nvSpPr>
          <p:cNvPr id="3" name="Content Placeholder 2"/>
          <p:cNvSpPr>
            <a:spLocks noGrp="1"/>
          </p:cNvSpPr>
          <p:nvPr>
            <p:ph idx="1"/>
          </p:nvPr>
        </p:nvSpPr>
        <p:spPr/>
        <p:txBody>
          <a:bodyPr/>
          <a:lstStyle/>
          <a:p>
            <a:pPr lvl="0"/>
            <a:r>
              <a:rPr lang="en-US" b="1" dirty="0">
                <a:solidFill>
                  <a:srgbClr val="FF0000"/>
                </a:solidFill>
              </a:rPr>
              <a:t>D</a:t>
            </a:r>
            <a:r>
              <a:rPr lang="en-US" b="1" dirty="0" smtClean="0">
                <a:solidFill>
                  <a:srgbClr val="FF0000"/>
                </a:solidFill>
              </a:rPr>
              <a:t>ecomposers</a:t>
            </a:r>
            <a:r>
              <a:rPr lang="en-US" dirty="0" smtClean="0"/>
              <a:t> </a:t>
            </a:r>
            <a:r>
              <a:rPr lang="en-US" dirty="0"/>
              <a:t>– </a:t>
            </a:r>
            <a:r>
              <a:rPr lang="en-US" dirty="0" smtClean="0"/>
              <a:t>these break </a:t>
            </a:r>
            <a:r>
              <a:rPr lang="en-US" dirty="0"/>
              <a:t>down dead matter and recycle </a:t>
            </a:r>
            <a:r>
              <a:rPr lang="en-US" dirty="0" smtClean="0"/>
              <a:t>nutrients.</a:t>
            </a:r>
            <a:endParaRPr lang="en-US" dirty="0"/>
          </a:p>
          <a:p>
            <a:pPr lvl="0"/>
            <a:r>
              <a:rPr lang="en-US" b="1" dirty="0">
                <a:solidFill>
                  <a:srgbClr val="FF0000"/>
                </a:solidFill>
              </a:rPr>
              <a:t>N</a:t>
            </a:r>
            <a:r>
              <a:rPr lang="en-US" b="1" dirty="0" smtClean="0">
                <a:solidFill>
                  <a:srgbClr val="FF0000"/>
                </a:solidFill>
              </a:rPr>
              <a:t>itrogen </a:t>
            </a:r>
            <a:r>
              <a:rPr lang="en-US" b="1" dirty="0">
                <a:solidFill>
                  <a:srgbClr val="FF0000"/>
                </a:solidFill>
              </a:rPr>
              <a:t>F</a:t>
            </a:r>
            <a:r>
              <a:rPr lang="en-US" b="1" dirty="0" smtClean="0">
                <a:solidFill>
                  <a:srgbClr val="FF0000"/>
                </a:solidFill>
              </a:rPr>
              <a:t>ixation </a:t>
            </a:r>
            <a:r>
              <a:rPr lang="en-US" dirty="0"/>
              <a:t>– </a:t>
            </a:r>
            <a:r>
              <a:rPr lang="en-US" dirty="0" smtClean="0"/>
              <a:t>these convert </a:t>
            </a:r>
            <a:r>
              <a:rPr lang="en-US" dirty="0"/>
              <a:t>atmospheric nitrogen into soil nitrogen </a:t>
            </a:r>
            <a:r>
              <a:rPr lang="en-US" dirty="0" smtClean="0"/>
              <a:t>form.  Some plants could not survive without them.</a:t>
            </a:r>
            <a:endParaRPr lang="en-US" dirty="0"/>
          </a:p>
          <a:p>
            <a:r>
              <a:rPr lang="en-US" b="1" dirty="0">
                <a:solidFill>
                  <a:srgbClr val="FF0000"/>
                </a:solidFill>
              </a:rPr>
              <a:t>D</a:t>
            </a:r>
            <a:r>
              <a:rPr lang="en-US" b="1" dirty="0" smtClean="0">
                <a:solidFill>
                  <a:srgbClr val="FF0000"/>
                </a:solidFill>
              </a:rPr>
              <a:t>enitrification</a:t>
            </a:r>
            <a:r>
              <a:rPr lang="en-US" dirty="0" smtClean="0"/>
              <a:t> </a:t>
            </a:r>
            <a:r>
              <a:rPr lang="en-US" dirty="0"/>
              <a:t>– convert excess soil nitrogen form into atmospheric </a:t>
            </a:r>
            <a:r>
              <a:rPr lang="en-US" dirty="0" smtClean="0"/>
              <a:t>nitrogen.</a:t>
            </a:r>
            <a:endParaRPr lang="en-US" dirty="0"/>
          </a:p>
        </p:txBody>
      </p:sp>
    </p:spTree>
    <p:extLst>
      <p:ext uri="{BB962C8B-B14F-4D97-AF65-F5344CB8AC3E}">
        <p14:creationId xmlns:p14="http://schemas.microsoft.com/office/powerpoint/2010/main" val="138625547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9029"/>
            <a:ext cx="8229600" cy="1143000"/>
          </a:xfrm>
        </p:spPr>
        <p:txBody>
          <a:bodyPr/>
          <a:lstStyle/>
          <a:p>
            <a:r>
              <a:rPr lang="en-US" b="1" dirty="0" smtClean="0"/>
              <a:t>HELPFUL BACTERIA</a:t>
            </a:r>
            <a:endParaRPr lang="en-US" b="1" dirty="0"/>
          </a:p>
        </p:txBody>
      </p:sp>
      <p:sp>
        <p:nvSpPr>
          <p:cNvPr id="3" name="Content Placeholder 2"/>
          <p:cNvSpPr>
            <a:spLocks noGrp="1"/>
          </p:cNvSpPr>
          <p:nvPr>
            <p:ph idx="1"/>
          </p:nvPr>
        </p:nvSpPr>
        <p:spPr>
          <a:xfrm>
            <a:off x="457200" y="1295400"/>
            <a:ext cx="8382000" cy="4830763"/>
          </a:xfrm>
        </p:spPr>
        <p:txBody>
          <a:bodyPr/>
          <a:lstStyle/>
          <a:p>
            <a:pPr marL="0" indent="0">
              <a:buNone/>
            </a:pPr>
            <a:r>
              <a:rPr lang="en-US" sz="2800" b="1" dirty="0" smtClean="0"/>
              <a:t>More </a:t>
            </a:r>
          </a:p>
          <a:p>
            <a:pPr marL="514350" indent="-514350">
              <a:buAutoNum type="arabicPeriod"/>
            </a:pPr>
            <a:r>
              <a:rPr lang="en-US" sz="2800" i="1" dirty="0" smtClean="0"/>
              <a:t>Rhizobium</a:t>
            </a:r>
            <a:r>
              <a:rPr lang="en-US" sz="2800" dirty="0" smtClean="0"/>
              <a:t>, also </a:t>
            </a:r>
            <a:r>
              <a:rPr lang="en-US" sz="2800" dirty="0"/>
              <a:t>known as nitrogen-fixing </a:t>
            </a:r>
            <a:r>
              <a:rPr lang="en-US" sz="2800" dirty="0" smtClean="0"/>
              <a:t>bacteria are </a:t>
            </a:r>
            <a:r>
              <a:rPr lang="en-US" sz="2800" dirty="0"/>
              <a:t>present in the root nodules of plants and fix the nitrogen present in the atmosphere. They are considered to be very helpful to the environment. </a:t>
            </a:r>
          </a:p>
          <a:p>
            <a:pPr marL="514350" indent="-514350">
              <a:buAutoNum type="arabicPeriod"/>
            </a:pPr>
            <a:r>
              <a:rPr lang="en-US" sz="2800" dirty="0" smtClean="0"/>
              <a:t>Bacteria also break down </a:t>
            </a:r>
            <a:r>
              <a:rPr lang="en-US" sz="2800" dirty="0"/>
              <a:t>the organic waste material </a:t>
            </a:r>
            <a:r>
              <a:rPr lang="en-US" sz="2800" dirty="0" smtClean="0"/>
              <a:t>in the soil which </a:t>
            </a:r>
            <a:r>
              <a:rPr lang="en-US" sz="2800" dirty="0"/>
              <a:t>helps in maintaining </a:t>
            </a:r>
            <a:r>
              <a:rPr lang="en-US" sz="2800" dirty="0" smtClean="0"/>
              <a:t>soil fertility.</a:t>
            </a:r>
          </a:p>
          <a:p>
            <a:pPr marL="457200" indent="-457200">
              <a:buAutoNum type="arabicPeriod"/>
            </a:pPr>
            <a:r>
              <a:rPr lang="en-US" sz="2800" i="1" dirty="0" err="1" smtClean="0"/>
              <a:t>Azotobacters</a:t>
            </a:r>
            <a:r>
              <a:rPr lang="en-US" sz="2800" dirty="0" smtClean="0"/>
              <a:t> convert </a:t>
            </a:r>
            <a:r>
              <a:rPr lang="en-US" sz="2800" dirty="0"/>
              <a:t>the gaseous nitrogen into nitrates which is further used by Rhizobium for nitrogen-fixing.</a:t>
            </a:r>
            <a:r>
              <a:rPr lang="en-US" sz="2400" dirty="0"/>
              <a:t/>
            </a:r>
            <a:br>
              <a:rPr lang="en-US" sz="2400" dirty="0"/>
            </a:br>
            <a:endParaRPr lang="en-US" dirty="0"/>
          </a:p>
        </p:txBody>
      </p:sp>
    </p:spTree>
    <p:extLst>
      <p:ext uri="{BB962C8B-B14F-4D97-AF65-F5344CB8AC3E}">
        <p14:creationId xmlns:p14="http://schemas.microsoft.com/office/powerpoint/2010/main" val="50393636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HELPFUL BACTERIA</a:t>
            </a:r>
            <a:endParaRPr lang="en-US" b="1" dirty="0"/>
          </a:p>
        </p:txBody>
      </p:sp>
      <p:sp>
        <p:nvSpPr>
          <p:cNvPr id="3" name="Content Placeholder 2"/>
          <p:cNvSpPr>
            <a:spLocks noGrp="1"/>
          </p:cNvSpPr>
          <p:nvPr>
            <p:ph idx="1"/>
          </p:nvPr>
        </p:nvSpPr>
        <p:spPr/>
        <p:txBody>
          <a:bodyPr/>
          <a:lstStyle/>
          <a:p>
            <a:pPr lvl="0"/>
            <a:r>
              <a:rPr lang="en-US" b="1" dirty="0">
                <a:solidFill>
                  <a:srgbClr val="FF0000"/>
                </a:solidFill>
              </a:rPr>
              <a:t>P</a:t>
            </a:r>
            <a:r>
              <a:rPr lang="en-US" b="1" dirty="0" smtClean="0">
                <a:solidFill>
                  <a:srgbClr val="FF0000"/>
                </a:solidFill>
              </a:rPr>
              <a:t>hotosynthesis</a:t>
            </a:r>
            <a:r>
              <a:rPr lang="en-US" dirty="0" smtClean="0"/>
              <a:t> </a:t>
            </a:r>
            <a:r>
              <a:rPr lang="en-US" dirty="0"/>
              <a:t>– produces oxygen</a:t>
            </a:r>
          </a:p>
          <a:p>
            <a:pPr lvl="0"/>
            <a:r>
              <a:rPr lang="en-US" b="1" dirty="0">
                <a:solidFill>
                  <a:srgbClr val="FF0000"/>
                </a:solidFill>
              </a:rPr>
              <a:t>H</a:t>
            </a:r>
            <a:r>
              <a:rPr lang="en-US" b="1" dirty="0" smtClean="0">
                <a:solidFill>
                  <a:srgbClr val="FF0000"/>
                </a:solidFill>
              </a:rPr>
              <a:t>uman </a:t>
            </a:r>
            <a:r>
              <a:rPr lang="en-US" b="1" dirty="0">
                <a:solidFill>
                  <a:srgbClr val="FF0000"/>
                </a:solidFill>
              </a:rPr>
              <a:t>U</a:t>
            </a:r>
            <a:r>
              <a:rPr lang="en-US" b="1" dirty="0" smtClean="0">
                <a:solidFill>
                  <a:srgbClr val="FF0000"/>
                </a:solidFill>
              </a:rPr>
              <a:t>ses </a:t>
            </a:r>
            <a:r>
              <a:rPr lang="en-US" dirty="0"/>
              <a:t>– food, digest petroleum, remove waste from H</a:t>
            </a:r>
            <a:r>
              <a:rPr lang="en-US" baseline="-25000" dirty="0"/>
              <a:t>2</a:t>
            </a:r>
            <a:r>
              <a:rPr lang="en-US" dirty="0"/>
              <a:t>O, synthesize drugs, bacterial enzymes used in genetic engineering</a:t>
            </a:r>
          </a:p>
          <a:p>
            <a:pPr lvl="0"/>
            <a:r>
              <a:rPr lang="en-US" b="1" dirty="0">
                <a:solidFill>
                  <a:srgbClr val="FF0000"/>
                </a:solidFill>
              </a:rPr>
              <a:t>M</a:t>
            </a:r>
            <a:r>
              <a:rPr lang="en-US" b="1" dirty="0" smtClean="0">
                <a:solidFill>
                  <a:srgbClr val="FF0000"/>
                </a:solidFill>
              </a:rPr>
              <a:t>utualistic </a:t>
            </a:r>
            <a:r>
              <a:rPr lang="en-US" b="1" dirty="0">
                <a:solidFill>
                  <a:srgbClr val="FF0000"/>
                </a:solidFill>
              </a:rPr>
              <a:t>R</a:t>
            </a:r>
            <a:r>
              <a:rPr lang="en-US" b="1" dirty="0" smtClean="0">
                <a:solidFill>
                  <a:srgbClr val="FF0000"/>
                </a:solidFill>
              </a:rPr>
              <a:t>elationships </a:t>
            </a:r>
            <a:r>
              <a:rPr lang="en-US" dirty="0"/>
              <a:t>– both organisms benefit; ex. bacteria in human colon</a:t>
            </a:r>
          </a:p>
          <a:p>
            <a:pPr lvl="0"/>
            <a:endParaRPr lang="en-US" dirty="0"/>
          </a:p>
        </p:txBody>
      </p:sp>
    </p:spTree>
    <p:extLst>
      <p:ext uri="{BB962C8B-B14F-4D97-AF65-F5344CB8AC3E}">
        <p14:creationId xmlns:p14="http://schemas.microsoft.com/office/powerpoint/2010/main" val="419048090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smtClean="0"/>
              <a:t>HELPFUL BACTERIA</a:t>
            </a:r>
            <a:endParaRPr lang="en-US" sz="5400" b="1" dirty="0"/>
          </a:p>
        </p:txBody>
      </p:sp>
      <p:sp>
        <p:nvSpPr>
          <p:cNvPr id="3" name="Content Placeholder 2"/>
          <p:cNvSpPr>
            <a:spLocks noGrp="1"/>
          </p:cNvSpPr>
          <p:nvPr>
            <p:ph idx="1"/>
          </p:nvPr>
        </p:nvSpPr>
        <p:spPr/>
        <p:txBody>
          <a:bodyPr/>
          <a:lstStyle/>
          <a:p>
            <a:r>
              <a:rPr lang="en-US" sz="2400" dirty="0"/>
              <a:t>Human body has millions of bacteria which participate in different functions of the body. </a:t>
            </a:r>
            <a:endParaRPr lang="en-US" sz="2400" dirty="0" smtClean="0"/>
          </a:p>
          <a:p>
            <a:r>
              <a:rPr lang="en-US" sz="2400" dirty="0" smtClean="0"/>
              <a:t>These </a:t>
            </a:r>
            <a:r>
              <a:rPr lang="en-US" sz="2400" dirty="0"/>
              <a:t>bacteria can be present in all parts of the body but mostly they are found in the intestine where they help in the process of digestion. </a:t>
            </a:r>
            <a:endParaRPr lang="en-US" sz="2400" dirty="0" smtClean="0"/>
          </a:p>
          <a:p>
            <a:r>
              <a:rPr lang="en-US" sz="2400" dirty="0" smtClean="0"/>
              <a:t>Some </a:t>
            </a:r>
            <a:r>
              <a:rPr lang="en-US" sz="2400" dirty="0"/>
              <a:t>beneficial bacteria to humans are helpful in maintaining the pH of the body. </a:t>
            </a:r>
            <a:endParaRPr lang="en-US" sz="2400" dirty="0" smtClean="0"/>
          </a:p>
          <a:p>
            <a:r>
              <a:rPr lang="en-US" sz="2400" dirty="0" smtClean="0"/>
              <a:t>Some </a:t>
            </a:r>
            <a:r>
              <a:rPr lang="en-US" sz="2400" dirty="0"/>
              <a:t>are </a:t>
            </a:r>
            <a:r>
              <a:rPr lang="en-US" sz="2400" dirty="0" smtClean="0"/>
              <a:t>involved </a:t>
            </a:r>
            <a:r>
              <a:rPr lang="en-US" sz="2400" dirty="0"/>
              <a:t>in protecting the skin from many infections. </a:t>
            </a:r>
            <a:endParaRPr lang="en-US" sz="2400" dirty="0" smtClean="0"/>
          </a:p>
          <a:p>
            <a:r>
              <a:rPr lang="en-US" sz="2400" dirty="0" smtClean="0"/>
              <a:t>They </a:t>
            </a:r>
            <a:r>
              <a:rPr lang="en-US" sz="2400" dirty="0"/>
              <a:t>are also helpful in the production of vitamin K and have an important role to play in the functioning of immune system. </a:t>
            </a:r>
            <a:endParaRPr lang="en-US" dirty="0"/>
          </a:p>
        </p:txBody>
      </p:sp>
    </p:spTree>
    <p:extLst>
      <p:ext uri="{BB962C8B-B14F-4D97-AF65-F5344CB8AC3E}">
        <p14:creationId xmlns:p14="http://schemas.microsoft.com/office/powerpoint/2010/main" val="245443572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smtClean="0"/>
              <a:t>HELPFUL BACTERIA</a:t>
            </a:r>
            <a:endParaRPr lang="en-US" sz="5400" b="1" dirty="0"/>
          </a:p>
        </p:txBody>
      </p:sp>
      <p:sp>
        <p:nvSpPr>
          <p:cNvPr id="3" name="Content Placeholder 2"/>
          <p:cNvSpPr>
            <a:spLocks noGrp="1"/>
          </p:cNvSpPr>
          <p:nvPr>
            <p:ph idx="1"/>
          </p:nvPr>
        </p:nvSpPr>
        <p:spPr/>
        <p:txBody>
          <a:bodyPr/>
          <a:lstStyle/>
          <a:p>
            <a:r>
              <a:rPr lang="en-US" sz="2400" i="1" dirty="0" smtClean="0"/>
              <a:t>Escherichia coli </a:t>
            </a:r>
            <a:r>
              <a:rPr lang="en-US" sz="2400" dirty="0" smtClean="0"/>
              <a:t>is </a:t>
            </a:r>
            <a:r>
              <a:rPr lang="en-US" sz="2400" dirty="0"/>
              <a:t>associated with the process of digestion. It is present in the large intestine where the maximum digestion takes place. These bacteria release enzymes which help in the process of digestion and synthesis of various vitamins and nutrients. </a:t>
            </a:r>
            <a:endParaRPr lang="en-US" sz="2400" dirty="0" smtClean="0"/>
          </a:p>
          <a:p>
            <a:r>
              <a:rPr lang="en-US" sz="2400" dirty="0" smtClean="0"/>
              <a:t>Beneficial </a:t>
            </a:r>
            <a:r>
              <a:rPr lang="en-US" sz="2400" dirty="0"/>
              <a:t>bacteria are also very helpful for the pregnant women. They reduce the chances of postpartum complications and also protects the baby from fungal infections.</a:t>
            </a:r>
            <a:r>
              <a:rPr lang="en-US" dirty="0"/>
              <a:t/>
            </a:r>
            <a:br>
              <a:rPr lang="en-US" dirty="0"/>
            </a:br>
            <a:endParaRPr lang="en-US" dirty="0"/>
          </a:p>
        </p:txBody>
      </p:sp>
    </p:spTree>
    <p:extLst>
      <p:ext uri="{BB962C8B-B14F-4D97-AF65-F5344CB8AC3E}">
        <p14:creationId xmlns:p14="http://schemas.microsoft.com/office/powerpoint/2010/main" val="169959048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b="1" dirty="0"/>
              <a:t>HELPFUL BACTERIA</a:t>
            </a:r>
            <a:endParaRPr lang="en-US" altLang="en-US" dirty="0">
              <a:solidFill>
                <a:srgbClr val="0066FF"/>
              </a:solidFill>
            </a:endParaRPr>
          </a:p>
        </p:txBody>
      </p:sp>
      <p:sp>
        <p:nvSpPr>
          <p:cNvPr id="22531" name="Rectangle 3"/>
          <p:cNvSpPr>
            <a:spLocks noGrp="1" noChangeArrowheads="1"/>
          </p:cNvSpPr>
          <p:nvPr>
            <p:ph type="body" idx="1"/>
          </p:nvPr>
        </p:nvSpPr>
        <p:spPr/>
        <p:txBody>
          <a:bodyPr/>
          <a:lstStyle/>
          <a:p>
            <a:pPr>
              <a:lnSpc>
                <a:spcPct val="90000"/>
              </a:lnSpc>
            </a:pPr>
            <a:r>
              <a:rPr lang="en-US" altLang="en-US" sz="2800" b="1" dirty="0">
                <a:solidFill>
                  <a:srgbClr val="3333FF"/>
                </a:solidFill>
              </a:rPr>
              <a:t>Antibiotics</a:t>
            </a:r>
            <a:r>
              <a:rPr lang="en-US" altLang="en-US" sz="2800" dirty="0"/>
              <a:t> can be used to kill bacteria, produced from bacteria, fungi (</a:t>
            </a:r>
            <a:r>
              <a:rPr lang="en-US" altLang="en-US" sz="2800" i="1" dirty="0" err="1">
                <a:solidFill>
                  <a:srgbClr val="0066FF"/>
                </a:solidFill>
              </a:rPr>
              <a:t>Penicillium</a:t>
            </a:r>
            <a:r>
              <a:rPr lang="en-US" altLang="en-US" sz="2800" dirty="0"/>
              <a:t> discovered by Fleming), </a:t>
            </a:r>
            <a:r>
              <a:rPr lang="en-US" altLang="en-US" sz="2800" dirty="0" smtClean="0"/>
              <a:t>and </a:t>
            </a:r>
            <a:r>
              <a:rPr lang="en-US" altLang="en-US" sz="2800" dirty="0"/>
              <a:t>chemicals.</a:t>
            </a:r>
          </a:p>
          <a:p>
            <a:pPr>
              <a:lnSpc>
                <a:spcPct val="90000"/>
              </a:lnSpc>
            </a:pPr>
            <a:r>
              <a:rPr lang="en-US" altLang="en-US" sz="2800" b="1" dirty="0">
                <a:solidFill>
                  <a:srgbClr val="3333FF"/>
                </a:solidFill>
              </a:rPr>
              <a:t>Food Production</a:t>
            </a:r>
            <a:r>
              <a:rPr lang="en-US" altLang="en-US" sz="2800" dirty="0"/>
              <a:t>:  pickles, buttermilk, cheese, sauerkraut, olives, vinegar, sourdough bread, sausages, </a:t>
            </a:r>
            <a:r>
              <a:rPr lang="en-US" altLang="en-US" sz="2800" dirty="0" smtClean="0"/>
              <a:t>and yogurt all get part of their taste from bacteria.</a:t>
            </a:r>
            <a:endParaRPr lang="en-US" altLang="en-US" sz="2800" dirty="0"/>
          </a:p>
          <a:p>
            <a:pPr>
              <a:lnSpc>
                <a:spcPct val="90000"/>
              </a:lnSpc>
            </a:pPr>
            <a:r>
              <a:rPr lang="en-US" altLang="en-US" sz="2800" dirty="0"/>
              <a:t>Drugs for medicines </a:t>
            </a:r>
            <a:r>
              <a:rPr lang="en-US" altLang="en-US" sz="2800" dirty="0" smtClean="0"/>
              <a:t>and </a:t>
            </a:r>
            <a:r>
              <a:rPr lang="en-US" altLang="en-US" sz="2800" dirty="0"/>
              <a:t>useful chemicals.</a:t>
            </a:r>
          </a:p>
          <a:p>
            <a:pPr>
              <a:lnSpc>
                <a:spcPct val="90000"/>
              </a:lnSpc>
            </a:pPr>
            <a:r>
              <a:rPr lang="en-US" altLang="en-US" sz="2800" b="1" dirty="0">
                <a:solidFill>
                  <a:srgbClr val="3333FF"/>
                </a:solidFill>
              </a:rPr>
              <a:t>Chemoautotrophic</a:t>
            </a:r>
            <a:r>
              <a:rPr lang="en-US" altLang="en-US" sz="2800" dirty="0"/>
              <a:t> bacteria used for mining to harvest copper </a:t>
            </a:r>
            <a:r>
              <a:rPr lang="en-US" altLang="en-US" sz="2800" dirty="0" smtClean="0"/>
              <a:t>and </a:t>
            </a:r>
            <a:r>
              <a:rPr lang="en-US" altLang="en-US" sz="2800" dirty="0"/>
              <a:t>uranium.</a:t>
            </a:r>
          </a:p>
          <a:p>
            <a:pPr>
              <a:lnSpc>
                <a:spcPct val="90000"/>
              </a:lnSpc>
            </a:pPr>
            <a:r>
              <a:rPr lang="en-US" altLang="en-US" sz="2800" dirty="0"/>
              <a:t>Used to </a:t>
            </a:r>
            <a:r>
              <a:rPr lang="en-US" altLang="en-US" sz="2800" b="1" dirty="0">
                <a:solidFill>
                  <a:srgbClr val="3333FF"/>
                </a:solidFill>
              </a:rPr>
              <a:t>clean up petroleum </a:t>
            </a:r>
            <a:r>
              <a:rPr lang="en-US" altLang="en-US" sz="2800" dirty="0" smtClean="0"/>
              <a:t>and </a:t>
            </a:r>
            <a:r>
              <a:rPr lang="en-US" altLang="en-US" sz="2800" dirty="0"/>
              <a:t>chemical spills.</a:t>
            </a:r>
          </a:p>
          <a:p>
            <a:pPr>
              <a:lnSpc>
                <a:spcPct val="90000"/>
              </a:lnSpc>
            </a:pPr>
            <a:endParaRPr lang="en-US" altLang="en-US" sz="2800" dirty="0"/>
          </a:p>
          <a:p>
            <a:pPr>
              <a:lnSpc>
                <a:spcPct val="90000"/>
              </a:lnSpc>
            </a:pPr>
            <a:endParaRPr lang="en-US" altLang="en-US" sz="2800" dirty="0"/>
          </a:p>
        </p:txBody>
      </p:sp>
    </p:spTree>
    <p:extLst>
      <p:ext uri="{BB962C8B-B14F-4D97-AF65-F5344CB8AC3E}">
        <p14:creationId xmlns:p14="http://schemas.microsoft.com/office/powerpoint/2010/main" val="424938599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HARMFUL BACTERIA</a:t>
            </a:r>
            <a:endParaRPr lang="en-US" b="1" dirty="0"/>
          </a:p>
        </p:txBody>
      </p:sp>
      <p:sp>
        <p:nvSpPr>
          <p:cNvPr id="3" name="Content Placeholder 2"/>
          <p:cNvSpPr>
            <a:spLocks noGrp="1"/>
          </p:cNvSpPr>
          <p:nvPr>
            <p:ph idx="1"/>
          </p:nvPr>
        </p:nvSpPr>
        <p:spPr>
          <a:xfrm>
            <a:off x="457200" y="1600201"/>
            <a:ext cx="8229600" cy="1524000"/>
          </a:xfrm>
        </p:spPr>
        <p:txBody>
          <a:bodyPr/>
          <a:lstStyle/>
          <a:p>
            <a:pPr lvl="0"/>
            <a:r>
              <a:rPr lang="en-US" dirty="0"/>
              <a:t>P</a:t>
            </a:r>
            <a:r>
              <a:rPr lang="en-US" dirty="0" smtClean="0"/>
              <a:t>athogens </a:t>
            </a:r>
            <a:r>
              <a:rPr lang="en-US" dirty="0"/>
              <a:t>– </a:t>
            </a:r>
            <a:r>
              <a:rPr lang="en-US" b="1" dirty="0">
                <a:solidFill>
                  <a:srgbClr val="FF0000"/>
                </a:solidFill>
              </a:rPr>
              <a:t>cause disease</a:t>
            </a:r>
            <a:r>
              <a:rPr lang="en-US" dirty="0">
                <a:solidFill>
                  <a:srgbClr val="FF0000"/>
                </a:solidFill>
              </a:rPr>
              <a:t> </a:t>
            </a:r>
            <a:r>
              <a:rPr lang="en-US" dirty="0"/>
              <a:t>by breaking down tissue or release toxins</a:t>
            </a:r>
          </a:p>
          <a:p>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3534884669"/>
              </p:ext>
            </p:extLst>
          </p:nvPr>
        </p:nvGraphicFramePr>
        <p:xfrm>
          <a:off x="990600" y="3200400"/>
          <a:ext cx="7278036" cy="2461420"/>
        </p:xfrm>
        <a:graphic>
          <a:graphicData uri="http://schemas.openxmlformats.org/drawingml/2006/table">
            <a:tbl>
              <a:tblPr firstRow="1" firstCol="1" lastRow="1" lastCol="1" bandRow="1" bandCol="1">
                <a:tableStyleId>{5C22544A-7EE6-4342-B048-85BDC9FD1C3A}</a:tableStyleId>
              </a:tblPr>
              <a:tblGrid>
                <a:gridCol w="3639018">
                  <a:extLst>
                    <a:ext uri="{9D8B030D-6E8A-4147-A177-3AD203B41FA5}">
                      <a16:colId xmlns:a16="http://schemas.microsoft.com/office/drawing/2014/main" xmlns="" val="1518581180"/>
                    </a:ext>
                  </a:extLst>
                </a:gridCol>
                <a:gridCol w="3639018">
                  <a:extLst>
                    <a:ext uri="{9D8B030D-6E8A-4147-A177-3AD203B41FA5}">
                      <a16:colId xmlns:a16="http://schemas.microsoft.com/office/drawing/2014/main" xmlns="" val="1659161027"/>
                    </a:ext>
                  </a:extLst>
                </a:gridCol>
              </a:tblGrid>
              <a:tr h="492284">
                <a:tc gridSpan="2">
                  <a:txBody>
                    <a:bodyPr/>
                    <a:lstStyle/>
                    <a:p>
                      <a:pPr marL="0" marR="0" algn="ctr">
                        <a:spcBef>
                          <a:spcPts val="0"/>
                        </a:spcBef>
                        <a:spcAft>
                          <a:spcPts val="0"/>
                        </a:spcAft>
                      </a:pPr>
                      <a:r>
                        <a:rPr lang="en-US" sz="3200" b="1" dirty="0">
                          <a:solidFill>
                            <a:schemeClr val="tx1"/>
                          </a:solidFill>
                          <a:effectLst/>
                        </a:rPr>
                        <a:t>BACTERIAL DISEASES</a:t>
                      </a:r>
                      <a:endParaRPr lang="en-US" sz="3200" b="1" dirty="0">
                        <a:solidFill>
                          <a:schemeClr val="tx1"/>
                        </a:solidFill>
                        <a:effectLst/>
                        <a:latin typeface="Times New Roman" panose="02020603050405020304" pitchFamily="18" charset="0"/>
                        <a:ea typeface="Times New Roman" panose="02020603050405020304" pitchFamily="18" charset="0"/>
                      </a:endParaRPr>
                    </a:p>
                  </a:txBody>
                  <a:tcPr marL="181951" marR="181951" marT="0" marB="0"/>
                </a:tc>
                <a:tc hMerge="1">
                  <a:txBody>
                    <a:bodyPr/>
                    <a:lstStyle/>
                    <a:p>
                      <a:endParaRPr lang="en-US"/>
                    </a:p>
                  </a:txBody>
                  <a:tcPr/>
                </a:tc>
                <a:extLst>
                  <a:ext uri="{0D108BD9-81ED-4DB2-BD59-A6C34878D82A}">
                    <a16:rowId xmlns:a16="http://schemas.microsoft.com/office/drawing/2014/main" xmlns="" val="3426180206"/>
                  </a:ext>
                </a:extLst>
              </a:tr>
              <a:tr h="492284">
                <a:tc>
                  <a:txBody>
                    <a:bodyPr/>
                    <a:lstStyle/>
                    <a:p>
                      <a:pPr marL="0" marR="0" algn="l">
                        <a:spcBef>
                          <a:spcPts val="0"/>
                        </a:spcBef>
                        <a:spcAft>
                          <a:spcPts val="0"/>
                        </a:spcAft>
                      </a:pPr>
                      <a:r>
                        <a:rPr lang="en-US" sz="3200" b="0">
                          <a:solidFill>
                            <a:schemeClr val="tx1"/>
                          </a:solidFill>
                          <a:effectLst/>
                        </a:rPr>
                        <a:t>Strep throat</a:t>
                      </a:r>
                      <a:endParaRPr lang="en-US" sz="3200" b="0">
                        <a:solidFill>
                          <a:schemeClr val="tx1"/>
                        </a:solidFill>
                        <a:effectLst/>
                        <a:latin typeface="Times New Roman" panose="02020603050405020304" pitchFamily="18" charset="0"/>
                        <a:ea typeface="Times New Roman" panose="02020603050405020304" pitchFamily="18" charset="0"/>
                      </a:endParaRPr>
                    </a:p>
                  </a:txBody>
                  <a:tcPr marL="181951" marR="181951" marT="0" marB="0"/>
                </a:tc>
                <a:tc>
                  <a:txBody>
                    <a:bodyPr/>
                    <a:lstStyle/>
                    <a:p>
                      <a:pPr marL="0" marR="0" algn="l">
                        <a:spcBef>
                          <a:spcPts val="0"/>
                        </a:spcBef>
                        <a:spcAft>
                          <a:spcPts val="0"/>
                        </a:spcAft>
                      </a:pPr>
                      <a:r>
                        <a:rPr lang="en-US" sz="3200" b="0">
                          <a:solidFill>
                            <a:schemeClr val="tx1"/>
                          </a:solidFill>
                          <a:effectLst/>
                        </a:rPr>
                        <a:t>Syphilis</a:t>
                      </a:r>
                      <a:endParaRPr lang="en-US" sz="3200" b="0">
                        <a:solidFill>
                          <a:schemeClr val="tx1"/>
                        </a:solidFill>
                        <a:effectLst/>
                        <a:latin typeface="Times New Roman" panose="02020603050405020304" pitchFamily="18" charset="0"/>
                        <a:ea typeface="Times New Roman" panose="02020603050405020304" pitchFamily="18" charset="0"/>
                      </a:endParaRPr>
                    </a:p>
                  </a:txBody>
                  <a:tcPr marL="181951" marR="181951" marT="0" marB="0"/>
                </a:tc>
                <a:extLst>
                  <a:ext uri="{0D108BD9-81ED-4DB2-BD59-A6C34878D82A}">
                    <a16:rowId xmlns:a16="http://schemas.microsoft.com/office/drawing/2014/main" xmlns="" val="1873337883"/>
                  </a:ext>
                </a:extLst>
              </a:tr>
              <a:tr h="492284">
                <a:tc>
                  <a:txBody>
                    <a:bodyPr/>
                    <a:lstStyle/>
                    <a:p>
                      <a:pPr marL="0" marR="0" algn="l">
                        <a:spcBef>
                          <a:spcPts val="0"/>
                        </a:spcBef>
                        <a:spcAft>
                          <a:spcPts val="0"/>
                        </a:spcAft>
                      </a:pPr>
                      <a:r>
                        <a:rPr lang="en-US" sz="3200" b="0">
                          <a:solidFill>
                            <a:schemeClr val="tx1"/>
                          </a:solidFill>
                          <a:effectLst/>
                        </a:rPr>
                        <a:t>Tuberculosis</a:t>
                      </a:r>
                      <a:endParaRPr lang="en-US" sz="3200" b="0">
                        <a:solidFill>
                          <a:schemeClr val="tx1"/>
                        </a:solidFill>
                        <a:effectLst/>
                        <a:latin typeface="Times New Roman" panose="02020603050405020304" pitchFamily="18" charset="0"/>
                        <a:ea typeface="Times New Roman" panose="02020603050405020304" pitchFamily="18" charset="0"/>
                      </a:endParaRPr>
                    </a:p>
                  </a:txBody>
                  <a:tcPr marL="181951" marR="181951" marT="0" marB="0"/>
                </a:tc>
                <a:tc>
                  <a:txBody>
                    <a:bodyPr/>
                    <a:lstStyle/>
                    <a:p>
                      <a:pPr marL="0" marR="0" algn="l">
                        <a:spcBef>
                          <a:spcPts val="0"/>
                        </a:spcBef>
                        <a:spcAft>
                          <a:spcPts val="0"/>
                        </a:spcAft>
                      </a:pPr>
                      <a:r>
                        <a:rPr lang="en-US" sz="3200" b="0">
                          <a:solidFill>
                            <a:schemeClr val="tx1"/>
                          </a:solidFill>
                          <a:effectLst/>
                        </a:rPr>
                        <a:t>Lyme disease</a:t>
                      </a:r>
                      <a:endParaRPr lang="en-US" sz="3200" b="0">
                        <a:solidFill>
                          <a:schemeClr val="tx1"/>
                        </a:solidFill>
                        <a:effectLst/>
                        <a:latin typeface="Times New Roman" panose="02020603050405020304" pitchFamily="18" charset="0"/>
                        <a:ea typeface="Times New Roman" panose="02020603050405020304" pitchFamily="18" charset="0"/>
                      </a:endParaRPr>
                    </a:p>
                  </a:txBody>
                  <a:tcPr marL="181951" marR="181951" marT="0" marB="0"/>
                </a:tc>
                <a:extLst>
                  <a:ext uri="{0D108BD9-81ED-4DB2-BD59-A6C34878D82A}">
                    <a16:rowId xmlns:a16="http://schemas.microsoft.com/office/drawing/2014/main" xmlns="" val="1994967204"/>
                  </a:ext>
                </a:extLst>
              </a:tr>
              <a:tr h="492284">
                <a:tc>
                  <a:txBody>
                    <a:bodyPr/>
                    <a:lstStyle/>
                    <a:p>
                      <a:pPr marL="0" marR="0" algn="l">
                        <a:spcBef>
                          <a:spcPts val="0"/>
                        </a:spcBef>
                        <a:spcAft>
                          <a:spcPts val="0"/>
                        </a:spcAft>
                      </a:pPr>
                      <a:r>
                        <a:rPr lang="en-US" sz="3200" b="0">
                          <a:solidFill>
                            <a:schemeClr val="tx1"/>
                          </a:solidFill>
                          <a:effectLst/>
                        </a:rPr>
                        <a:t>Typhoid fever</a:t>
                      </a:r>
                      <a:endParaRPr lang="en-US" sz="3200" b="0">
                        <a:solidFill>
                          <a:schemeClr val="tx1"/>
                        </a:solidFill>
                        <a:effectLst/>
                        <a:latin typeface="Times New Roman" panose="02020603050405020304" pitchFamily="18" charset="0"/>
                        <a:ea typeface="Times New Roman" panose="02020603050405020304" pitchFamily="18" charset="0"/>
                      </a:endParaRPr>
                    </a:p>
                  </a:txBody>
                  <a:tcPr marL="181951" marR="181951" marT="0" marB="0"/>
                </a:tc>
                <a:tc>
                  <a:txBody>
                    <a:bodyPr/>
                    <a:lstStyle/>
                    <a:p>
                      <a:pPr marL="0" marR="0" algn="l">
                        <a:spcBef>
                          <a:spcPts val="0"/>
                        </a:spcBef>
                        <a:spcAft>
                          <a:spcPts val="0"/>
                        </a:spcAft>
                      </a:pPr>
                      <a:r>
                        <a:rPr lang="en-US" sz="3200" b="0">
                          <a:solidFill>
                            <a:schemeClr val="tx1"/>
                          </a:solidFill>
                          <a:effectLst/>
                        </a:rPr>
                        <a:t>Pneumonia</a:t>
                      </a:r>
                      <a:endParaRPr lang="en-US" sz="3200" b="0">
                        <a:solidFill>
                          <a:schemeClr val="tx1"/>
                        </a:solidFill>
                        <a:effectLst/>
                        <a:latin typeface="Times New Roman" panose="02020603050405020304" pitchFamily="18" charset="0"/>
                        <a:ea typeface="Times New Roman" panose="02020603050405020304" pitchFamily="18" charset="0"/>
                      </a:endParaRPr>
                    </a:p>
                  </a:txBody>
                  <a:tcPr marL="181951" marR="181951" marT="0" marB="0"/>
                </a:tc>
                <a:extLst>
                  <a:ext uri="{0D108BD9-81ED-4DB2-BD59-A6C34878D82A}">
                    <a16:rowId xmlns:a16="http://schemas.microsoft.com/office/drawing/2014/main" xmlns="" val="981688762"/>
                  </a:ext>
                </a:extLst>
              </a:tr>
              <a:tr h="492284">
                <a:tc>
                  <a:txBody>
                    <a:bodyPr/>
                    <a:lstStyle/>
                    <a:p>
                      <a:pPr marL="0" marR="0" algn="l">
                        <a:spcBef>
                          <a:spcPts val="0"/>
                        </a:spcBef>
                        <a:spcAft>
                          <a:spcPts val="0"/>
                        </a:spcAft>
                      </a:pPr>
                      <a:r>
                        <a:rPr lang="en-US" sz="3200" b="0">
                          <a:solidFill>
                            <a:schemeClr val="tx1"/>
                          </a:solidFill>
                          <a:effectLst/>
                        </a:rPr>
                        <a:t>Tetanus</a:t>
                      </a:r>
                      <a:endParaRPr lang="en-US" sz="3200" b="0">
                        <a:solidFill>
                          <a:schemeClr val="tx1"/>
                        </a:solidFill>
                        <a:effectLst/>
                        <a:latin typeface="Times New Roman" panose="02020603050405020304" pitchFamily="18" charset="0"/>
                        <a:ea typeface="Times New Roman" panose="02020603050405020304" pitchFamily="18" charset="0"/>
                      </a:endParaRPr>
                    </a:p>
                  </a:txBody>
                  <a:tcPr marL="181951" marR="181951" marT="0" marB="0"/>
                </a:tc>
                <a:tc>
                  <a:txBody>
                    <a:bodyPr/>
                    <a:lstStyle/>
                    <a:p>
                      <a:pPr marL="0" marR="0" algn="l">
                        <a:spcBef>
                          <a:spcPts val="0"/>
                        </a:spcBef>
                        <a:spcAft>
                          <a:spcPts val="0"/>
                        </a:spcAft>
                      </a:pPr>
                      <a:r>
                        <a:rPr lang="en-US" sz="3200" b="0" dirty="0">
                          <a:solidFill>
                            <a:schemeClr val="tx1"/>
                          </a:solidFill>
                          <a:effectLst/>
                        </a:rPr>
                        <a:t>Gonorrhea</a:t>
                      </a:r>
                      <a:endParaRPr lang="en-US" sz="3200" b="0" dirty="0">
                        <a:solidFill>
                          <a:schemeClr val="tx1"/>
                        </a:solidFill>
                        <a:effectLst/>
                        <a:latin typeface="Times New Roman" panose="02020603050405020304" pitchFamily="18" charset="0"/>
                        <a:ea typeface="Times New Roman" panose="02020603050405020304" pitchFamily="18" charset="0"/>
                      </a:endParaRPr>
                    </a:p>
                  </a:txBody>
                  <a:tcPr marL="181951" marR="181951" marT="0" marB="0"/>
                </a:tc>
                <a:extLst>
                  <a:ext uri="{0D108BD9-81ED-4DB2-BD59-A6C34878D82A}">
                    <a16:rowId xmlns:a16="http://schemas.microsoft.com/office/drawing/2014/main" xmlns="" val="2065680608"/>
                  </a:ext>
                </a:extLst>
              </a:tr>
            </a:tbl>
          </a:graphicData>
        </a:graphic>
      </p:graphicFrame>
    </p:spTree>
    <p:extLst>
      <p:ext uri="{BB962C8B-B14F-4D97-AF65-F5344CB8AC3E}">
        <p14:creationId xmlns:p14="http://schemas.microsoft.com/office/powerpoint/2010/main" val="20486665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b="1" dirty="0"/>
              <a:t>HARMFUL BACTERIA</a:t>
            </a:r>
            <a:endParaRPr lang="en-US" altLang="en-US" dirty="0">
              <a:solidFill>
                <a:srgbClr val="0066FF"/>
              </a:solidFill>
            </a:endParaRPr>
          </a:p>
        </p:txBody>
      </p:sp>
      <p:sp>
        <p:nvSpPr>
          <p:cNvPr id="21507" name="Rectangle 3"/>
          <p:cNvSpPr>
            <a:spLocks noGrp="1" noChangeArrowheads="1"/>
          </p:cNvSpPr>
          <p:nvPr>
            <p:ph type="body" idx="1"/>
          </p:nvPr>
        </p:nvSpPr>
        <p:spPr/>
        <p:txBody>
          <a:bodyPr/>
          <a:lstStyle/>
          <a:p>
            <a:pPr>
              <a:lnSpc>
                <a:spcPct val="90000"/>
              </a:lnSpc>
            </a:pPr>
            <a:r>
              <a:rPr lang="en-US" altLang="en-US" sz="2800" dirty="0"/>
              <a:t>Heterotrophic bacteria obtain nutrients by secreting enzymes that destroy body tissues.  </a:t>
            </a:r>
            <a:r>
              <a:rPr lang="en-US" altLang="en-US" sz="2800" dirty="0" smtClean="0"/>
              <a:t>Example:  </a:t>
            </a:r>
            <a:r>
              <a:rPr lang="en-US" altLang="en-US" sz="2800" dirty="0"/>
              <a:t>In the throat or </a:t>
            </a:r>
            <a:r>
              <a:rPr lang="en-US" altLang="en-US" sz="2800" dirty="0" smtClean="0"/>
              <a:t>lungs - </a:t>
            </a:r>
            <a:r>
              <a:rPr lang="en-US" altLang="en-US" sz="2800" b="1" dirty="0">
                <a:solidFill>
                  <a:srgbClr val="3333FF"/>
                </a:solidFill>
              </a:rPr>
              <a:t>Tuberculosis</a:t>
            </a:r>
          </a:p>
          <a:p>
            <a:pPr>
              <a:lnSpc>
                <a:spcPct val="90000"/>
              </a:lnSpc>
            </a:pPr>
            <a:r>
              <a:rPr lang="en-US" altLang="en-US" sz="2800" dirty="0"/>
              <a:t>Bacteria also cause disease by secreting chemical compounds (toxins) into their environment.  </a:t>
            </a:r>
            <a:r>
              <a:rPr lang="en-US" altLang="en-US" sz="2800" dirty="0" smtClean="0"/>
              <a:t>Example: </a:t>
            </a:r>
            <a:r>
              <a:rPr lang="en-US" altLang="en-US" sz="2800" b="1" dirty="0">
                <a:solidFill>
                  <a:srgbClr val="3333FF"/>
                </a:solidFill>
              </a:rPr>
              <a:t>diphtheria</a:t>
            </a:r>
            <a:r>
              <a:rPr lang="en-US" altLang="en-US" sz="2800" dirty="0"/>
              <a:t>, grows in the throat, but the toxins attack the heart, nerves, liver, </a:t>
            </a:r>
            <a:r>
              <a:rPr lang="en-US" altLang="en-US" sz="2800" dirty="0" smtClean="0"/>
              <a:t>and </a:t>
            </a:r>
            <a:r>
              <a:rPr lang="en-US" altLang="en-US" sz="2800" dirty="0"/>
              <a:t>kidneys.</a:t>
            </a:r>
          </a:p>
          <a:p>
            <a:pPr>
              <a:lnSpc>
                <a:spcPct val="90000"/>
              </a:lnSpc>
            </a:pPr>
            <a:r>
              <a:rPr lang="en-US" altLang="en-US" sz="2800" dirty="0"/>
              <a:t>Food toxins or food poisons: </a:t>
            </a:r>
            <a:r>
              <a:rPr lang="en-US" altLang="en-US" sz="2800" b="1" i="1" dirty="0">
                <a:solidFill>
                  <a:srgbClr val="0066FF"/>
                </a:solidFill>
              </a:rPr>
              <a:t>Staphylococcus </a:t>
            </a:r>
            <a:r>
              <a:rPr lang="en-US" altLang="en-US" sz="2800" b="1" i="1" dirty="0" smtClean="0">
                <a:solidFill>
                  <a:srgbClr val="0066FF"/>
                </a:solidFill>
              </a:rPr>
              <a:t>aureus</a:t>
            </a:r>
            <a:endParaRPr lang="en-US" altLang="en-US" sz="2800" b="1" dirty="0"/>
          </a:p>
          <a:p>
            <a:pPr>
              <a:lnSpc>
                <a:spcPct val="90000"/>
              </a:lnSpc>
              <a:buFontTx/>
              <a:buNone/>
            </a:pPr>
            <a:endParaRPr lang="en-US" altLang="en-US" sz="2800" i="1" dirty="0"/>
          </a:p>
          <a:p>
            <a:pPr>
              <a:lnSpc>
                <a:spcPct val="90000"/>
              </a:lnSpc>
            </a:pPr>
            <a:endParaRPr lang="en-US" altLang="en-US" sz="2800" i="1" dirty="0"/>
          </a:p>
          <a:p>
            <a:pPr>
              <a:lnSpc>
                <a:spcPct val="90000"/>
              </a:lnSpc>
            </a:pPr>
            <a:endParaRPr lang="en-US" altLang="en-US" sz="2800" dirty="0"/>
          </a:p>
        </p:txBody>
      </p:sp>
    </p:spTree>
    <p:extLst>
      <p:ext uri="{BB962C8B-B14F-4D97-AF65-F5344CB8AC3E}">
        <p14:creationId xmlns:p14="http://schemas.microsoft.com/office/powerpoint/2010/main" val="297564625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US" b="1" dirty="0"/>
              <a:t>HARMFUL BACTERIA</a:t>
            </a:r>
            <a:endParaRPr lang="en-US" altLang="en-US" b="1" dirty="0">
              <a:solidFill>
                <a:srgbClr val="0066FF"/>
              </a:solidFill>
            </a:endParaRPr>
          </a:p>
        </p:txBody>
      </p:sp>
      <p:sp>
        <p:nvSpPr>
          <p:cNvPr id="31747" name="Rectangle 3"/>
          <p:cNvSpPr>
            <a:spLocks noGrp="1" noChangeArrowheads="1"/>
          </p:cNvSpPr>
          <p:nvPr>
            <p:ph type="body" idx="1"/>
          </p:nvPr>
        </p:nvSpPr>
        <p:spPr/>
        <p:txBody>
          <a:bodyPr/>
          <a:lstStyle/>
          <a:p>
            <a:pPr>
              <a:lnSpc>
                <a:spcPct val="80000"/>
              </a:lnSpc>
            </a:pPr>
            <a:r>
              <a:rPr lang="en-US" altLang="en-US" sz="2800" dirty="0"/>
              <a:t>Endotoxins: Made of lipids &amp; carbohydrates.  Found in the cell walls of most gram – bacteria.  Ex: </a:t>
            </a:r>
            <a:r>
              <a:rPr lang="en-US" altLang="en-US" sz="2800" b="1" i="1" dirty="0">
                <a:solidFill>
                  <a:srgbClr val="0066FF"/>
                </a:solidFill>
              </a:rPr>
              <a:t>E. coli</a:t>
            </a:r>
            <a:r>
              <a:rPr lang="en-US" altLang="en-US" sz="2800" b="1" dirty="0"/>
              <a:t>   </a:t>
            </a:r>
            <a:r>
              <a:rPr lang="en-US" altLang="en-US" sz="2800" dirty="0"/>
              <a:t>Released when bacteria die. Cause fever, weakness, &amp; damage to the circulatory system.  </a:t>
            </a:r>
            <a:r>
              <a:rPr lang="en-US" altLang="en-US" sz="2800" dirty="0" smtClean="0"/>
              <a:t>Example: </a:t>
            </a:r>
            <a:r>
              <a:rPr lang="en-US" altLang="en-US" sz="2800" b="1" dirty="0">
                <a:solidFill>
                  <a:srgbClr val="3333FF"/>
                </a:solidFill>
              </a:rPr>
              <a:t>Typhoid Fever</a:t>
            </a:r>
          </a:p>
          <a:p>
            <a:pPr>
              <a:lnSpc>
                <a:spcPct val="80000"/>
              </a:lnSpc>
            </a:pPr>
            <a:r>
              <a:rPr lang="en-US" altLang="en-US" sz="2800" dirty="0"/>
              <a:t>Exotoxins:  Made of protein.  Product of bacteria metabolism, secreted in area around bacteria.  Steadily released by living     Gram + bacteria. Some of the most potent poisons.</a:t>
            </a:r>
          </a:p>
          <a:p>
            <a:pPr>
              <a:lnSpc>
                <a:spcPct val="80000"/>
              </a:lnSpc>
            </a:pPr>
            <a:r>
              <a:rPr lang="en-US" altLang="en-US" sz="2800" dirty="0"/>
              <a:t>Ex: </a:t>
            </a:r>
            <a:r>
              <a:rPr lang="en-US" altLang="en-US" sz="2800" b="1" dirty="0">
                <a:solidFill>
                  <a:srgbClr val="3333FF"/>
                </a:solidFill>
              </a:rPr>
              <a:t>tetanus, diphtheria, </a:t>
            </a:r>
            <a:r>
              <a:rPr lang="en-US" altLang="en-US" sz="2800" b="1" dirty="0" smtClean="0">
                <a:solidFill>
                  <a:srgbClr val="3333FF"/>
                </a:solidFill>
              </a:rPr>
              <a:t>and </a:t>
            </a:r>
            <a:r>
              <a:rPr lang="en-US" altLang="en-US" sz="2800" b="1" dirty="0">
                <a:solidFill>
                  <a:srgbClr val="3333FF"/>
                </a:solidFill>
              </a:rPr>
              <a:t>botulism.</a:t>
            </a:r>
          </a:p>
          <a:p>
            <a:pPr>
              <a:lnSpc>
                <a:spcPct val="80000"/>
              </a:lnSpc>
            </a:pPr>
            <a:r>
              <a:rPr lang="en-US" altLang="en-US" sz="2800" b="1" i="1" dirty="0">
                <a:solidFill>
                  <a:srgbClr val="0066FF"/>
                </a:solidFill>
              </a:rPr>
              <a:t>Clostridium botulinum</a:t>
            </a:r>
            <a:r>
              <a:rPr lang="en-US" altLang="en-US" sz="2800" b="1" dirty="0"/>
              <a:t>, </a:t>
            </a:r>
            <a:r>
              <a:rPr lang="en-US" altLang="en-US" sz="2800" dirty="0"/>
              <a:t>deadly food poison. </a:t>
            </a:r>
          </a:p>
          <a:p>
            <a:pPr>
              <a:lnSpc>
                <a:spcPct val="80000"/>
              </a:lnSpc>
            </a:pPr>
            <a:endParaRPr lang="en-US" altLang="en-US" sz="2800" dirty="0"/>
          </a:p>
        </p:txBody>
      </p:sp>
    </p:spTree>
    <p:extLst>
      <p:ext uri="{BB962C8B-B14F-4D97-AF65-F5344CB8AC3E}">
        <p14:creationId xmlns:p14="http://schemas.microsoft.com/office/powerpoint/2010/main" val="295961215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TREATMENT</a:t>
            </a:r>
            <a:endParaRPr lang="en-US" b="1" dirty="0"/>
          </a:p>
        </p:txBody>
      </p:sp>
      <p:sp>
        <p:nvSpPr>
          <p:cNvPr id="3" name="Content Placeholder 2"/>
          <p:cNvSpPr>
            <a:spLocks noGrp="1"/>
          </p:cNvSpPr>
          <p:nvPr>
            <p:ph idx="1"/>
          </p:nvPr>
        </p:nvSpPr>
        <p:spPr>
          <a:xfrm>
            <a:off x="304800" y="1524000"/>
            <a:ext cx="8686800" cy="2590800"/>
          </a:xfrm>
        </p:spPr>
        <p:txBody>
          <a:bodyPr/>
          <a:lstStyle/>
          <a:p>
            <a:r>
              <a:rPr lang="en-US" b="1" dirty="0"/>
              <a:t>Antibiotics</a:t>
            </a:r>
            <a:r>
              <a:rPr lang="en-US" dirty="0"/>
              <a:t> – destroy bacterial cells by inhibiting cell wall growth or protein synthesis</a:t>
            </a:r>
          </a:p>
          <a:p>
            <a:pPr lvl="1"/>
            <a:r>
              <a:rPr lang="en-US" dirty="0"/>
              <a:t>Alexander Fleming created first antibiotic – penicillin </a:t>
            </a:r>
          </a:p>
          <a:p>
            <a:r>
              <a:rPr lang="en-US" b="1" dirty="0"/>
              <a:t>Vaccine</a:t>
            </a:r>
            <a:r>
              <a:rPr lang="en-US" dirty="0"/>
              <a:t> (prevention) – stimulates immune response</a:t>
            </a:r>
          </a:p>
          <a:p>
            <a:endParaRPr lang="en-US" dirty="0"/>
          </a:p>
        </p:txBody>
      </p:sp>
      <p:pic>
        <p:nvPicPr>
          <p:cNvPr id="145410" name="Picture 2" descr="antibio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0400" y="4343400"/>
            <a:ext cx="4933950" cy="2252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40342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ANTIBIOTIC RESISTANCE</a:t>
            </a:r>
            <a:endParaRPr lang="en-US" b="1" dirty="0"/>
          </a:p>
        </p:txBody>
      </p:sp>
      <p:sp>
        <p:nvSpPr>
          <p:cNvPr id="3" name="Content Placeholder 2"/>
          <p:cNvSpPr>
            <a:spLocks noGrp="1"/>
          </p:cNvSpPr>
          <p:nvPr>
            <p:ph idx="1"/>
          </p:nvPr>
        </p:nvSpPr>
        <p:spPr>
          <a:xfrm>
            <a:off x="457200" y="1600200"/>
            <a:ext cx="8382000" cy="4525963"/>
          </a:xfrm>
        </p:spPr>
        <p:txBody>
          <a:bodyPr/>
          <a:lstStyle/>
          <a:p>
            <a:r>
              <a:rPr lang="en-US" sz="2800" b="1" dirty="0" smtClean="0">
                <a:solidFill>
                  <a:srgbClr val="3333FF"/>
                </a:solidFill>
              </a:rPr>
              <a:t>Changes </a:t>
            </a:r>
            <a:r>
              <a:rPr lang="en-US" sz="2800" b="1" dirty="0">
                <a:solidFill>
                  <a:srgbClr val="3333FF"/>
                </a:solidFill>
              </a:rPr>
              <a:t>in the DNA of the bacterium: </a:t>
            </a:r>
            <a:r>
              <a:rPr lang="en-US" sz="2800" dirty="0"/>
              <a:t>The genetic mutation may prevent the antibiotics from deactivating the proteins in the </a:t>
            </a:r>
            <a:r>
              <a:rPr lang="en-US" sz="2800" dirty="0" smtClean="0"/>
              <a:t>bacteria or increase the production of these proteins. </a:t>
            </a:r>
            <a:r>
              <a:rPr lang="en-US" sz="2800" dirty="0"/>
              <a:t>T</a:t>
            </a:r>
            <a:r>
              <a:rPr lang="en-US" sz="2800" dirty="0" smtClean="0"/>
              <a:t>he </a:t>
            </a:r>
            <a:r>
              <a:rPr lang="en-US" sz="2800" dirty="0"/>
              <a:t>wall of the bacterium may become less permeable for the </a:t>
            </a:r>
            <a:r>
              <a:rPr lang="en-US" sz="2800" dirty="0" smtClean="0"/>
              <a:t>drug.</a:t>
            </a:r>
          </a:p>
          <a:p>
            <a:r>
              <a:rPr lang="en-US" sz="2800" b="1" dirty="0" smtClean="0">
                <a:solidFill>
                  <a:srgbClr val="3333FF"/>
                </a:solidFill>
              </a:rPr>
              <a:t>Transfer </a:t>
            </a:r>
            <a:r>
              <a:rPr lang="en-US" sz="2800" b="1" dirty="0">
                <a:solidFill>
                  <a:srgbClr val="3333FF"/>
                </a:solidFill>
              </a:rPr>
              <a:t>of genes that are resistant to antibiotics: </a:t>
            </a:r>
            <a:r>
              <a:rPr lang="en-US" sz="2800" dirty="0"/>
              <a:t>The resistant </a:t>
            </a:r>
            <a:r>
              <a:rPr lang="en-US" sz="2800" dirty="0" smtClean="0"/>
              <a:t>genes </a:t>
            </a:r>
            <a:r>
              <a:rPr lang="en-US" sz="2800" dirty="0"/>
              <a:t>develop naturally when microorganisms are exposed to antimicrobial drugs. These genes may be transferred from one bacterium to another. </a:t>
            </a:r>
          </a:p>
        </p:txBody>
      </p:sp>
    </p:spTree>
    <p:extLst>
      <p:ext uri="{BB962C8B-B14F-4D97-AF65-F5344CB8AC3E}">
        <p14:creationId xmlns:p14="http://schemas.microsoft.com/office/powerpoint/2010/main" val="263951755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CONTROLLING BACTERIA</a:t>
            </a:r>
            <a:endParaRPr lang="en-US" b="1" dirty="0"/>
          </a:p>
        </p:txBody>
      </p:sp>
      <p:sp>
        <p:nvSpPr>
          <p:cNvPr id="3" name="Content Placeholder 2"/>
          <p:cNvSpPr>
            <a:spLocks noGrp="1"/>
          </p:cNvSpPr>
          <p:nvPr>
            <p:ph idx="1"/>
          </p:nvPr>
        </p:nvSpPr>
        <p:spPr/>
        <p:txBody>
          <a:bodyPr/>
          <a:lstStyle/>
          <a:p>
            <a:pPr lvl="0"/>
            <a:r>
              <a:rPr lang="en-US" b="1" dirty="0"/>
              <a:t>Sterilization</a:t>
            </a:r>
            <a:r>
              <a:rPr lang="en-US" dirty="0"/>
              <a:t> – </a:t>
            </a:r>
            <a:r>
              <a:rPr lang="en-US" b="1" dirty="0">
                <a:solidFill>
                  <a:srgbClr val="FF0000"/>
                </a:solidFill>
              </a:rPr>
              <a:t>kill bacteria </a:t>
            </a:r>
            <a:r>
              <a:rPr lang="en-US" dirty="0"/>
              <a:t>by heat or chemical action </a:t>
            </a:r>
          </a:p>
          <a:p>
            <a:pPr lvl="1"/>
            <a:r>
              <a:rPr lang="en-US" dirty="0"/>
              <a:t>Joseph Lister created the first antiseptic to disinfect instruments before surgery (1860).</a:t>
            </a:r>
            <a:endParaRPr lang="en-US" sz="3200" dirty="0"/>
          </a:p>
          <a:p>
            <a:pPr lvl="0"/>
            <a:r>
              <a:rPr lang="en-US" b="1" dirty="0"/>
              <a:t>Refrigeration</a:t>
            </a:r>
            <a:r>
              <a:rPr lang="en-US" dirty="0"/>
              <a:t> – bacteria grows at a </a:t>
            </a:r>
            <a:r>
              <a:rPr lang="en-US" b="1" dirty="0">
                <a:solidFill>
                  <a:srgbClr val="FF0000"/>
                </a:solidFill>
              </a:rPr>
              <a:t>slow rate</a:t>
            </a:r>
            <a:r>
              <a:rPr lang="en-US" dirty="0"/>
              <a:t> in cold </a:t>
            </a:r>
            <a:r>
              <a:rPr lang="en-US" dirty="0" smtClean="0"/>
              <a:t>temperatures.</a:t>
            </a:r>
          </a:p>
          <a:p>
            <a:pPr lvl="0"/>
            <a:r>
              <a:rPr lang="en-US" b="1" dirty="0" smtClean="0"/>
              <a:t>Hand Sanitizer </a:t>
            </a:r>
            <a:r>
              <a:rPr lang="en-US" dirty="0" smtClean="0"/>
              <a:t>– the alcohol kills </a:t>
            </a:r>
            <a:r>
              <a:rPr lang="en-US" dirty="0"/>
              <a:t>bacteria by </a:t>
            </a:r>
            <a:r>
              <a:rPr lang="en-US" dirty="0" smtClean="0"/>
              <a:t>dissolving </a:t>
            </a:r>
            <a:r>
              <a:rPr lang="en-US" dirty="0"/>
              <a:t>the bacteria's cellular membrane </a:t>
            </a:r>
            <a:r>
              <a:rPr lang="en-US" dirty="0" smtClean="0"/>
              <a:t>which kills the cell.</a:t>
            </a:r>
            <a:endParaRPr lang="en-US" dirty="0"/>
          </a:p>
          <a:p>
            <a:endParaRPr lang="en-US" dirty="0"/>
          </a:p>
        </p:txBody>
      </p:sp>
    </p:spTree>
    <p:extLst>
      <p:ext uri="{BB962C8B-B14F-4D97-AF65-F5344CB8AC3E}">
        <p14:creationId xmlns:p14="http://schemas.microsoft.com/office/powerpoint/2010/main" val="585465785"/>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2374</TotalTime>
  <Words>1370</Words>
  <Application>Microsoft Office PowerPoint</Application>
  <PresentationFormat>On-screen Show (4:3)</PresentationFormat>
  <Paragraphs>202</Paragraphs>
  <Slides>47</Slides>
  <Notes>8</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47</vt:i4>
      </vt:variant>
    </vt:vector>
  </HeadingPairs>
  <TitlesOfParts>
    <vt:vector size="49" baseType="lpstr">
      <vt:lpstr>Default Design</vt:lpstr>
      <vt:lpstr>MSPhotoEd.3</vt:lpstr>
      <vt:lpstr>BACTERIA </vt:lpstr>
      <vt:lpstr>BACTERIA</vt:lpstr>
      <vt:lpstr>SECTION E</vt:lpstr>
      <vt:lpstr>ARCHAEBACTERIA</vt:lpstr>
      <vt:lpstr>ARCHAEBACTERIA</vt:lpstr>
      <vt:lpstr>METHANOGENS</vt:lpstr>
      <vt:lpstr>HALOPHILES</vt:lpstr>
      <vt:lpstr>THERMOACIDOPHILES</vt:lpstr>
      <vt:lpstr>EUBACTERIA</vt:lpstr>
      <vt:lpstr>EUBACTERIA</vt:lpstr>
      <vt:lpstr>CLASSIFICATION</vt:lpstr>
      <vt:lpstr>CLASSIFICATION</vt:lpstr>
      <vt:lpstr>CLASSIFICATION</vt:lpstr>
      <vt:lpstr>CLASSIFICATION</vt:lpstr>
      <vt:lpstr>PowerPoint Presentation</vt:lpstr>
      <vt:lpstr>CLASSIFICATION</vt:lpstr>
      <vt:lpstr>CLASSIFICATION</vt:lpstr>
      <vt:lpstr>CLASSIFICATION</vt:lpstr>
      <vt:lpstr>CLASSIFICATION</vt:lpstr>
      <vt:lpstr>CLASSIFICATION</vt:lpstr>
      <vt:lpstr>CLASSIFICATION</vt:lpstr>
      <vt:lpstr>PowerPoint Presentation</vt:lpstr>
      <vt:lpstr>PowerPoint Presentation</vt:lpstr>
      <vt:lpstr>BACTERIAL STRUCTURE</vt:lpstr>
      <vt:lpstr>BACTERIAL STRUCTURE</vt:lpstr>
      <vt:lpstr>BACTERIAL STRUCTURE</vt:lpstr>
      <vt:lpstr>BACTERIAL STRUCTURE</vt:lpstr>
      <vt:lpstr>BACTERIAL STRUCTURE</vt:lpstr>
      <vt:lpstr>BACTERIAL REPRODUCTION</vt:lpstr>
      <vt:lpstr>BACTERIAL REPRODUCTION</vt:lpstr>
      <vt:lpstr>PowerPoint Presentation</vt:lpstr>
      <vt:lpstr>BACTERIAL REPRODUCTION</vt:lpstr>
      <vt:lpstr>PowerPoint Presentation</vt:lpstr>
      <vt:lpstr>BACTERIAL REPRODUCTION</vt:lpstr>
      <vt:lpstr>PowerPoint Presentation</vt:lpstr>
      <vt:lpstr>HELPFUL BACTERIA</vt:lpstr>
      <vt:lpstr>HELPFUL BACTERIA</vt:lpstr>
      <vt:lpstr>HELPFUL BACTERIA</vt:lpstr>
      <vt:lpstr>HELPFUL BACTERIA</vt:lpstr>
      <vt:lpstr>HELPFUL BACTERIA</vt:lpstr>
      <vt:lpstr>HELPFUL BACTERIA</vt:lpstr>
      <vt:lpstr>HARMFUL BACTERIA</vt:lpstr>
      <vt:lpstr>HARMFUL BACTERIA</vt:lpstr>
      <vt:lpstr>HARMFUL BACTERIA</vt:lpstr>
      <vt:lpstr>TREATMENT</vt:lpstr>
      <vt:lpstr>ANTIBIOTIC RESISTANCE</vt:lpstr>
      <vt:lpstr>CONTROLLING BACTERIA</vt:lpstr>
    </vt:vector>
  </TitlesOfParts>
  <Company>DeKalb County School Board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Virus &amp; Bacteria</dc:title>
  <dc:creator>DCSS</dc:creator>
  <cp:lastModifiedBy>JCBOE</cp:lastModifiedBy>
  <cp:revision>72</cp:revision>
  <dcterms:created xsi:type="dcterms:W3CDTF">2007-03-05T20:47:17Z</dcterms:created>
  <dcterms:modified xsi:type="dcterms:W3CDTF">2016-02-12T12:44:53Z</dcterms:modified>
</cp:coreProperties>
</file>