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3"/>
  </p:notesMasterIdLst>
  <p:sldIdLst>
    <p:sldId id="256" r:id="rId2"/>
    <p:sldId id="269" r:id="rId3"/>
    <p:sldId id="270" r:id="rId4"/>
    <p:sldId id="276" r:id="rId5"/>
    <p:sldId id="277" r:id="rId6"/>
    <p:sldId id="278" r:id="rId7"/>
    <p:sldId id="279" r:id="rId8"/>
    <p:sldId id="280" r:id="rId9"/>
    <p:sldId id="281" r:id="rId10"/>
    <p:sldId id="284" r:id="rId11"/>
    <p:sldId id="271" r:id="rId12"/>
    <p:sldId id="282" r:id="rId13"/>
    <p:sldId id="283" r:id="rId14"/>
    <p:sldId id="285" r:id="rId15"/>
    <p:sldId id="286" r:id="rId16"/>
    <p:sldId id="272" r:id="rId17"/>
    <p:sldId id="287" r:id="rId18"/>
    <p:sldId id="288" r:id="rId19"/>
    <p:sldId id="290" r:id="rId20"/>
    <p:sldId id="291" r:id="rId21"/>
    <p:sldId id="302" r:id="rId22"/>
    <p:sldId id="303" r:id="rId23"/>
    <p:sldId id="305" r:id="rId24"/>
    <p:sldId id="306" r:id="rId25"/>
    <p:sldId id="307" r:id="rId26"/>
    <p:sldId id="308" r:id="rId27"/>
    <p:sldId id="309" r:id="rId28"/>
    <p:sldId id="310" r:id="rId29"/>
    <p:sldId id="311" r:id="rId30"/>
    <p:sldId id="312" r:id="rId31"/>
    <p:sldId id="313" r:id="rId32"/>
    <p:sldId id="314" r:id="rId33"/>
    <p:sldId id="315" r:id="rId34"/>
    <p:sldId id="316" r:id="rId35"/>
    <p:sldId id="317" r:id="rId36"/>
    <p:sldId id="318" r:id="rId37"/>
    <p:sldId id="319" r:id="rId38"/>
    <p:sldId id="320" r:id="rId39"/>
    <p:sldId id="321" r:id="rId40"/>
    <p:sldId id="322" r:id="rId41"/>
    <p:sldId id="323" r:id="rId42"/>
    <p:sldId id="324" r:id="rId43"/>
    <p:sldId id="325" r:id="rId44"/>
    <p:sldId id="326" r:id="rId45"/>
    <p:sldId id="327" r:id="rId46"/>
    <p:sldId id="328" r:id="rId47"/>
    <p:sldId id="329" r:id="rId48"/>
    <p:sldId id="330" r:id="rId49"/>
    <p:sldId id="331" r:id="rId50"/>
    <p:sldId id="332" r:id="rId51"/>
    <p:sldId id="333" r:id="rId52"/>
    <p:sldId id="334" r:id="rId53"/>
    <p:sldId id="335" r:id="rId54"/>
    <p:sldId id="336" r:id="rId55"/>
    <p:sldId id="337" r:id="rId56"/>
    <p:sldId id="338" r:id="rId57"/>
    <p:sldId id="339" r:id="rId58"/>
    <p:sldId id="340" r:id="rId59"/>
    <p:sldId id="341" r:id="rId60"/>
    <p:sldId id="342" r:id="rId61"/>
    <p:sldId id="343" r:id="rId62"/>
    <p:sldId id="344" r:id="rId63"/>
    <p:sldId id="345" r:id="rId64"/>
    <p:sldId id="292" r:id="rId65"/>
    <p:sldId id="293" r:id="rId66"/>
    <p:sldId id="294" r:id="rId67"/>
    <p:sldId id="295" r:id="rId68"/>
    <p:sldId id="296" r:id="rId69"/>
    <p:sldId id="297" r:id="rId70"/>
    <p:sldId id="298" r:id="rId71"/>
    <p:sldId id="349" r:id="rId72"/>
    <p:sldId id="350" r:id="rId73"/>
    <p:sldId id="352" r:id="rId74"/>
    <p:sldId id="357" r:id="rId75"/>
    <p:sldId id="358" r:id="rId76"/>
    <p:sldId id="363" r:id="rId77"/>
    <p:sldId id="359" r:id="rId78"/>
    <p:sldId id="360" r:id="rId79"/>
    <p:sldId id="361" r:id="rId80"/>
    <p:sldId id="362" r:id="rId81"/>
    <p:sldId id="365"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025" autoAdjust="0"/>
    <p:restoredTop sz="94660"/>
  </p:normalViewPr>
  <p:slideViewPr>
    <p:cSldViewPr snapToGrid="0">
      <p:cViewPr varScale="1">
        <p:scale>
          <a:sx n="70" d="100"/>
          <a:sy n="70" d="100"/>
        </p:scale>
        <p:origin x="-576" y="-96"/>
      </p:cViewPr>
      <p:guideLst>
        <p:guide orient="horz" pos="2160"/>
        <p:guide pos="3840"/>
      </p:guideLst>
    </p:cSldViewPr>
  </p:slideViewPr>
  <p:notesTextViewPr>
    <p:cViewPr>
      <p:scale>
        <a:sx n="1" d="1"/>
        <a:sy n="1" d="1"/>
      </p:scale>
      <p:origin x="0" y="0"/>
    </p:cViewPr>
  </p:notesTextViewPr>
  <p:sorterViewPr>
    <p:cViewPr>
      <p:scale>
        <a:sx n="100" d="100"/>
        <a:sy n="100" d="100"/>
      </p:scale>
      <p:origin x="0" y="2397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37EC60-3EEF-4A10-B130-D24811C7D428}" type="datetimeFigureOut">
              <a:rPr lang="en-US" smtClean="0"/>
              <a:t>4/11/2016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5E00D-040D-40CA-AEE2-6A03BAD75DD9}" type="slidenum">
              <a:rPr lang="en-US" smtClean="0"/>
              <a:t>‹#›</a:t>
            </a:fld>
            <a:endParaRPr lang="en-US"/>
          </a:p>
        </p:txBody>
      </p:sp>
    </p:spTree>
    <p:extLst>
      <p:ext uri="{BB962C8B-B14F-4D97-AF65-F5344CB8AC3E}">
        <p14:creationId xmlns:p14="http://schemas.microsoft.com/office/powerpoint/2010/main" val="4204746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D67F42A-F828-4D72-A9D6-A47CE4BD38F1}"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3702886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67F42A-F828-4D72-A9D6-A47CE4BD38F1}"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3266553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67F42A-F828-4D72-A9D6-A47CE4BD38F1}"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553534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67F42A-F828-4D72-A9D6-A47CE4BD38F1}" type="datetimeFigureOut">
              <a:rPr lang="en-US" smtClean="0"/>
              <a:t>4/11/2016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2247213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67F42A-F828-4D72-A9D6-A47CE4BD38F1}" type="datetimeFigureOut">
              <a:rPr lang="en-US" smtClean="0"/>
              <a:t>4/11/2016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135625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67F42A-F828-4D72-A9D6-A47CE4BD38F1}" type="datetimeFigureOut">
              <a:rPr lang="en-US" smtClean="0"/>
              <a:t>4/11/2016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2352153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67F42A-F828-4D72-A9D6-A47CE4BD38F1}" type="datetimeFigureOut">
              <a:rPr lang="en-US" smtClean="0"/>
              <a:t>4/11/2016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616632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67F42A-F828-4D72-A9D6-A47CE4BD38F1}" type="datetimeFigureOut">
              <a:rPr lang="en-US" smtClean="0"/>
              <a:t>4/11/2016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530021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67F42A-F828-4D72-A9D6-A47CE4BD38F1}" type="datetimeFigureOut">
              <a:rPr lang="en-US" smtClean="0"/>
              <a:t>4/11/2016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667095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67F42A-F828-4D72-A9D6-A47CE4BD38F1}"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915332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67F42A-F828-4D72-A9D6-A47CE4BD38F1}" type="datetimeFigureOut">
              <a:rPr lang="en-US" smtClean="0"/>
              <a:t>4/11/2016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4107729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04800" y="320676"/>
            <a:ext cx="9956800" cy="1431925"/>
          </a:xfrm>
        </p:spPr>
        <p:txBody>
          <a:bodyPr/>
          <a:lstStyle/>
          <a:p>
            <a:r>
              <a:rPr lang="en-US"/>
              <a:t>Click to edit Master title style</a:t>
            </a:r>
          </a:p>
        </p:txBody>
      </p:sp>
      <p:sp>
        <p:nvSpPr>
          <p:cNvPr id="3" name="Text Placeholder 2"/>
          <p:cNvSpPr>
            <a:spLocks noGrp="1"/>
          </p:cNvSpPr>
          <p:nvPr>
            <p:ph type="body" sz="half" idx="1"/>
          </p:nvPr>
        </p:nvSpPr>
        <p:spPr>
          <a:xfrm>
            <a:off x="304800" y="1981200"/>
            <a:ext cx="4927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435600" y="1981200"/>
            <a:ext cx="4927600" cy="4114800"/>
          </a:xfrm>
        </p:spPr>
        <p:txBody>
          <a:bodyPr/>
          <a:lstStyle/>
          <a:p>
            <a:pPr lvl="0"/>
            <a:endParaRPr lang="en-US" noProof="0"/>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B91880C1-A926-4D41-8EF1-EA3D4986DD79}" type="slidenum">
              <a:rPr lang="en-US" altLang="en-US"/>
              <a:pPr/>
              <a:t>‹#›</a:t>
            </a:fld>
            <a:endParaRPr lang="en-US" altLang="en-US"/>
          </a:p>
        </p:txBody>
      </p:sp>
    </p:spTree>
    <p:extLst>
      <p:ext uri="{BB962C8B-B14F-4D97-AF65-F5344CB8AC3E}">
        <p14:creationId xmlns:p14="http://schemas.microsoft.com/office/powerpoint/2010/main" val="830329706"/>
      </p:ext>
    </p:extLst>
  </p:cSld>
  <p:clrMapOvr>
    <a:masterClrMapping/>
  </p:clrMapOvr>
  <p:transition advClick="0" advTm="800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320676"/>
            <a:ext cx="9956800" cy="1431925"/>
          </a:xfrm>
        </p:spPr>
        <p:txBody>
          <a:bodyPr/>
          <a:lstStyle/>
          <a:p>
            <a:r>
              <a:rPr lang="en-US"/>
              <a:t>Click to edit Master title style</a:t>
            </a:r>
          </a:p>
        </p:txBody>
      </p:sp>
      <p:sp>
        <p:nvSpPr>
          <p:cNvPr id="3" name="ClipArt Placeholder 2"/>
          <p:cNvSpPr>
            <a:spLocks noGrp="1"/>
          </p:cNvSpPr>
          <p:nvPr>
            <p:ph type="clipArt" sz="half" idx="1"/>
          </p:nvPr>
        </p:nvSpPr>
        <p:spPr>
          <a:xfrm>
            <a:off x="304800" y="1981200"/>
            <a:ext cx="4927600" cy="4114800"/>
          </a:xfrm>
        </p:spPr>
        <p:txBody>
          <a:bodyPr/>
          <a:lstStyle/>
          <a:p>
            <a:pPr lvl="0"/>
            <a:endParaRPr lang="en-US" noProof="0"/>
          </a:p>
        </p:txBody>
      </p:sp>
      <p:sp>
        <p:nvSpPr>
          <p:cNvPr id="4" name="Text Placeholder 3"/>
          <p:cNvSpPr>
            <a:spLocks noGrp="1"/>
          </p:cNvSpPr>
          <p:nvPr>
            <p:ph type="body" sz="half" idx="2"/>
          </p:nvPr>
        </p:nvSpPr>
        <p:spPr>
          <a:xfrm>
            <a:off x="5435600" y="1981200"/>
            <a:ext cx="4927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FC53A960-23D0-44D4-B5AD-A9F09234A7E8}" type="slidenum">
              <a:rPr lang="en-US" altLang="en-US"/>
              <a:pPr/>
              <a:t>‹#›</a:t>
            </a:fld>
            <a:endParaRPr lang="en-US" altLang="en-US"/>
          </a:p>
        </p:txBody>
      </p:sp>
    </p:spTree>
    <p:extLst>
      <p:ext uri="{BB962C8B-B14F-4D97-AF65-F5344CB8AC3E}">
        <p14:creationId xmlns:p14="http://schemas.microsoft.com/office/powerpoint/2010/main" val="983511371"/>
      </p:ext>
    </p:extLst>
  </p:cSld>
  <p:clrMapOvr>
    <a:masterClrMapping/>
  </p:clrMapOvr>
  <p:transition advClick="0" advTm="800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20000"/>
            <a:lum/>
          </a:blip>
          <a:srcRect/>
          <a:stretch>
            <a:fillRect t="-41000" b="-4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67F42A-F828-4D72-A9D6-A47CE4BD38F1}" type="datetimeFigureOut">
              <a:rPr lang="en-US" smtClean="0"/>
              <a:t>4/11/2016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EC6823-E892-46D4-B9E5-55B3EE51322F}" type="slidenum">
              <a:rPr lang="en-US" smtClean="0"/>
              <a:t>‹#›</a:t>
            </a:fld>
            <a:endParaRPr lang="en-US"/>
          </a:p>
        </p:txBody>
      </p:sp>
    </p:spTree>
    <p:extLst>
      <p:ext uri="{BB962C8B-B14F-4D97-AF65-F5344CB8AC3E}">
        <p14:creationId xmlns:p14="http://schemas.microsoft.com/office/powerpoint/2010/main" val="1422034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orldwise.com/renewable.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olliesworld.com/planet/aus/info/glossary/gloss06.htm#F" TargetMode="External"/><Relationship Id="rId2" Type="http://schemas.openxmlformats.org/officeDocument/2006/relationships/hyperlink" Target="http://www.olliesworld.com/planet/aus/info/glossary/glos06.htm#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hyperlink" Target="http://www.youtube.com/watch?v=K23D3wbUt3k" TargetMode="Externa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cNBFcD0GQYY"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hyperlink" Target="http://www.epa.gov/climatechange/kids/index.html"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www.epa.gov/climatechange/kids/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1">
              <a:lumMod val="40000"/>
              <a:lumOff val="60000"/>
            </a:schemeClr>
          </a:solidFill>
        </p:spPr>
        <p:txBody>
          <a:bodyPr/>
          <a:lstStyle/>
          <a:p>
            <a:r>
              <a:rPr lang="en-US" b="1" dirty="0"/>
              <a:t>BIOSPHERE</a:t>
            </a:r>
          </a:p>
        </p:txBody>
      </p:sp>
      <p:sp>
        <p:nvSpPr>
          <p:cNvPr id="3" name="Subtitle 2"/>
          <p:cNvSpPr>
            <a:spLocks noGrp="1"/>
          </p:cNvSpPr>
          <p:nvPr>
            <p:ph type="subTitle" idx="1"/>
          </p:nvPr>
        </p:nvSpPr>
        <p:spPr>
          <a:solidFill>
            <a:schemeClr val="accent1">
              <a:lumMod val="20000"/>
              <a:lumOff val="80000"/>
            </a:schemeClr>
          </a:solidFill>
        </p:spPr>
        <p:txBody>
          <a:bodyPr>
            <a:normAutofit/>
          </a:bodyPr>
          <a:lstStyle/>
          <a:p>
            <a:r>
              <a:rPr lang="en-US" sz="3600" dirty="0"/>
              <a:t>Environmental Issues</a:t>
            </a:r>
          </a:p>
        </p:txBody>
      </p:sp>
    </p:spTree>
    <p:extLst>
      <p:ext uri="{BB962C8B-B14F-4D97-AF65-F5344CB8AC3E}">
        <p14:creationId xmlns:p14="http://schemas.microsoft.com/office/powerpoint/2010/main" val="1938171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p>
        </p:txBody>
      </p:sp>
      <p:sp>
        <p:nvSpPr>
          <p:cNvPr id="4" name="Text Box 3"/>
          <p:cNvSpPr txBox="1">
            <a:spLocks noChangeArrowheads="1"/>
          </p:cNvSpPr>
          <p:nvPr/>
        </p:nvSpPr>
        <p:spPr bwMode="auto">
          <a:xfrm>
            <a:off x="428978" y="2714097"/>
            <a:ext cx="8458200" cy="2924175"/>
          </a:xfrm>
          <a:prstGeom prst="rect">
            <a:avLst/>
          </a:prstGeom>
          <a:solidFill>
            <a:schemeClr val="accent1">
              <a:lumMod val="40000"/>
              <a:lumOff val="60000"/>
            </a:schemeClr>
          </a:solidFill>
          <a:ln>
            <a:noFill/>
          </a:ln>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63550" indent="-463550" eaLnBrk="1" hangingPunct="1">
              <a:spcBef>
                <a:spcPct val="50000"/>
              </a:spcBef>
              <a:buFontTx/>
              <a:buNone/>
            </a:pPr>
            <a:r>
              <a:rPr lang="en-US" altLang="en-US" sz="4000" b="1" dirty="0">
                <a:solidFill>
                  <a:srgbClr val="0070C0"/>
                </a:solidFill>
                <a:latin typeface="+mn-lt"/>
              </a:rPr>
              <a:t>BIOSPHERE</a:t>
            </a:r>
            <a:r>
              <a:rPr lang="en-US" altLang="en-US" sz="4000" b="1" dirty="0">
                <a:solidFill>
                  <a:srgbClr val="FF0000"/>
                </a:solidFill>
                <a:latin typeface="+mn-lt"/>
              </a:rPr>
              <a:t> </a:t>
            </a:r>
          </a:p>
          <a:p>
            <a:pPr marL="463550" indent="-463550" eaLnBrk="1" hangingPunct="1">
              <a:spcBef>
                <a:spcPct val="50000"/>
              </a:spcBef>
            </a:pPr>
            <a:r>
              <a:rPr lang="en-US" altLang="en-US" sz="3600" b="1" dirty="0">
                <a:latin typeface="+mn-lt"/>
              </a:rPr>
              <a:t>The thin layer of Earth and the atmosphere that supports life.</a:t>
            </a:r>
          </a:p>
          <a:p>
            <a:pPr marL="463550" indent="-463550" eaLnBrk="1" hangingPunct="1">
              <a:spcBef>
                <a:spcPct val="50000"/>
              </a:spcBef>
            </a:pPr>
            <a:r>
              <a:rPr lang="en-US" altLang="en-US" sz="3600" b="1" dirty="0">
                <a:latin typeface="+mn-lt"/>
              </a:rPr>
              <a:t>The highest level of organization</a:t>
            </a:r>
          </a:p>
        </p:txBody>
      </p:sp>
      <p:pic>
        <p:nvPicPr>
          <p:cNvPr id="5" name="Picture 4" descr="earth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0" y="2783948"/>
            <a:ext cx="351790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026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1825625"/>
            <a:ext cx="10515600" cy="2565753"/>
          </a:xfrm>
          <a:solidFill>
            <a:schemeClr val="accent1">
              <a:lumMod val="40000"/>
              <a:lumOff val="60000"/>
            </a:schemeClr>
          </a:solidFill>
        </p:spPr>
        <p:txBody>
          <a:bodyPr/>
          <a:lstStyle/>
          <a:p>
            <a:r>
              <a:rPr lang="en-US" dirty="0"/>
              <a:t>Whether a resource is "</a:t>
            </a:r>
            <a:r>
              <a:rPr lang="en-US" u="sng" dirty="0">
                <a:hlinkClick r:id="rId2"/>
              </a:rPr>
              <a:t>renewable</a:t>
            </a:r>
            <a:r>
              <a:rPr lang="en-US" dirty="0"/>
              <a:t>" or "</a:t>
            </a:r>
            <a:r>
              <a:rPr lang="en-US" u="sng" dirty="0"/>
              <a:t>nonrenewable</a:t>
            </a:r>
            <a:r>
              <a:rPr lang="en-US" dirty="0"/>
              <a:t>" is about how long nature takes to renew it. </a:t>
            </a:r>
          </a:p>
          <a:p>
            <a:pPr lvl="0"/>
            <a:r>
              <a:rPr lang="en-US" b="1" dirty="0"/>
              <a:t>Renewable resources</a:t>
            </a:r>
            <a:r>
              <a:rPr lang="en-US" dirty="0"/>
              <a:t> can </a:t>
            </a:r>
            <a:r>
              <a:rPr lang="en-US" b="1" dirty="0">
                <a:solidFill>
                  <a:srgbClr val="FF0000"/>
                </a:solidFill>
              </a:rPr>
              <a:t>regenerate</a:t>
            </a:r>
            <a:r>
              <a:rPr lang="en-US" dirty="0"/>
              <a:t> and are </a:t>
            </a:r>
            <a:r>
              <a:rPr lang="en-US" b="1" dirty="0">
                <a:solidFill>
                  <a:srgbClr val="FF0000"/>
                </a:solidFill>
              </a:rPr>
              <a:t>replaceable</a:t>
            </a:r>
            <a:r>
              <a:rPr lang="en-US" dirty="0"/>
              <a:t>. However, a renewable resource is not necessary unlimited such as freshwater. Drought and overuse could make it limited.</a:t>
            </a:r>
          </a:p>
          <a:p>
            <a:endParaRPr lang="en-US" dirty="0"/>
          </a:p>
        </p:txBody>
      </p:sp>
      <p:pic>
        <p:nvPicPr>
          <p:cNvPr id="4" name="Picture 3"/>
          <p:cNvPicPr>
            <a:picLocks noChangeAspect="1"/>
          </p:cNvPicPr>
          <p:nvPr/>
        </p:nvPicPr>
        <p:blipFill>
          <a:blip r:embed="rId3"/>
          <a:stretch>
            <a:fillRect/>
          </a:stretch>
        </p:blipFill>
        <p:spPr>
          <a:xfrm>
            <a:off x="2270124" y="4061753"/>
            <a:ext cx="7280275" cy="2591284"/>
          </a:xfrm>
          <a:prstGeom prst="rect">
            <a:avLst/>
          </a:prstGeom>
        </p:spPr>
      </p:pic>
    </p:spTree>
    <p:extLst>
      <p:ext uri="{BB962C8B-B14F-4D97-AF65-F5344CB8AC3E}">
        <p14:creationId xmlns:p14="http://schemas.microsoft.com/office/powerpoint/2010/main" val="1862413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1825625"/>
            <a:ext cx="10515600" cy="1944864"/>
          </a:xfrm>
          <a:solidFill>
            <a:schemeClr val="accent1">
              <a:lumMod val="40000"/>
              <a:lumOff val="60000"/>
            </a:schemeClr>
          </a:solidFill>
        </p:spPr>
        <p:txBody>
          <a:bodyPr/>
          <a:lstStyle/>
          <a:p>
            <a:r>
              <a:rPr lang="en-US" b="1" dirty="0"/>
              <a:t>Nonrenewable resources</a:t>
            </a:r>
            <a:r>
              <a:rPr lang="en-US" dirty="0"/>
              <a:t> cannot be replenished by natural processes such as fossil fuels: coal, oil and natural gas.</a:t>
            </a:r>
            <a:r>
              <a:rPr lang="en-US" b="1" dirty="0">
                <a:solidFill>
                  <a:srgbClr val="FF0000"/>
                </a:solidFill>
              </a:rPr>
              <a:t> Fossil fuels </a:t>
            </a:r>
            <a:r>
              <a:rPr lang="en-US" dirty="0"/>
              <a:t>formed over millions of years from buried organic </a:t>
            </a:r>
          </a:p>
        </p:txBody>
      </p:sp>
      <p:pic>
        <p:nvPicPr>
          <p:cNvPr id="4" name="Picture 3"/>
          <p:cNvPicPr>
            <a:picLocks noChangeAspect="1"/>
          </p:cNvPicPr>
          <p:nvPr/>
        </p:nvPicPr>
        <p:blipFill>
          <a:blip r:embed="rId2"/>
          <a:stretch>
            <a:fillRect/>
          </a:stretch>
        </p:blipFill>
        <p:spPr>
          <a:xfrm>
            <a:off x="2009950" y="3285787"/>
            <a:ext cx="8150050" cy="3299163"/>
          </a:xfrm>
          <a:prstGeom prst="rect">
            <a:avLst/>
          </a:prstGeom>
        </p:spPr>
      </p:pic>
    </p:spTree>
    <p:extLst>
      <p:ext uri="{BB962C8B-B14F-4D97-AF65-F5344CB8AC3E}">
        <p14:creationId xmlns:p14="http://schemas.microsoft.com/office/powerpoint/2010/main" val="405592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1825625"/>
            <a:ext cx="10515600" cy="4891264"/>
          </a:xfrm>
          <a:solidFill>
            <a:schemeClr val="accent1">
              <a:lumMod val="40000"/>
              <a:lumOff val="60000"/>
            </a:schemeClr>
          </a:solidFill>
        </p:spPr>
        <p:txBody>
          <a:bodyPr>
            <a:normAutofit fontScale="85000" lnSpcReduction="20000"/>
          </a:bodyPr>
          <a:lstStyle/>
          <a:p>
            <a:r>
              <a:rPr lang="en-US" b="1" dirty="0">
                <a:solidFill>
                  <a:srgbClr val="FF0000"/>
                </a:solidFill>
              </a:rPr>
              <a:t>Sustainable Use</a:t>
            </a:r>
            <a:r>
              <a:rPr lang="en-US" dirty="0">
                <a:solidFill>
                  <a:srgbClr val="FF0000"/>
                </a:solidFill>
              </a:rPr>
              <a:t> </a:t>
            </a:r>
            <a:r>
              <a:rPr lang="en-US" dirty="0"/>
              <a:t>– is a way of using natural resources at a rate that does not deplete them. </a:t>
            </a:r>
          </a:p>
          <a:p>
            <a:r>
              <a:rPr lang="en-US" dirty="0"/>
              <a:t>This system operates without causing long-term harm to the ecological resources on which it depends. </a:t>
            </a:r>
          </a:p>
          <a:p>
            <a:endParaRPr lang="en-US" dirty="0"/>
          </a:p>
          <a:p>
            <a:r>
              <a:rPr lang="en-US" dirty="0"/>
              <a:t>We need to rethink which resources we use and how we use them. We should also ask ourselves if we really need to use them in the first place. </a:t>
            </a:r>
          </a:p>
          <a:p>
            <a:r>
              <a:rPr lang="en-US" dirty="0"/>
              <a:t>Sustainable resource use occurs when our rate of consumption can continue forever without damaging the environment. </a:t>
            </a:r>
          </a:p>
          <a:p>
            <a:r>
              <a:rPr lang="en-US" dirty="0"/>
              <a:t>To do this we should try to: </a:t>
            </a:r>
          </a:p>
          <a:p>
            <a:pPr lvl="1"/>
            <a:r>
              <a:rPr lang="en-US" dirty="0"/>
              <a:t>use renewable resources, like wind and </a:t>
            </a:r>
            <a:r>
              <a:rPr lang="en-US" dirty="0">
                <a:hlinkClick r:id="rId2"/>
              </a:rPr>
              <a:t>solar</a:t>
            </a:r>
            <a:r>
              <a:rPr lang="en-US" dirty="0"/>
              <a:t> energy, instead of non-renewable resources, like </a:t>
            </a:r>
            <a:r>
              <a:rPr lang="en-US" dirty="0">
                <a:hlinkClick r:id="rId3"/>
              </a:rPr>
              <a:t>fossil fuels</a:t>
            </a:r>
            <a:r>
              <a:rPr lang="en-US" dirty="0"/>
              <a:t>. </a:t>
            </a:r>
          </a:p>
          <a:p>
            <a:pPr lvl="1"/>
            <a:r>
              <a:rPr lang="en-US" dirty="0"/>
              <a:t>use those resources which cause less harm to the environment. </a:t>
            </a:r>
          </a:p>
          <a:p>
            <a:pPr lvl="1"/>
            <a:r>
              <a:rPr lang="en-US" dirty="0"/>
              <a:t>cut back on the amount of natural resources, and in particular non-renewable resources we use, by reducing, reusing and recycling. </a:t>
            </a:r>
          </a:p>
          <a:p>
            <a:endParaRPr lang="en-US" dirty="0"/>
          </a:p>
          <a:p>
            <a:endParaRPr lang="en-US" dirty="0"/>
          </a:p>
          <a:p>
            <a:endParaRPr lang="en-US" dirty="0"/>
          </a:p>
        </p:txBody>
      </p:sp>
    </p:spTree>
    <p:extLst>
      <p:ext uri="{BB962C8B-B14F-4D97-AF65-F5344CB8AC3E}">
        <p14:creationId xmlns:p14="http://schemas.microsoft.com/office/powerpoint/2010/main" val="3095035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1825625"/>
            <a:ext cx="10992556" cy="2915708"/>
          </a:xfrm>
          <a:solidFill>
            <a:schemeClr val="accent1">
              <a:lumMod val="40000"/>
              <a:lumOff val="60000"/>
            </a:schemeClr>
          </a:solidFill>
        </p:spPr>
        <p:txBody>
          <a:bodyPr>
            <a:normAutofit/>
          </a:bodyPr>
          <a:lstStyle/>
          <a:p>
            <a:r>
              <a:rPr lang="en-US" sz="3200" b="1" dirty="0"/>
              <a:t>Land Resources – </a:t>
            </a:r>
            <a:r>
              <a:rPr lang="en-US" sz="3200" dirty="0"/>
              <a:t>Soil can be permanently damaged if it is mismanaged. </a:t>
            </a:r>
          </a:p>
          <a:p>
            <a:pPr marL="514350" lvl="0" indent="-514350">
              <a:buAutoNum type="arabicPeriod"/>
            </a:pPr>
            <a:r>
              <a:rPr lang="en-US" sz="3200" b="1" dirty="0"/>
              <a:t>Soil erosion</a:t>
            </a:r>
            <a:r>
              <a:rPr lang="en-US" sz="3200" dirty="0"/>
              <a:t> </a:t>
            </a:r>
          </a:p>
          <a:p>
            <a:pPr marL="514350" lvl="0" indent="-514350">
              <a:buAutoNum type="arabicPeriod"/>
            </a:pPr>
            <a:r>
              <a:rPr lang="en-US" sz="3200" b="1" dirty="0"/>
              <a:t>Desertification</a:t>
            </a:r>
          </a:p>
          <a:p>
            <a:pPr marL="514350" lvl="0" indent="-514350">
              <a:buAutoNum type="arabicPeriod"/>
            </a:pPr>
            <a:r>
              <a:rPr lang="en-US" sz="3200" b="1" dirty="0"/>
              <a:t>Deforestation</a:t>
            </a:r>
            <a:endParaRPr lang="en-US" sz="3200" dirty="0"/>
          </a:p>
        </p:txBody>
      </p:sp>
    </p:spTree>
    <p:extLst>
      <p:ext uri="{BB962C8B-B14F-4D97-AF65-F5344CB8AC3E}">
        <p14:creationId xmlns:p14="http://schemas.microsoft.com/office/powerpoint/2010/main" val="255632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normAutofit/>
          </a:bodyPr>
          <a:lstStyle/>
          <a:p>
            <a:pPr marL="0" indent="0">
              <a:buNone/>
            </a:pPr>
            <a:r>
              <a:rPr lang="en-US" sz="3200" b="1" dirty="0"/>
              <a:t>Land Resources</a:t>
            </a:r>
            <a:endParaRPr lang="en-US" sz="3200" dirty="0"/>
          </a:p>
          <a:p>
            <a:pPr lvl="0"/>
            <a:r>
              <a:rPr lang="en-US" sz="3200" b="1" dirty="0"/>
              <a:t>Soil erosion</a:t>
            </a:r>
            <a:r>
              <a:rPr lang="en-US" sz="3200" dirty="0"/>
              <a:t> occurs when the surface soil wears away by water or wind. Plowing the land removes roots that hold the soil in place and can cause soil to erode easily.</a:t>
            </a:r>
          </a:p>
          <a:p>
            <a:endParaRPr lang="en-US" dirty="0"/>
          </a:p>
        </p:txBody>
      </p:sp>
      <p:pic>
        <p:nvPicPr>
          <p:cNvPr id="4" name="Picture 3"/>
          <p:cNvPicPr>
            <a:picLocks noChangeAspect="1"/>
          </p:cNvPicPr>
          <p:nvPr/>
        </p:nvPicPr>
        <p:blipFill>
          <a:blip r:embed="rId2"/>
          <a:stretch>
            <a:fillRect/>
          </a:stretch>
        </p:blipFill>
        <p:spPr>
          <a:xfrm>
            <a:off x="142344" y="3940707"/>
            <a:ext cx="2666723" cy="2155297"/>
          </a:xfrm>
          <a:prstGeom prst="rect">
            <a:avLst/>
          </a:prstGeom>
        </p:spPr>
      </p:pic>
      <p:pic>
        <p:nvPicPr>
          <p:cNvPr id="5" name="Picture 4"/>
          <p:cNvPicPr>
            <a:picLocks noChangeAspect="1"/>
          </p:cNvPicPr>
          <p:nvPr/>
        </p:nvPicPr>
        <p:blipFill>
          <a:blip r:embed="rId3"/>
          <a:stretch>
            <a:fillRect/>
          </a:stretch>
        </p:blipFill>
        <p:spPr>
          <a:xfrm>
            <a:off x="2959273" y="4526844"/>
            <a:ext cx="3057705" cy="2150886"/>
          </a:xfrm>
          <a:prstGeom prst="rect">
            <a:avLst/>
          </a:prstGeom>
        </p:spPr>
      </p:pic>
      <p:pic>
        <p:nvPicPr>
          <p:cNvPr id="6" name="Picture 5"/>
          <p:cNvPicPr>
            <a:picLocks noChangeAspect="1"/>
          </p:cNvPicPr>
          <p:nvPr/>
        </p:nvPicPr>
        <p:blipFill>
          <a:blip r:embed="rId4"/>
          <a:stretch>
            <a:fillRect/>
          </a:stretch>
        </p:blipFill>
        <p:spPr>
          <a:xfrm>
            <a:off x="6167184" y="3974571"/>
            <a:ext cx="2965527" cy="2038084"/>
          </a:xfrm>
          <a:prstGeom prst="rect">
            <a:avLst/>
          </a:prstGeom>
        </p:spPr>
      </p:pic>
      <p:pic>
        <p:nvPicPr>
          <p:cNvPr id="7" name="Picture 6"/>
          <p:cNvPicPr>
            <a:picLocks noChangeAspect="1"/>
          </p:cNvPicPr>
          <p:nvPr/>
        </p:nvPicPr>
        <p:blipFill>
          <a:blip r:embed="rId5"/>
          <a:stretch>
            <a:fillRect/>
          </a:stretch>
        </p:blipFill>
        <p:spPr>
          <a:xfrm>
            <a:off x="9352516" y="4741333"/>
            <a:ext cx="2566309" cy="1936397"/>
          </a:xfrm>
          <a:prstGeom prst="rect">
            <a:avLst/>
          </a:prstGeom>
        </p:spPr>
      </p:pic>
    </p:spTree>
    <p:extLst>
      <p:ext uri="{BB962C8B-B14F-4D97-AF65-F5344CB8AC3E}">
        <p14:creationId xmlns:p14="http://schemas.microsoft.com/office/powerpoint/2010/main" val="3504092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marL="0" indent="0">
              <a:buNone/>
            </a:pPr>
            <a:r>
              <a:rPr lang="en-US" sz="3200" b="1" dirty="0"/>
              <a:t>Land Resources</a:t>
            </a:r>
            <a:endParaRPr lang="en-US" sz="3200" dirty="0"/>
          </a:p>
          <a:p>
            <a:pPr lvl="0"/>
            <a:r>
              <a:rPr lang="en-US" sz="3200" b="1" dirty="0">
                <a:solidFill>
                  <a:srgbClr val="FF0000"/>
                </a:solidFill>
              </a:rPr>
              <a:t>Desertification</a:t>
            </a:r>
            <a:r>
              <a:rPr lang="en-US" sz="3200" dirty="0"/>
              <a:t> occurs in dry climates, when a combination of farming, overgrazing and drought has turned once productive areas into deserts. </a:t>
            </a:r>
          </a:p>
          <a:p>
            <a:pPr marL="0" indent="0">
              <a:buNone/>
            </a:pPr>
            <a:endParaRPr lang="en-US" dirty="0"/>
          </a:p>
        </p:txBody>
      </p:sp>
      <p:pic>
        <p:nvPicPr>
          <p:cNvPr id="4" name="Picture 3"/>
          <p:cNvPicPr>
            <a:picLocks noChangeAspect="1"/>
          </p:cNvPicPr>
          <p:nvPr/>
        </p:nvPicPr>
        <p:blipFill>
          <a:blip r:embed="rId2"/>
          <a:stretch>
            <a:fillRect/>
          </a:stretch>
        </p:blipFill>
        <p:spPr>
          <a:xfrm>
            <a:off x="3630435" y="4086579"/>
            <a:ext cx="4656393" cy="2544056"/>
          </a:xfrm>
          <a:prstGeom prst="rect">
            <a:avLst/>
          </a:prstGeom>
        </p:spPr>
      </p:pic>
      <p:pic>
        <p:nvPicPr>
          <p:cNvPr id="5" name="Picture 4"/>
          <p:cNvPicPr>
            <a:picLocks noChangeAspect="1"/>
          </p:cNvPicPr>
          <p:nvPr/>
        </p:nvPicPr>
        <p:blipFill>
          <a:blip r:embed="rId3"/>
          <a:stretch>
            <a:fillRect/>
          </a:stretch>
        </p:blipFill>
        <p:spPr>
          <a:xfrm>
            <a:off x="159125" y="4086579"/>
            <a:ext cx="3315137" cy="1925286"/>
          </a:xfrm>
          <a:prstGeom prst="rect">
            <a:avLst/>
          </a:prstGeom>
        </p:spPr>
      </p:pic>
      <p:pic>
        <p:nvPicPr>
          <p:cNvPr id="6" name="Picture 5"/>
          <p:cNvPicPr>
            <a:picLocks noChangeAspect="1"/>
          </p:cNvPicPr>
          <p:nvPr/>
        </p:nvPicPr>
        <p:blipFill>
          <a:blip r:embed="rId4"/>
          <a:stretch>
            <a:fillRect/>
          </a:stretch>
        </p:blipFill>
        <p:spPr>
          <a:xfrm>
            <a:off x="8445841" y="4086579"/>
            <a:ext cx="3488581" cy="2364057"/>
          </a:xfrm>
          <a:prstGeom prst="rect">
            <a:avLst/>
          </a:prstGeom>
        </p:spPr>
      </p:pic>
      <p:sp>
        <p:nvSpPr>
          <p:cNvPr id="8" name="Rectangle 7"/>
          <p:cNvSpPr/>
          <p:nvPr/>
        </p:nvSpPr>
        <p:spPr>
          <a:xfrm>
            <a:off x="7355590" y="1825625"/>
            <a:ext cx="3998210" cy="522259"/>
          </a:xfrm>
          <a:prstGeom prst="rect">
            <a:avLst/>
          </a:prstGeom>
        </p:spPr>
        <p:txBody>
          <a:bodyPr wrap="none">
            <a:spAutoFit/>
          </a:bodyPr>
          <a:lstStyle/>
          <a:p>
            <a:pPr marR="0" lvl="0">
              <a:lnSpc>
                <a:spcPct val="107000"/>
              </a:lnSpc>
              <a:spcBef>
                <a:spcPts val="0"/>
              </a:spcBef>
              <a:spcAft>
                <a:spcPts val="800"/>
              </a:spcAft>
            </a:pPr>
            <a:r>
              <a:rPr lang="en-US" sz="2800"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5"/>
              </a:rPr>
              <a:t>Combating Desertification</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14803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marL="0" indent="0">
              <a:buNone/>
            </a:pPr>
            <a:r>
              <a:rPr lang="en-US" b="1" dirty="0"/>
              <a:t>Land Resources</a:t>
            </a:r>
            <a:endParaRPr lang="en-US" dirty="0"/>
          </a:p>
          <a:p>
            <a:pPr lvl="0"/>
            <a:r>
              <a:rPr lang="en-US" b="1" dirty="0">
                <a:solidFill>
                  <a:srgbClr val="FF0000"/>
                </a:solidFill>
              </a:rPr>
              <a:t>Deforestation</a:t>
            </a:r>
            <a:r>
              <a:rPr lang="en-US" dirty="0"/>
              <a:t> occurs when forests are cut down and lead to severe erosion as soil is exposed to heavy rains. </a:t>
            </a:r>
          </a:p>
          <a:p>
            <a:pPr lvl="0"/>
            <a:r>
              <a:rPr lang="en-US" dirty="0"/>
              <a:t>Erosion can wash away nutrients. </a:t>
            </a:r>
          </a:p>
          <a:p>
            <a:pPr lvl="0"/>
            <a:r>
              <a:rPr lang="en-US" dirty="0"/>
              <a:t>Grazing and plowing after deforestation can change the soil and microclimates that in turn prevent the re-growth of trees. </a:t>
            </a:r>
          </a:p>
          <a:p>
            <a:pPr marL="0" indent="0">
              <a:buNone/>
            </a:pPr>
            <a:endParaRPr lang="en-US" dirty="0"/>
          </a:p>
        </p:txBody>
      </p:sp>
      <p:pic>
        <p:nvPicPr>
          <p:cNvPr id="7" name="Picture 6"/>
          <p:cNvPicPr>
            <a:picLocks noChangeAspect="1"/>
          </p:cNvPicPr>
          <p:nvPr/>
        </p:nvPicPr>
        <p:blipFill>
          <a:blip r:embed="rId2"/>
          <a:stretch>
            <a:fillRect/>
          </a:stretch>
        </p:blipFill>
        <p:spPr>
          <a:xfrm>
            <a:off x="1879776" y="4722746"/>
            <a:ext cx="9474024" cy="1985147"/>
          </a:xfrm>
          <a:prstGeom prst="rect">
            <a:avLst/>
          </a:prstGeom>
        </p:spPr>
      </p:pic>
      <p:sp>
        <p:nvSpPr>
          <p:cNvPr id="9" name="Rectangle 8"/>
          <p:cNvSpPr/>
          <p:nvPr/>
        </p:nvSpPr>
        <p:spPr>
          <a:xfrm>
            <a:off x="6909955" y="1825625"/>
            <a:ext cx="4443845" cy="460895"/>
          </a:xfrm>
          <a:prstGeom prst="rect">
            <a:avLst/>
          </a:prstGeom>
        </p:spPr>
        <p:txBody>
          <a:bodyPr wrap="none">
            <a:spAutoFit/>
          </a:bodyPr>
          <a:lstStyle/>
          <a:p>
            <a:pPr marR="0" lvl="0">
              <a:lnSpc>
                <a:spcPct val="107000"/>
              </a:lnSpc>
              <a:spcBef>
                <a:spcPts val="0"/>
              </a:spcBef>
              <a:spcAft>
                <a:spcPts val="800"/>
              </a:spcAft>
            </a:pPr>
            <a:r>
              <a:rPr lang="en-US" sz="2400"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3"/>
              </a:rPr>
              <a:t>Deforestation and Climate Change</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8247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1825625"/>
            <a:ext cx="10515600" cy="2249664"/>
          </a:xfrm>
          <a:solidFill>
            <a:schemeClr val="accent1">
              <a:lumMod val="40000"/>
              <a:lumOff val="60000"/>
            </a:schemeClr>
          </a:solidFill>
        </p:spPr>
        <p:txBody>
          <a:bodyPr>
            <a:normAutofit/>
          </a:bodyPr>
          <a:lstStyle/>
          <a:p>
            <a:pPr marL="0" indent="0">
              <a:buNone/>
            </a:pPr>
            <a:r>
              <a:rPr lang="en-US" b="1" dirty="0"/>
              <a:t>Land Resources</a:t>
            </a:r>
            <a:endParaRPr lang="en-US" dirty="0"/>
          </a:p>
          <a:p>
            <a:pPr lvl="0"/>
            <a:r>
              <a:rPr lang="en-US" dirty="0"/>
              <a:t>There are a variety of </a:t>
            </a:r>
            <a:r>
              <a:rPr lang="en-US" b="1" dirty="0">
                <a:solidFill>
                  <a:srgbClr val="0070C0"/>
                </a:solidFill>
              </a:rPr>
              <a:t>sustainable-use practices </a:t>
            </a:r>
            <a:r>
              <a:rPr lang="en-US" dirty="0"/>
              <a:t>that can reduce these problems such as contour plowing -- leaving previous year’s crop in place to help hold the soil -- crop rotation and livestock rotation – harvest mature trees. </a:t>
            </a:r>
          </a:p>
          <a:p>
            <a:endParaRPr lang="en-US" dirty="0"/>
          </a:p>
        </p:txBody>
      </p:sp>
      <p:pic>
        <p:nvPicPr>
          <p:cNvPr id="4" name="Picture 3"/>
          <p:cNvPicPr>
            <a:picLocks noChangeAspect="1"/>
          </p:cNvPicPr>
          <p:nvPr/>
        </p:nvPicPr>
        <p:blipFill>
          <a:blip r:embed="rId2"/>
          <a:stretch>
            <a:fillRect/>
          </a:stretch>
        </p:blipFill>
        <p:spPr>
          <a:xfrm>
            <a:off x="4695825" y="3642959"/>
            <a:ext cx="6657975" cy="2981325"/>
          </a:xfrm>
          <a:prstGeom prst="rect">
            <a:avLst/>
          </a:prstGeom>
        </p:spPr>
      </p:pic>
    </p:spTree>
    <p:extLst>
      <p:ext uri="{BB962C8B-B14F-4D97-AF65-F5344CB8AC3E}">
        <p14:creationId xmlns:p14="http://schemas.microsoft.com/office/powerpoint/2010/main" val="2381733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285044" y="2265892"/>
            <a:ext cx="4761089" cy="3636257"/>
          </a:xfrm>
          <a:solidFill>
            <a:schemeClr val="accent1">
              <a:lumMod val="40000"/>
              <a:lumOff val="60000"/>
            </a:schemeClr>
          </a:solidFill>
        </p:spPr>
        <p:txBody>
          <a:bodyPr/>
          <a:lstStyle/>
          <a:p>
            <a:pPr marL="0" indent="0">
              <a:buNone/>
            </a:pPr>
            <a:r>
              <a:rPr lang="en-US" b="1" dirty="0"/>
              <a:t>Water Resources </a:t>
            </a:r>
            <a:endParaRPr lang="en-US" dirty="0"/>
          </a:p>
          <a:p>
            <a:pPr lvl="0"/>
            <a:r>
              <a:rPr lang="en-US" b="1" dirty="0"/>
              <a:t>Overfishing</a:t>
            </a:r>
            <a:r>
              <a:rPr lang="en-US" dirty="0"/>
              <a:t> occurs when fish stocks are being harvested faster than they can reproduce. Depletion of this food resource can alter the ecosystem by collapsing fish populations. </a:t>
            </a:r>
          </a:p>
          <a:p>
            <a:endParaRPr lang="en-US" dirty="0"/>
          </a:p>
        </p:txBody>
      </p:sp>
      <p:pic>
        <p:nvPicPr>
          <p:cNvPr id="5" name="Picture 4"/>
          <p:cNvPicPr>
            <a:picLocks noChangeAspect="1"/>
          </p:cNvPicPr>
          <p:nvPr/>
        </p:nvPicPr>
        <p:blipFill>
          <a:blip r:embed="rId2"/>
          <a:stretch>
            <a:fillRect/>
          </a:stretch>
        </p:blipFill>
        <p:spPr>
          <a:xfrm>
            <a:off x="5433180" y="2356131"/>
            <a:ext cx="6670675" cy="3489573"/>
          </a:xfrm>
          <a:prstGeom prst="rect">
            <a:avLst/>
          </a:prstGeom>
        </p:spPr>
      </p:pic>
    </p:spTree>
    <p:extLst>
      <p:ext uri="{BB962C8B-B14F-4D97-AF65-F5344CB8AC3E}">
        <p14:creationId xmlns:p14="http://schemas.microsoft.com/office/powerpoint/2010/main" val="1423420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88448" y="3899"/>
            <a:ext cx="7981685" cy="6854101"/>
          </a:xfrm>
          <a:prstGeom prst="rect">
            <a:avLst/>
          </a:prstGeom>
        </p:spPr>
      </p:pic>
    </p:spTree>
    <p:extLst>
      <p:ext uri="{BB962C8B-B14F-4D97-AF65-F5344CB8AC3E}">
        <p14:creationId xmlns:p14="http://schemas.microsoft.com/office/powerpoint/2010/main" val="2938917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marL="0" indent="0">
              <a:buNone/>
            </a:pPr>
            <a:r>
              <a:rPr lang="en-US" b="1" dirty="0"/>
              <a:t>Water Resources </a:t>
            </a:r>
            <a:endParaRPr lang="en-US" dirty="0"/>
          </a:p>
          <a:p>
            <a:pPr lvl="0"/>
            <a:r>
              <a:rPr lang="en-US" b="1" dirty="0">
                <a:solidFill>
                  <a:srgbClr val="FF0000"/>
                </a:solidFill>
              </a:rPr>
              <a:t>Pollutants</a:t>
            </a:r>
            <a:r>
              <a:rPr lang="en-US" dirty="0"/>
              <a:t> such as chemicals, waste and sewage enter the water cycle and contaminate water. Pollutants can increase the growth of algae and bacteria.</a:t>
            </a:r>
          </a:p>
          <a:p>
            <a:pPr marL="0" lvl="0" indent="0">
              <a:buNone/>
            </a:pPr>
            <a:endParaRPr lang="en-US" dirty="0"/>
          </a:p>
          <a:p>
            <a:pPr lvl="0"/>
            <a:r>
              <a:rPr lang="en-US" b="1" dirty="0">
                <a:solidFill>
                  <a:srgbClr val="0070C0"/>
                </a:solidFill>
              </a:rPr>
              <a:t>Sustainable use of resources </a:t>
            </a:r>
            <a:r>
              <a:rPr lang="en-US" dirty="0"/>
              <a:t>includes limit fishing and use aquaculture to farm aquatic organisms. Protection of natural water systems such as wetlands to filter pollutants.</a:t>
            </a:r>
          </a:p>
          <a:p>
            <a:endParaRPr lang="en-US" dirty="0"/>
          </a:p>
        </p:txBody>
      </p:sp>
    </p:spTree>
    <p:extLst>
      <p:ext uri="{BB962C8B-B14F-4D97-AF65-F5344CB8AC3E}">
        <p14:creationId xmlns:p14="http://schemas.microsoft.com/office/powerpoint/2010/main" val="3986161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marL="0" indent="0">
              <a:buNone/>
            </a:pPr>
            <a:r>
              <a:rPr lang="en-US" b="1" dirty="0"/>
              <a:t>Air Resources – </a:t>
            </a:r>
            <a:endParaRPr lang="en-US" dirty="0"/>
          </a:p>
          <a:p>
            <a:pPr lvl="0"/>
            <a:r>
              <a:rPr lang="en-US" b="1" dirty="0"/>
              <a:t>Smog</a:t>
            </a:r>
            <a:r>
              <a:rPr lang="en-US" dirty="0"/>
              <a:t> – mixture of chemicals that create a haze in the atmosphere.  Primarily due to automobile exhaust and industrial emissions. </a:t>
            </a:r>
          </a:p>
          <a:p>
            <a:endParaRPr lang="en-US" dirty="0"/>
          </a:p>
        </p:txBody>
      </p:sp>
      <p:pic>
        <p:nvPicPr>
          <p:cNvPr id="4" name="Picture 3"/>
          <p:cNvPicPr>
            <a:picLocks noChangeAspect="1"/>
          </p:cNvPicPr>
          <p:nvPr/>
        </p:nvPicPr>
        <p:blipFill>
          <a:blip r:embed="rId2"/>
          <a:stretch>
            <a:fillRect/>
          </a:stretch>
        </p:blipFill>
        <p:spPr>
          <a:xfrm>
            <a:off x="171107" y="4099984"/>
            <a:ext cx="3600793" cy="2211916"/>
          </a:xfrm>
          <a:prstGeom prst="rect">
            <a:avLst/>
          </a:prstGeom>
        </p:spPr>
      </p:pic>
      <p:pic>
        <p:nvPicPr>
          <p:cNvPr id="5" name="Picture 4"/>
          <p:cNvPicPr>
            <a:picLocks noChangeAspect="1"/>
          </p:cNvPicPr>
          <p:nvPr/>
        </p:nvPicPr>
        <p:blipFill>
          <a:blip r:embed="rId3"/>
          <a:stretch>
            <a:fillRect/>
          </a:stretch>
        </p:blipFill>
        <p:spPr>
          <a:xfrm>
            <a:off x="4040187" y="3621793"/>
            <a:ext cx="3626668" cy="2237140"/>
          </a:xfrm>
          <a:prstGeom prst="rect">
            <a:avLst/>
          </a:prstGeom>
        </p:spPr>
      </p:pic>
      <p:pic>
        <p:nvPicPr>
          <p:cNvPr id="6" name="Picture 5"/>
          <p:cNvPicPr>
            <a:picLocks noChangeAspect="1"/>
          </p:cNvPicPr>
          <p:nvPr/>
        </p:nvPicPr>
        <p:blipFill>
          <a:blip r:embed="rId4"/>
          <a:stretch>
            <a:fillRect/>
          </a:stretch>
        </p:blipFill>
        <p:spPr>
          <a:xfrm>
            <a:off x="7935142" y="4099984"/>
            <a:ext cx="3985522" cy="2289262"/>
          </a:xfrm>
          <a:prstGeom prst="rect">
            <a:avLst/>
          </a:prstGeom>
        </p:spPr>
      </p:pic>
    </p:spTree>
    <p:extLst>
      <p:ext uri="{BB962C8B-B14F-4D97-AF65-F5344CB8AC3E}">
        <p14:creationId xmlns:p14="http://schemas.microsoft.com/office/powerpoint/2010/main" val="3586912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marL="0" indent="0">
              <a:buNone/>
            </a:pPr>
            <a:r>
              <a:rPr lang="en-US" b="1" dirty="0"/>
              <a:t>Air Resources</a:t>
            </a:r>
            <a:endParaRPr lang="en-US" dirty="0"/>
          </a:p>
          <a:p>
            <a:r>
              <a:rPr lang="en-US" b="1" dirty="0"/>
              <a:t>Acid Rain</a:t>
            </a:r>
            <a:r>
              <a:rPr lang="en-US" dirty="0"/>
              <a:t> - Burning of fossil fuels release acidic gases containing nitrogen and sulfur compounds into the atmosphere. These gases combine with water vapor to form nitric and sulfuric acids. </a:t>
            </a:r>
          </a:p>
        </p:txBody>
      </p:sp>
      <p:pic>
        <p:nvPicPr>
          <p:cNvPr id="4" name="Picture 3"/>
          <p:cNvPicPr>
            <a:picLocks noChangeAspect="1"/>
          </p:cNvPicPr>
          <p:nvPr/>
        </p:nvPicPr>
        <p:blipFill>
          <a:blip r:embed="rId2"/>
          <a:stretch>
            <a:fillRect/>
          </a:stretch>
        </p:blipFill>
        <p:spPr>
          <a:xfrm>
            <a:off x="237772" y="3986598"/>
            <a:ext cx="3702049" cy="2609641"/>
          </a:xfrm>
          <a:prstGeom prst="rect">
            <a:avLst/>
          </a:prstGeom>
        </p:spPr>
      </p:pic>
      <p:pic>
        <p:nvPicPr>
          <p:cNvPr id="5" name="Picture 4"/>
          <p:cNvPicPr>
            <a:picLocks noChangeAspect="1"/>
          </p:cNvPicPr>
          <p:nvPr/>
        </p:nvPicPr>
        <p:blipFill>
          <a:blip r:embed="rId3"/>
          <a:stretch>
            <a:fillRect/>
          </a:stretch>
        </p:blipFill>
        <p:spPr>
          <a:xfrm>
            <a:off x="4540249" y="4057330"/>
            <a:ext cx="3265135" cy="2551300"/>
          </a:xfrm>
          <a:prstGeom prst="rect">
            <a:avLst/>
          </a:prstGeom>
        </p:spPr>
      </p:pic>
      <p:pic>
        <p:nvPicPr>
          <p:cNvPr id="6" name="Picture 5"/>
          <p:cNvPicPr>
            <a:picLocks noChangeAspect="1"/>
          </p:cNvPicPr>
          <p:nvPr/>
        </p:nvPicPr>
        <p:blipFill>
          <a:blip r:embed="rId4"/>
          <a:stretch>
            <a:fillRect/>
          </a:stretch>
        </p:blipFill>
        <p:spPr>
          <a:xfrm>
            <a:off x="8407665" y="4057330"/>
            <a:ext cx="3287712" cy="2538909"/>
          </a:xfrm>
          <a:prstGeom prst="rect">
            <a:avLst/>
          </a:prstGeom>
        </p:spPr>
      </p:pic>
    </p:spTree>
    <p:extLst>
      <p:ext uri="{BB962C8B-B14F-4D97-AF65-F5344CB8AC3E}">
        <p14:creationId xmlns:p14="http://schemas.microsoft.com/office/powerpoint/2010/main" val="2279226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cid Rain Production and Transp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7124" y="365125"/>
            <a:ext cx="8137751" cy="600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819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1825625"/>
            <a:ext cx="7696200" cy="4688064"/>
          </a:xfrm>
          <a:solidFill>
            <a:schemeClr val="accent1">
              <a:lumMod val="40000"/>
              <a:lumOff val="60000"/>
            </a:schemeClr>
          </a:solidFill>
        </p:spPr>
        <p:txBody>
          <a:bodyPr/>
          <a:lstStyle/>
          <a:p>
            <a:pPr marL="0" indent="0">
              <a:buNone/>
            </a:pPr>
            <a:r>
              <a:rPr lang="en-US" b="1" dirty="0"/>
              <a:t>Air Resources</a:t>
            </a:r>
            <a:endParaRPr lang="en-US" dirty="0"/>
          </a:p>
          <a:p>
            <a:pPr lvl="0"/>
            <a:r>
              <a:rPr lang="en-US" dirty="0"/>
              <a:t>Acid rain changes the chemistry of the soil. Lowering the soil pH leaches away nutrients and reduces nutrient availability. It also increases availability of toxic elements like mercury from the soil which can enter other parts of the biosphere.</a:t>
            </a:r>
          </a:p>
          <a:p>
            <a:pPr lvl="0"/>
            <a:r>
              <a:rPr lang="en-US" dirty="0"/>
              <a:t>Acid rain changes the chemistry of the water killing aquatic organisms. </a:t>
            </a:r>
          </a:p>
          <a:p>
            <a:pPr lvl="0"/>
            <a:r>
              <a:rPr lang="en-US" dirty="0"/>
              <a:t>Acid rain causes corrosion of metals. </a:t>
            </a:r>
          </a:p>
          <a:p>
            <a:endParaRPr lang="en-US" dirty="0"/>
          </a:p>
        </p:txBody>
      </p:sp>
      <p:pic>
        <p:nvPicPr>
          <p:cNvPr id="4" name="Picture 3"/>
          <p:cNvPicPr>
            <a:picLocks noChangeAspect="1"/>
          </p:cNvPicPr>
          <p:nvPr/>
        </p:nvPicPr>
        <p:blipFill>
          <a:blip r:embed="rId2"/>
          <a:stretch>
            <a:fillRect/>
          </a:stretch>
        </p:blipFill>
        <p:spPr>
          <a:xfrm>
            <a:off x="8738809" y="2460976"/>
            <a:ext cx="3453191" cy="2705453"/>
          </a:xfrm>
          <a:prstGeom prst="rect">
            <a:avLst/>
          </a:prstGeom>
        </p:spPr>
      </p:pic>
    </p:spTree>
    <p:extLst>
      <p:ext uri="{BB962C8B-B14F-4D97-AF65-F5344CB8AC3E}">
        <p14:creationId xmlns:p14="http://schemas.microsoft.com/office/powerpoint/2010/main" val="1359501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marL="0" indent="0">
              <a:buNone/>
            </a:pPr>
            <a:r>
              <a:rPr lang="en-US" b="1" dirty="0">
                <a:solidFill>
                  <a:srgbClr val="0070C0"/>
                </a:solidFill>
              </a:rPr>
              <a:t>BIODIVERSITY</a:t>
            </a:r>
          </a:p>
          <a:p>
            <a:r>
              <a:rPr lang="en-US" dirty="0"/>
              <a:t>refers to the number of different species in a given area.</a:t>
            </a:r>
          </a:p>
          <a:p>
            <a:r>
              <a:rPr lang="en-US" dirty="0"/>
              <a:t>variation of life in the biosphere including species, ecosystem and genetic diversity. </a:t>
            </a:r>
          </a:p>
          <a:p>
            <a:r>
              <a:rPr lang="en-US" dirty="0"/>
              <a:t>Species play an important role in an ecosystem because species are either dependent on or depended upon by at least one other species. </a:t>
            </a:r>
          </a:p>
          <a:p>
            <a:r>
              <a:rPr lang="en-US" dirty="0"/>
              <a:t>When on species disappears from an ecosystem, a strand in a food web is removed. </a:t>
            </a:r>
          </a:p>
          <a:p>
            <a:endParaRPr lang="en-US" dirty="0"/>
          </a:p>
        </p:txBody>
      </p:sp>
    </p:spTree>
    <p:extLst>
      <p:ext uri="{BB962C8B-B14F-4D97-AF65-F5344CB8AC3E}">
        <p14:creationId xmlns:p14="http://schemas.microsoft.com/office/powerpoint/2010/main" val="3912623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1825625"/>
            <a:ext cx="4452257" cy="4351338"/>
          </a:xfrm>
          <a:solidFill>
            <a:schemeClr val="accent1">
              <a:lumMod val="40000"/>
              <a:lumOff val="60000"/>
            </a:schemeClr>
          </a:solidFill>
        </p:spPr>
        <p:txBody>
          <a:bodyPr>
            <a:normAutofit lnSpcReduction="10000"/>
          </a:bodyPr>
          <a:lstStyle/>
          <a:p>
            <a:pPr lvl="0"/>
            <a:r>
              <a:rPr lang="en-US" b="1" dirty="0">
                <a:solidFill>
                  <a:srgbClr val="FF0000"/>
                </a:solidFill>
              </a:rPr>
              <a:t>Keystone species</a:t>
            </a:r>
            <a:r>
              <a:rPr lang="en-US" dirty="0">
                <a:solidFill>
                  <a:srgbClr val="FF0000"/>
                </a:solidFill>
              </a:rPr>
              <a:t> </a:t>
            </a:r>
            <a:r>
              <a:rPr lang="en-US" dirty="0"/>
              <a:t>are critical to the functioning of an ecosystem. These species control the population size of organisms in lower tropic levels.</a:t>
            </a:r>
          </a:p>
          <a:p>
            <a:pPr lvl="0"/>
            <a:r>
              <a:rPr lang="en-US" dirty="0"/>
              <a:t>has a disproportionately large effect on its environment relative to its abundance.</a:t>
            </a:r>
          </a:p>
          <a:p>
            <a:endParaRPr lang="en-US" dirty="0"/>
          </a:p>
        </p:txBody>
      </p:sp>
      <p:pic>
        <p:nvPicPr>
          <p:cNvPr id="4" name="Picture 3"/>
          <p:cNvPicPr>
            <a:picLocks noChangeAspect="1"/>
          </p:cNvPicPr>
          <p:nvPr/>
        </p:nvPicPr>
        <p:blipFill>
          <a:blip r:embed="rId2"/>
          <a:stretch>
            <a:fillRect/>
          </a:stretch>
        </p:blipFill>
        <p:spPr>
          <a:xfrm>
            <a:off x="5466572" y="1690688"/>
            <a:ext cx="6355313" cy="4944671"/>
          </a:xfrm>
          <a:prstGeom prst="rect">
            <a:avLst/>
          </a:prstGeom>
        </p:spPr>
      </p:pic>
    </p:spTree>
    <p:extLst>
      <p:ext uri="{BB962C8B-B14F-4D97-AF65-F5344CB8AC3E}">
        <p14:creationId xmlns:p14="http://schemas.microsoft.com/office/powerpoint/2010/main" val="1781416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normAutofit/>
          </a:bodyPr>
          <a:lstStyle/>
          <a:p>
            <a:pPr marL="0" indent="0">
              <a:buNone/>
            </a:pPr>
            <a:r>
              <a:rPr lang="en-US" b="1" u="sng" dirty="0"/>
              <a:t>THREATS TO BIODIVERSITY</a:t>
            </a:r>
            <a:r>
              <a:rPr lang="en-US" dirty="0"/>
              <a:t> include altering habitats, hunting species to extinction, introducing toxic compounds into food webs and introducing invasive species to new environments. </a:t>
            </a:r>
          </a:p>
          <a:p>
            <a:r>
              <a:rPr lang="en-US" dirty="0"/>
              <a:t>About 65 million years ago, a series of changes in the Earth’s climate and ecosystems caused the extinction of about half the species of Earth. </a:t>
            </a:r>
          </a:p>
          <a:p>
            <a:r>
              <a:rPr lang="en-US" dirty="0"/>
              <a:t>It takes many years for biodiversity to rebound after a mass extinction, the extinction of many species in a short period of time. </a:t>
            </a:r>
          </a:p>
        </p:txBody>
      </p:sp>
    </p:spTree>
    <p:extLst>
      <p:ext uri="{BB962C8B-B14F-4D97-AF65-F5344CB8AC3E}">
        <p14:creationId xmlns:p14="http://schemas.microsoft.com/office/powerpoint/2010/main" val="2963051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normAutofit/>
          </a:bodyPr>
          <a:lstStyle/>
          <a:p>
            <a:pPr marL="0" indent="0">
              <a:buNone/>
            </a:pPr>
            <a:r>
              <a:rPr lang="en-US" b="1" u="sng" dirty="0"/>
              <a:t>THREATS TO BIODIVERSITY</a:t>
            </a:r>
            <a:r>
              <a:rPr lang="en-US" dirty="0"/>
              <a:t> </a:t>
            </a:r>
          </a:p>
          <a:p>
            <a:r>
              <a:rPr lang="en-US" dirty="0"/>
              <a:t>Large populations that adapt easily too many habitats are not likely to become extinct (i.e. rats &amp; cockroaches). </a:t>
            </a:r>
          </a:p>
          <a:p>
            <a:r>
              <a:rPr lang="en-US" dirty="0"/>
              <a:t>Species with small populations in limited areas can easily become extinct. </a:t>
            </a:r>
          </a:p>
          <a:p>
            <a:r>
              <a:rPr lang="en-US" dirty="0"/>
              <a:t>At risk species include those that migrate, those that need special habitats and those that are exploited by humans. </a:t>
            </a:r>
          </a:p>
        </p:txBody>
      </p:sp>
    </p:spTree>
    <p:extLst>
      <p:ext uri="{BB962C8B-B14F-4D97-AF65-F5344CB8AC3E}">
        <p14:creationId xmlns:p14="http://schemas.microsoft.com/office/powerpoint/2010/main" val="942978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normAutofit/>
          </a:bodyPr>
          <a:lstStyle/>
          <a:p>
            <a:pPr marL="0" indent="0">
              <a:buNone/>
            </a:pPr>
            <a:r>
              <a:rPr lang="en-US" b="1" u="sng" dirty="0"/>
              <a:t>THREATS TO BIODIVERSITY</a:t>
            </a:r>
            <a:r>
              <a:rPr lang="en-US" u="sng" dirty="0"/>
              <a:t> </a:t>
            </a:r>
          </a:p>
          <a:p>
            <a:r>
              <a:rPr lang="en-US" b="1" dirty="0"/>
              <a:t>Endangered species</a:t>
            </a:r>
            <a:r>
              <a:rPr lang="en-US" dirty="0"/>
              <a:t> – A species that is likely to become extinct if protective measures are not taken immediately.</a:t>
            </a:r>
          </a:p>
          <a:p>
            <a:r>
              <a:rPr lang="en-US" b="1" dirty="0"/>
              <a:t>Threatened species</a:t>
            </a:r>
            <a:r>
              <a:rPr lang="en-US" dirty="0"/>
              <a:t> – A species that has a declining population and that is likely to become endangered if it is not protected. </a:t>
            </a:r>
          </a:p>
          <a:p>
            <a:endParaRPr lang="en-US" dirty="0"/>
          </a:p>
        </p:txBody>
      </p:sp>
    </p:spTree>
    <p:extLst>
      <p:ext uri="{BB962C8B-B14F-4D97-AF65-F5344CB8AC3E}">
        <p14:creationId xmlns:p14="http://schemas.microsoft.com/office/powerpoint/2010/main" val="1854434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a:latin typeface="Rockwell Extra Bold" panose="02060903040505020403" pitchFamily="18" charset="0"/>
              </a:rPr>
              <a:t>Endangered Means </a:t>
            </a:r>
            <a:br>
              <a:rPr lang="en-US" altLang="en-US">
                <a:latin typeface="Rockwell Extra Bold" panose="02060903040505020403" pitchFamily="18" charset="0"/>
              </a:rPr>
            </a:br>
            <a:r>
              <a:rPr lang="en-US" altLang="en-US">
                <a:latin typeface="Rockwell Extra Bold" panose="02060903040505020403" pitchFamily="18" charset="0"/>
              </a:rPr>
              <a:t>There’s Still Time</a:t>
            </a:r>
          </a:p>
        </p:txBody>
      </p:sp>
      <p:sp>
        <p:nvSpPr>
          <p:cNvPr id="4099" name="Rectangle 3"/>
          <p:cNvSpPr>
            <a:spLocks noGrp="1" noChangeArrowheads="1"/>
          </p:cNvSpPr>
          <p:nvPr>
            <p:ph type="body" idx="1"/>
          </p:nvPr>
        </p:nvSpPr>
        <p:spPr>
          <a:solidFill>
            <a:schemeClr val="accent1">
              <a:lumMod val="40000"/>
              <a:lumOff val="60000"/>
            </a:schemeClr>
          </a:solidFill>
        </p:spPr>
        <p:txBody>
          <a:bodyPr/>
          <a:lstStyle/>
          <a:p>
            <a:pPr eaLnBrk="1" hangingPunct="1"/>
            <a:r>
              <a:rPr lang="en-US" altLang="en-US" sz="3600" dirty="0"/>
              <a:t>Endangered species are like fire alarms. They tell us about problems in our home we call Earth. </a:t>
            </a:r>
          </a:p>
          <a:p>
            <a:pPr eaLnBrk="1" hangingPunct="1"/>
            <a:r>
              <a:rPr lang="en-US" altLang="en-US" sz="3600" dirty="0"/>
              <a:t>If we listen to their alarm calls, they could help us improve our lives and the health of our planet.</a:t>
            </a:r>
          </a:p>
        </p:txBody>
      </p:sp>
    </p:spTree>
    <p:extLst>
      <p:ext uri="{BB962C8B-B14F-4D97-AF65-F5344CB8AC3E}">
        <p14:creationId xmlns:p14="http://schemas.microsoft.com/office/powerpoint/2010/main" val="1075782287"/>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524000" y="381000"/>
            <a:ext cx="7848600" cy="762000"/>
          </a:xfrm>
        </p:spPr>
        <p:txBody>
          <a:bodyPr>
            <a:noAutofit/>
          </a:bodyPr>
          <a:lstStyle/>
          <a:p>
            <a:pPr eaLnBrk="1" hangingPunct="1"/>
            <a:r>
              <a:rPr lang="en-US" altLang="en-US" sz="5400" b="1" dirty="0"/>
              <a:t>Definitions</a:t>
            </a:r>
          </a:p>
        </p:txBody>
      </p:sp>
      <p:sp>
        <p:nvSpPr>
          <p:cNvPr id="7171" name="Rectangle 3"/>
          <p:cNvSpPr>
            <a:spLocks noGrp="1" noChangeArrowheads="1"/>
          </p:cNvSpPr>
          <p:nvPr>
            <p:ph type="body" sz="half" idx="1"/>
          </p:nvPr>
        </p:nvSpPr>
        <p:spPr>
          <a:xfrm>
            <a:off x="1524000" y="1219200"/>
            <a:ext cx="9206204" cy="2819400"/>
          </a:xfrm>
          <a:solidFill>
            <a:schemeClr val="accent1">
              <a:lumMod val="40000"/>
              <a:lumOff val="60000"/>
            </a:schemeClr>
          </a:solidFill>
        </p:spPr>
        <p:txBody>
          <a:bodyPr>
            <a:normAutofit/>
          </a:bodyPr>
          <a:lstStyle/>
          <a:p>
            <a:pPr algn="ctr" eaLnBrk="1" hangingPunct="1">
              <a:lnSpc>
                <a:spcPct val="90000"/>
              </a:lnSpc>
              <a:buFont typeface="Wingdings" panose="05000000000000000000" pitchFamily="2" charset="2"/>
              <a:buNone/>
              <a:defRPr/>
            </a:pPr>
            <a:r>
              <a:rPr lang="en-US" sz="4000" u="sng" dirty="0">
                <a:effectLst>
                  <a:outerShdw blurRad="38100" dist="38100" dir="2700000" algn="tl">
                    <a:srgbClr val="C0C0C0"/>
                  </a:outerShdw>
                </a:effectLst>
                <a:latin typeface="Times New Roman" charset="0"/>
              </a:rPr>
              <a:t>Endangered</a:t>
            </a:r>
          </a:p>
          <a:p>
            <a:pPr eaLnBrk="1" hangingPunct="1">
              <a:lnSpc>
                <a:spcPct val="90000"/>
              </a:lnSpc>
              <a:defRPr/>
            </a:pPr>
            <a:r>
              <a:rPr lang="en-US" sz="3600" dirty="0">
                <a:latin typeface="Times New Roman" charset="0"/>
              </a:rPr>
              <a:t>A species of plant or animal that is likely to become extinct if protective measures are not taken immediately.</a:t>
            </a:r>
          </a:p>
        </p:txBody>
      </p:sp>
      <p:sp>
        <p:nvSpPr>
          <p:cNvPr id="7172" name="Rectangle 4"/>
          <p:cNvSpPr>
            <a:spLocks noGrp="1" noChangeArrowheads="1"/>
          </p:cNvSpPr>
          <p:nvPr>
            <p:ph type="body" sz="half" idx="2"/>
          </p:nvPr>
        </p:nvSpPr>
        <p:spPr>
          <a:xfrm>
            <a:off x="1524000" y="4191000"/>
            <a:ext cx="9206204" cy="2209800"/>
          </a:xfrm>
          <a:solidFill>
            <a:schemeClr val="accent1">
              <a:lumMod val="40000"/>
              <a:lumOff val="60000"/>
            </a:schemeClr>
          </a:solidFill>
        </p:spPr>
        <p:txBody>
          <a:bodyPr>
            <a:normAutofit lnSpcReduction="10000"/>
          </a:bodyPr>
          <a:lstStyle/>
          <a:p>
            <a:pPr algn="ctr" eaLnBrk="1" hangingPunct="1">
              <a:buFont typeface="Wingdings" panose="05000000000000000000" pitchFamily="2" charset="2"/>
              <a:buNone/>
              <a:defRPr/>
            </a:pPr>
            <a:r>
              <a:rPr lang="en-US" sz="4000" u="sng" dirty="0">
                <a:effectLst>
                  <a:outerShdw blurRad="38100" dist="38100" dir="2700000" algn="tl">
                    <a:srgbClr val="C0C0C0"/>
                  </a:outerShdw>
                </a:effectLst>
                <a:latin typeface="Times New Roman" charset="0"/>
              </a:rPr>
              <a:t>Threatened</a:t>
            </a:r>
          </a:p>
          <a:p>
            <a:pPr eaLnBrk="1" hangingPunct="1">
              <a:defRPr/>
            </a:pPr>
            <a:r>
              <a:rPr lang="en-US" sz="3600" dirty="0">
                <a:latin typeface="Times New Roman" charset="0"/>
              </a:rPr>
              <a:t>A species that has a declining population and that is likely to become endangered if it is not protected.</a:t>
            </a:r>
          </a:p>
        </p:txBody>
      </p:sp>
    </p:spTree>
    <p:extLst>
      <p:ext uri="{BB962C8B-B14F-4D97-AF65-F5344CB8AC3E}">
        <p14:creationId xmlns:p14="http://schemas.microsoft.com/office/powerpoint/2010/main" val="270459402"/>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286070" y="598714"/>
            <a:ext cx="7467600" cy="762000"/>
          </a:xfrm>
        </p:spPr>
        <p:txBody>
          <a:bodyPr>
            <a:noAutofit/>
          </a:bodyPr>
          <a:lstStyle/>
          <a:p>
            <a:pPr eaLnBrk="1" hangingPunct="1"/>
            <a:r>
              <a:rPr lang="en-US" altLang="en-US" sz="5400" b="1" dirty="0"/>
              <a:t>Definitions</a:t>
            </a:r>
          </a:p>
        </p:txBody>
      </p:sp>
      <p:sp>
        <p:nvSpPr>
          <p:cNvPr id="1027" name="Rectangle 3"/>
          <p:cNvSpPr>
            <a:spLocks noGrp="1" noChangeArrowheads="1"/>
          </p:cNvSpPr>
          <p:nvPr>
            <p:ph type="body" idx="1"/>
          </p:nvPr>
        </p:nvSpPr>
        <p:spPr>
          <a:xfrm>
            <a:off x="1752600" y="1981200"/>
            <a:ext cx="5105400" cy="4419600"/>
          </a:xfrm>
          <a:solidFill>
            <a:schemeClr val="accent1">
              <a:lumMod val="40000"/>
              <a:lumOff val="60000"/>
            </a:schemeClr>
          </a:solidFill>
        </p:spPr>
        <p:txBody>
          <a:bodyPr/>
          <a:lstStyle/>
          <a:p>
            <a:pPr algn="ctr" eaLnBrk="1" hangingPunct="1">
              <a:buFont typeface="Wingdings" panose="05000000000000000000" pitchFamily="2" charset="2"/>
              <a:buNone/>
              <a:defRPr/>
            </a:pPr>
            <a:r>
              <a:rPr lang="en-US" sz="4400" u="sng" dirty="0">
                <a:effectLst>
                  <a:outerShdw blurRad="38100" dist="38100" dir="2700000" algn="tl">
                    <a:srgbClr val="C0C0C0"/>
                  </a:outerShdw>
                </a:effectLst>
                <a:latin typeface="Times New Roman" charset="0"/>
              </a:rPr>
              <a:t>Extinct</a:t>
            </a:r>
          </a:p>
          <a:p>
            <a:pPr eaLnBrk="1" hangingPunct="1">
              <a:defRPr/>
            </a:pPr>
            <a:r>
              <a:rPr lang="en-US" sz="4400" dirty="0">
                <a:latin typeface="Times New Roman" charset="0"/>
              </a:rPr>
              <a:t>A species of plant or animal that is no longer living.</a:t>
            </a:r>
            <a:endParaRPr lang="en-US" sz="4400" dirty="0"/>
          </a:p>
        </p:txBody>
      </p:sp>
      <p:pic>
        <p:nvPicPr>
          <p:cNvPr id="6148" name="Picture 4" descr="C:\WINDOWS\Application Data\Microsoft\Media Catalog\Downloaded Clips\cl1\AN04100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1" y="3505200"/>
            <a:ext cx="26400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492904"/>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b="1" dirty="0"/>
              <a:t>Passenger Pigeon – Now Extinct</a:t>
            </a:r>
          </a:p>
        </p:txBody>
      </p:sp>
      <p:pic>
        <p:nvPicPr>
          <p:cNvPr id="7171" name="Picture 3" descr="C:\My Documents\Science - Pop &amp; Eco Pictures\Endangered Species\img0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828801"/>
            <a:ext cx="647700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730442"/>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752600" y="304800"/>
            <a:ext cx="7467600" cy="762000"/>
          </a:xfrm>
        </p:spPr>
        <p:txBody>
          <a:bodyPr/>
          <a:lstStyle/>
          <a:p>
            <a:pPr eaLnBrk="1" hangingPunct="1"/>
            <a:r>
              <a:rPr lang="en-US" altLang="en-US" b="1" dirty="0"/>
              <a:t>Dusky Seaside Sparrow</a:t>
            </a:r>
          </a:p>
        </p:txBody>
      </p:sp>
      <p:sp>
        <p:nvSpPr>
          <p:cNvPr id="8195" name="Rectangle 3"/>
          <p:cNvSpPr>
            <a:spLocks noGrp="1" noChangeArrowheads="1"/>
          </p:cNvSpPr>
          <p:nvPr>
            <p:ph type="body" sz="half" idx="1"/>
          </p:nvPr>
        </p:nvSpPr>
        <p:spPr>
          <a:xfrm>
            <a:off x="1828800" y="1524000"/>
            <a:ext cx="3657600" cy="4648200"/>
          </a:xfrm>
          <a:solidFill>
            <a:schemeClr val="accent1">
              <a:lumMod val="40000"/>
              <a:lumOff val="60000"/>
            </a:schemeClr>
          </a:solidFill>
        </p:spPr>
        <p:txBody>
          <a:bodyPr/>
          <a:lstStyle/>
          <a:p>
            <a:pPr eaLnBrk="1" hangingPunct="1"/>
            <a:r>
              <a:rPr lang="en-US" altLang="en-US" sz="4000" dirty="0">
                <a:latin typeface="Times New Roman" panose="02020603050405020304" pitchFamily="18" charset="0"/>
              </a:rPr>
              <a:t>Last of these birds died in 1987</a:t>
            </a:r>
          </a:p>
          <a:p>
            <a:pPr eaLnBrk="1" hangingPunct="1"/>
            <a:r>
              <a:rPr lang="en-US" altLang="en-US" sz="4000" dirty="0">
                <a:latin typeface="Times New Roman" panose="02020603050405020304" pitchFamily="18" charset="0"/>
              </a:rPr>
              <a:t>Sparrows lost their homes as marshes were destroyed</a:t>
            </a:r>
          </a:p>
        </p:txBody>
      </p:sp>
      <p:pic>
        <p:nvPicPr>
          <p:cNvPr id="8196" name="Picture 6" descr="C:\My Documents\Science - Pop &amp; Eco Pictures\Endangered Species\img06.gif"/>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727700" y="1447800"/>
            <a:ext cx="3263900" cy="4876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68721485"/>
      </p:ext>
    </p:extLst>
  </p:cSld>
  <p:clrMapOvr>
    <a:masterClrMapping/>
  </p:clrMapOvr>
  <p:transition advClick="0" advTm="8000">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9219" name="Rectangle 4"/>
          <p:cNvSpPr>
            <a:spLocks noGrp="1" noChangeArrowheads="1"/>
          </p:cNvSpPr>
          <p:nvPr>
            <p:ph type="body" sz="half" idx="2"/>
          </p:nvPr>
        </p:nvSpPr>
        <p:spPr>
          <a:xfrm>
            <a:off x="6012024" y="2438401"/>
            <a:ext cx="3810000" cy="28956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An endangered species is one that is getting close to extinction.</a:t>
            </a:r>
            <a:r>
              <a:rPr lang="en-US" altLang="en-US" sz="4400" dirty="0">
                <a:latin typeface="Times New Roman" panose="02020603050405020304" pitchFamily="18" charset="0"/>
              </a:rPr>
              <a:t> </a:t>
            </a:r>
          </a:p>
        </p:txBody>
      </p:sp>
      <p:pic>
        <p:nvPicPr>
          <p:cNvPr id="9220" name="Picture 6" descr="C:\My Documents\Science - Pop &amp; Eco Pictures\Endangered Species\img04.gif"/>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1676400" y="2590801"/>
            <a:ext cx="3962400" cy="2651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21" name="Text Box 7"/>
          <p:cNvSpPr txBox="1">
            <a:spLocks noChangeArrowheads="1"/>
          </p:cNvSpPr>
          <p:nvPr/>
        </p:nvSpPr>
        <p:spPr bwMode="auto">
          <a:xfrm>
            <a:off x="1524000" y="5334001"/>
            <a:ext cx="4114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3600"/>
              <a:t>Black Rhino           of Africa</a:t>
            </a:r>
          </a:p>
        </p:txBody>
      </p:sp>
    </p:spTree>
    <p:extLst>
      <p:ext uri="{BB962C8B-B14F-4D97-AF65-F5344CB8AC3E}">
        <p14:creationId xmlns:p14="http://schemas.microsoft.com/office/powerpoint/2010/main" val="2575268174"/>
      </p:ext>
    </p:extLst>
  </p:cSld>
  <p:clrMapOvr>
    <a:masterClrMapping/>
  </p:clrMapOvr>
  <p:transition advClick="0" advTm="8000">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10243" name="Rectangle 3"/>
          <p:cNvSpPr>
            <a:spLocks noGrp="1" noChangeArrowheads="1"/>
          </p:cNvSpPr>
          <p:nvPr>
            <p:ph type="body" sz="half" idx="2"/>
          </p:nvPr>
        </p:nvSpPr>
        <p:spPr>
          <a:xfrm>
            <a:off x="1524000" y="1981200"/>
            <a:ext cx="8039878" cy="19050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Gray wolves are also endangered in most of the lower 48 states. </a:t>
            </a:r>
          </a:p>
        </p:txBody>
      </p:sp>
      <p:pic>
        <p:nvPicPr>
          <p:cNvPr id="10244" name="Picture 8" descr="C:\My Documents\Science - Pop &amp; Eco Pictures\Endangered Species\img07.gif"/>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4114800" y="3249613"/>
            <a:ext cx="4800600" cy="32115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27460723"/>
      </p:ext>
    </p:extLst>
  </p:cSld>
  <p:clrMapOvr>
    <a:masterClrMapping/>
  </p:clrMapOvr>
  <p:transition advClick="0" advTm="8000">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752600" y="920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11267" name="Rectangle 3"/>
          <p:cNvSpPr>
            <a:spLocks noGrp="1" noChangeArrowheads="1"/>
          </p:cNvSpPr>
          <p:nvPr>
            <p:ph type="body" sz="half" idx="1"/>
          </p:nvPr>
        </p:nvSpPr>
        <p:spPr>
          <a:xfrm>
            <a:off x="1524000" y="1905000"/>
            <a:ext cx="3505200" cy="4572000"/>
          </a:xfrm>
          <a:solidFill>
            <a:schemeClr val="accent1">
              <a:lumMod val="40000"/>
              <a:lumOff val="60000"/>
            </a:schemeClr>
          </a:solidFill>
        </p:spPr>
        <p:txBody>
          <a:bodyPr/>
          <a:lstStyle/>
          <a:p>
            <a:pPr eaLnBrk="1" hangingPunct="1"/>
            <a:r>
              <a:rPr lang="en-US" altLang="en-US" sz="4000" dirty="0">
                <a:latin typeface="Times New Roman" panose="02020603050405020304" pitchFamily="18" charset="0"/>
              </a:rPr>
              <a:t>A threatened species is just a step behind, and may soon become endangered if we don't help.</a:t>
            </a:r>
          </a:p>
        </p:txBody>
      </p:sp>
      <p:pic>
        <p:nvPicPr>
          <p:cNvPr id="11268" name="Picture 6" descr="C:\My Documents\Science - Pop &amp; Eco Pictures\Endangered Species\img05.gif"/>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105400" y="2809876"/>
            <a:ext cx="3886200" cy="2600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46256999"/>
      </p:ext>
    </p:extLst>
  </p:cSld>
  <p:clrMapOvr>
    <a:masterClrMapping/>
  </p:clrMapOvr>
  <p:transition advClick="0" advTm="8000">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752600" y="-60325"/>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12291" name="Rectangle 3"/>
          <p:cNvSpPr>
            <a:spLocks noGrp="1" noChangeArrowheads="1"/>
          </p:cNvSpPr>
          <p:nvPr>
            <p:ph type="body" sz="half" idx="2"/>
          </p:nvPr>
        </p:nvSpPr>
        <p:spPr>
          <a:xfrm>
            <a:off x="1524000" y="5029200"/>
            <a:ext cx="7696200" cy="18288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Poachers cut off their ivory tusks to make carvings and sell them for money. </a:t>
            </a:r>
          </a:p>
        </p:txBody>
      </p:sp>
      <p:sp>
        <p:nvSpPr>
          <p:cNvPr id="12292" name="Text Box 5"/>
          <p:cNvSpPr txBox="1">
            <a:spLocks noChangeArrowheads="1"/>
          </p:cNvSpPr>
          <p:nvPr/>
        </p:nvSpPr>
        <p:spPr bwMode="auto">
          <a:xfrm>
            <a:off x="7315200" y="2009776"/>
            <a:ext cx="1905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3600"/>
              <a:t>African Elephant</a:t>
            </a:r>
          </a:p>
        </p:txBody>
      </p:sp>
      <p:pic>
        <p:nvPicPr>
          <p:cNvPr id="12293" name="Picture 8" descr="C:\My Documents\Science - Pop &amp; Eco Pictures\Endangered Species\img08.gif"/>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1752600" y="1371600"/>
            <a:ext cx="5486400" cy="3671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99970905"/>
      </p:ext>
    </p:extLst>
  </p:cSld>
  <p:clrMapOvr>
    <a:masterClrMapping/>
  </p:clrMapOvr>
  <p:transition advClick="0" advTm="8000">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752600" y="1"/>
            <a:ext cx="7467600" cy="1431925"/>
          </a:xfrm>
        </p:spPr>
        <p:txBody>
          <a:bodyPr/>
          <a:lstStyle/>
          <a:p>
            <a:pPr eaLnBrk="1" hangingPunct="1"/>
            <a:r>
              <a:rPr lang="en-US" altLang="en-US" i="1">
                <a:latin typeface="Rockwell Extra Bold" panose="02060903040505020403" pitchFamily="18" charset="0"/>
              </a:rPr>
              <a:t>Ways That Species Become Endangered</a:t>
            </a:r>
          </a:p>
        </p:txBody>
      </p:sp>
      <p:sp>
        <p:nvSpPr>
          <p:cNvPr id="13315" name="Rectangle 3"/>
          <p:cNvSpPr>
            <a:spLocks noGrp="1" noChangeArrowheads="1"/>
          </p:cNvSpPr>
          <p:nvPr>
            <p:ph type="body" idx="1"/>
          </p:nvPr>
        </p:nvSpPr>
        <p:spPr>
          <a:xfrm>
            <a:off x="1981200" y="1752600"/>
            <a:ext cx="7162800" cy="45720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Habitat loss</a:t>
            </a:r>
          </a:p>
          <a:p>
            <a:pPr eaLnBrk="1" hangingPunct="1">
              <a:lnSpc>
                <a:spcPct val="90000"/>
              </a:lnSpc>
            </a:pPr>
            <a:r>
              <a:rPr lang="en-US" altLang="en-US" sz="4000" dirty="0">
                <a:latin typeface="Times New Roman" panose="02020603050405020304" pitchFamily="18" charset="0"/>
              </a:rPr>
              <a:t>Unregulated or illegal killing or collection</a:t>
            </a:r>
          </a:p>
          <a:p>
            <a:pPr eaLnBrk="1" hangingPunct="1">
              <a:lnSpc>
                <a:spcPct val="90000"/>
              </a:lnSpc>
            </a:pPr>
            <a:r>
              <a:rPr lang="en-US" altLang="en-US" sz="4000" dirty="0">
                <a:latin typeface="Times New Roman" panose="02020603050405020304" pitchFamily="18" charset="0"/>
              </a:rPr>
              <a:t>Pesticides, pollution</a:t>
            </a:r>
          </a:p>
          <a:p>
            <a:pPr eaLnBrk="1" hangingPunct="1">
              <a:lnSpc>
                <a:spcPct val="90000"/>
              </a:lnSpc>
            </a:pPr>
            <a:r>
              <a:rPr lang="en-US" altLang="en-US" sz="4000" dirty="0">
                <a:latin typeface="Times New Roman" panose="02020603050405020304" pitchFamily="18" charset="0"/>
              </a:rPr>
              <a:t>Competition with other species</a:t>
            </a:r>
          </a:p>
          <a:p>
            <a:pPr eaLnBrk="1" hangingPunct="1">
              <a:lnSpc>
                <a:spcPct val="90000"/>
              </a:lnSpc>
            </a:pPr>
            <a:r>
              <a:rPr lang="en-US" altLang="en-US" sz="4000" dirty="0">
                <a:latin typeface="Times New Roman" panose="02020603050405020304" pitchFamily="18" charset="0"/>
              </a:rPr>
              <a:t>Disease</a:t>
            </a:r>
          </a:p>
          <a:p>
            <a:pPr eaLnBrk="1" hangingPunct="1">
              <a:lnSpc>
                <a:spcPct val="90000"/>
              </a:lnSpc>
            </a:pPr>
            <a:r>
              <a:rPr lang="en-US" altLang="en-US" sz="4000" dirty="0">
                <a:latin typeface="Times New Roman" panose="02020603050405020304" pitchFamily="18" charset="0"/>
              </a:rPr>
              <a:t>Predation</a:t>
            </a:r>
          </a:p>
          <a:p>
            <a:pPr eaLnBrk="1" hangingPunct="1">
              <a:lnSpc>
                <a:spcPct val="90000"/>
              </a:lnSpc>
            </a:pPr>
            <a:endParaRPr lang="en-US" altLang="en-US" dirty="0"/>
          </a:p>
        </p:txBody>
      </p:sp>
    </p:spTree>
    <p:extLst>
      <p:ext uri="{BB962C8B-B14F-4D97-AF65-F5344CB8AC3E}">
        <p14:creationId xmlns:p14="http://schemas.microsoft.com/office/powerpoint/2010/main" val="1151614802"/>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14339" name="Rectangle 3"/>
          <p:cNvSpPr>
            <a:spLocks noGrp="1" noChangeArrowheads="1"/>
          </p:cNvSpPr>
          <p:nvPr>
            <p:ph type="body" sz="half" idx="1"/>
          </p:nvPr>
        </p:nvSpPr>
        <p:spPr>
          <a:xfrm>
            <a:off x="1934547" y="5320004"/>
            <a:ext cx="7391400" cy="1286069"/>
          </a:xfrm>
          <a:solidFill>
            <a:schemeClr val="accent1">
              <a:lumMod val="40000"/>
              <a:lumOff val="60000"/>
            </a:schemeClr>
          </a:solidFill>
        </p:spPr>
        <p:txBody>
          <a:bodyPr/>
          <a:lstStyle/>
          <a:p>
            <a:pPr eaLnBrk="1" hangingPunct="1"/>
            <a:r>
              <a:rPr lang="en-US" altLang="en-US" sz="4000" dirty="0">
                <a:latin typeface="Times New Roman" panose="02020603050405020304" pitchFamily="18" charset="0"/>
              </a:rPr>
              <a:t>It is because of habitat loss that spotted owls are threatened.</a:t>
            </a:r>
          </a:p>
        </p:txBody>
      </p:sp>
      <p:pic>
        <p:nvPicPr>
          <p:cNvPr id="14340" name="Picture 6" descr="C:\My Documents\Science - Pop &amp; Eco Pictures\Endangered Species\img18.gif"/>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2819400" y="1524000"/>
            <a:ext cx="5410200" cy="3621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5516760"/>
      </p:ext>
    </p:extLst>
  </p:cSld>
  <p:clrMapOvr>
    <a:masterClrMapping/>
  </p:clrMapOvr>
  <p:transition advClick="0" advTm="8000">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15363" name="Rectangle 3"/>
          <p:cNvSpPr>
            <a:spLocks noGrp="1" noChangeArrowheads="1"/>
          </p:cNvSpPr>
          <p:nvPr>
            <p:ph type="body" sz="half" idx="1"/>
          </p:nvPr>
        </p:nvSpPr>
        <p:spPr>
          <a:xfrm>
            <a:off x="1981200" y="5105400"/>
            <a:ext cx="7391400" cy="1752600"/>
          </a:xfrm>
          <a:solidFill>
            <a:schemeClr val="accent1">
              <a:lumMod val="40000"/>
              <a:lumOff val="60000"/>
            </a:schemeClr>
          </a:solidFill>
        </p:spPr>
        <p:txBody>
          <a:bodyPr/>
          <a:lstStyle/>
          <a:p>
            <a:pPr eaLnBrk="1" hangingPunct="1"/>
            <a:r>
              <a:rPr lang="en-US" altLang="en-US" sz="3600" dirty="0">
                <a:latin typeface="Times New Roman" panose="02020603050405020304" pitchFamily="18" charset="0"/>
              </a:rPr>
              <a:t>Different aged trees like this are perfect for owls nests, food, shelter and protection from predators.</a:t>
            </a:r>
          </a:p>
        </p:txBody>
      </p:sp>
      <p:pic>
        <p:nvPicPr>
          <p:cNvPr id="15364" name="Picture 7" descr="C:\My Documents\Science - Pop &amp; Eco Pictures\Endangered Species\img19.gif"/>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2743200" y="1371600"/>
            <a:ext cx="5486400" cy="3671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55343193"/>
      </p:ext>
    </p:extLst>
  </p:cSld>
  <p:clrMapOvr>
    <a:masterClrMapping/>
  </p:clrMapOvr>
  <p:transition advClick="0" advTm="8000">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16387" name="Rectangle 3"/>
          <p:cNvSpPr>
            <a:spLocks noGrp="1" noChangeArrowheads="1"/>
          </p:cNvSpPr>
          <p:nvPr>
            <p:ph type="body" sz="half" idx="1"/>
          </p:nvPr>
        </p:nvSpPr>
        <p:spPr>
          <a:xfrm>
            <a:off x="1524000" y="5105400"/>
            <a:ext cx="7848600" cy="1752600"/>
          </a:xfrm>
          <a:solidFill>
            <a:schemeClr val="accent1">
              <a:lumMod val="40000"/>
              <a:lumOff val="60000"/>
            </a:schemeClr>
          </a:solidFill>
        </p:spPr>
        <p:txBody>
          <a:bodyPr/>
          <a:lstStyle/>
          <a:p>
            <a:pPr eaLnBrk="1" hangingPunct="1"/>
            <a:r>
              <a:rPr lang="en-US" altLang="en-US" sz="3600" dirty="0">
                <a:latin typeface="Times New Roman" panose="02020603050405020304" pitchFamily="18" charset="0"/>
              </a:rPr>
              <a:t>The spotted owl's problem started years ago when old growth forests were cut faster than they could regrow.</a:t>
            </a:r>
          </a:p>
        </p:txBody>
      </p:sp>
      <p:pic>
        <p:nvPicPr>
          <p:cNvPr id="16388" name="Picture 5" descr="C:\My Documents\Science - Pop &amp; Eco Pictures\Endangered Species\img2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5562600"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753540"/>
      </p:ext>
    </p:extLst>
  </p:cSld>
  <p:clrMapOvr>
    <a:masterClrMapping/>
  </p:clrMapOvr>
  <p:transition advClick="0" advTm="8000">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17411" name="Rectangle 3"/>
          <p:cNvSpPr>
            <a:spLocks noGrp="1" noChangeArrowheads="1"/>
          </p:cNvSpPr>
          <p:nvPr>
            <p:ph type="body" sz="half" idx="1"/>
          </p:nvPr>
        </p:nvSpPr>
        <p:spPr>
          <a:xfrm>
            <a:off x="1524000" y="5105400"/>
            <a:ext cx="7848600" cy="17526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The spotted owl is our fire alarm to the problem of over-cutting our forests.</a:t>
            </a:r>
          </a:p>
        </p:txBody>
      </p:sp>
      <p:pic>
        <p:nvPicPr>
          <p:cNvPr id="17412" name="Picture 5" descr="C:\My Documents\Science - Pop &amp; Eco Pictures\Endangered Species\img2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5638800"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593644"/>
      </p:ext>
    </p:extLst>
  </p:cSld>
  <p:clrMapOvr>
    <a:masterClrMapping/>
  </p:clrMapOvr>
  <p:transition advClick="0" advTm="8000">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18435" name="Rectangle 3"/>
          <p:cNvSpPr>
            <a:spLocks noGrp="1" noChangeArrowheads="1"/>
          </p:cNvSpPr>
          <p:nvPr>
            <p:ph type="body" sz="half" idx="1"/>
          </p:nvPr>
        </p:nvSpPr>
        <p:spPr>
          <a:xfrm>
            <a:off x="1905000" y="5105400"/>
            <a:ext cx="7086600" cy="17526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It is also because of habitat loss that whooping cranes are endangered.</a:t>
            </a:r>
          </a:p>
        </p:txBody>
      </p:sp>
      <p:pic>
        <p:nvPicPr>
          <p:cNvPr id="18436" name="Picture 5" descr="C:\My Documents\Science - Pop &amp; Eco Pictures\Endangered Species\img2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5638800"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481772"/>
      </p:ext>
    </p:extLst>
  </p:cSld>
  <p:clrMapOvr>
    <a:masterClrMapping/>
  </p:clrMapOvr>
  <p:transition advClick="0" advTm="8000">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19459" name="Rectangle 3"/>
          <p:cNvSpPr>
            <a:spLocks noGrp="1" noChangeArrowheads="1"/>
          </p:cNvSpPr>
          <p:nvPr>
            <p:ph type="body" sz="half" idx="1"/>
          </p:nvPr>
        </p:nvSpPr>
        <p:spPr>
          <a:xfrm>
            <a:off x="1514670" y="5252065"/>
            <a:ext cx="7848600" cy="1248747"/>
          </a:xfrm>
          <a:solidFill>
            <a:schemeClr val="accent1">
              <a:lumMod val="40000"/>
              <a:lumOff val="60000"/>
            </a:schemeClr>
          </a:solidFill>
        </p:spPr>
        <p:txBody>
          <a:bodyPr/>
          <a:lstStyle/>
          <a:p>
            <a:pPr eaLnBrk="1" hangingPunct="1"/>
            <a:r>
              <a:rPr lang="en-US" altLang="en-US" sz="4000" dirty="0">
                <a:latin typeface="Times New Roman" panose="02020603050405020304" pitchFamily="18" charset="0"/>
              </a:rPr>
              <a:t>Whooping cranes need wetlands for food and protection. </a:t>
            </a:r>
          </a:p>
        </p:txBody>
      </p:sp>
      <p:pic>
        <p:nvPicPr>
          <p:cNvPr id="19460" name="Picture 5" descr="C:\My Documents\Science - Pop &amp; Eco Pictures\Endangered Species\img2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5638800"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216373"/>
      </p:ext>
    </p:extLst>
  </p:cSld>
  <p:clrMapOvr>
    <a:masterClrMapping/>
  </p:clrMapOvr>
  <p:transition advClick="0" advTm="8000">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20483" name="Rectangle 3"/>
          <p:cNvSpPr>
            <a:spLocks noGrp="1" noChangeArrowheads="1"/>
          </p:cNvSpPr>
          <p:nvPr>
            <p:ph type="body" sz="half" idx="1"/>
          </p:nvPr>
        </p:nvSpPr>
        <p:spPr>
          <a:xfrm>
            <a:off x="1324947" y="5105400"/>
            <a:ext cx="8864082" cy="17526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Historically, wetlands were considered wastelands, suitable only for mosquitoes and draining. </a:t>
            </a:r>
          </a:p>
        </p:txBody>
      </p:sp>
      <p:pic>
        <p:nvPicPr>
          <p:cNvPr id="20484" name="Picture 5" descr="C:\My Documents\Science - Pop &amp; Eco Pictures\Endangered Species\img2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5638800"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9355105"/>
      </p:ext>
    </p:extLst>
  </p:cSld>
  <p:clrMapOvr>
    <a:masterClrMapping/>
  </p:clrMapOvr>
  <p:transition advClick="0" advTm="8000">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21507" name="Rectangle 3"/>
          <p:cNvSpPr>
            <a:spLocks noGrp="1" noChangeArrowheads="1"/>
          </p:cNvSpPr>
          <p:nvPr>
            <p:ph type="body" sz="half" idx="1"/>
          </p:nvPr>
        </p:nvSpPr>
        <p:spPr>
          <a:xfrm>
            <a:off x="1905000" y="5261396"/>
            <a:ext cx="7315200" cy="1239416"/>
          </a:xfrm>
          <a:solidFill>
            <a:schemeClr val="accent1">
              <a:lumMod val="40000"/>
              <a:lumOff val="60000"/>
            </a:schemeClr>
          </a:solidFill>
        </p:spPr>
        <p:txBody>
          <a:bodyPr/>
          <a:lstStyle/>
          <a:p>
            <a:pPr eaLnBrk="1" hangingPunct="1"/>
            <a:r>
              <a:rPr lang="en-US" altLang="en-US" sz="4000" dirty="0">
                <a:latin typeface="Times New Roman" panose="02020603050405020304" pitchFamily="18" charset="0"/>
              </a:rPr>
              <a:t>When wetlands are drained of all their water, this is habitat loss.</a:t>
            </a:r>
          </a:p>
        </p:txBody>
      </p:sp>
      <p:pic>
        <p:nvPicPr>
          <p:cNvPr id="21508" name="Picture 5" descr="C:\My Documents\Science - Pop &amp; Eco Pictures\Endangered Species\img2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5638800"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92691"/>
      </p:ext>
    </p:extLst>
  </p:cSld>
  <p:clrMapOvr>
    <a:masterClrMapping/>
  </p:clrMapOvr>
  <p:transition advClick="0" advTm="8000">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22531" name="Rectangle 3"/>
          <p:cNvSpPr>
            <a:spLocks noGrp="1" noChangeArrowheads="1"/>
          </p:cNvSpPr>
          <p:nvPr>
            <p:ph type="body" sz="half" idx="1"/>
          </p:nvPr>
        </p:nvSpPr>
        <p:spPr>
          <a:xfrm>
            <a:off x="2857500" y="5385319"/>
            <a:ext cx="5486400" cy="1360714"/>
          </a:xfrm>
          <a:solidFill>
            <a:schemeClr val="accent1">
              <a:lumMod val="40000"/>
              <a:lumOff val="60000"/>
            </a:schemeClr>
          </a:solidFill>
        </p:spPr>
        <p:txBody>
          <a:bodyPr/>
          <a:lstStyle/>
          <a:p>
            <a:pPr eaLnBrk="1" hangingPunct="1"/>
            <a:r>
              <a:rPr lang="en-US" altLang="en-US" sz="4000" dirty="0">
                <a:latin typeface="Times New Roman" panose="02020603050405020304" pitchFamily="18" charset="0"/>
              </a:rPr>
              <a:t>Ferrets depend on these prairie dogs for food.</a:t>
            </a:r>
          </a:p>
        </p:txBody>
      </p:sp>
      <p:pic>
        <p:nvPicPr>
          <p:cNvPr id="22532" name="Picture 6" descr="C:\My Documents\Science - Pop &amp; Eco Pictures\Endangered Species\img27.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5715000" cy="382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3241084"/>
      </p:ext>
    </p:extLst>
  </p:cSld>
  <p:clrMapOvr>
    <a:masterClrMapping/>
  </p:clrMapOvr>
  <p:transition advClick="0" advTm="8000">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23555" name="Rectangle 3"/>
          <p:cNvSpPr>
            <a:spLocks noGrp="1" noChangeArrowheads="1"/>
          </p:cNvSpPr>
          <p:nvPr>
            <p:ph type="body" idx="1"/>
          </p:nvPr>
        </p:nvSpPr>
        <p:spPr>
          <a:xfrm>
            <a:off x="1752600" y="1981200"/>
            <a:ext cx="7543800" cy="4419600"/>
          </a:xfrm>
          <a:solidFill>
            <a:schemeClr val="accent1">
              <a:lumMod val="40000"/>
              <a:lumOff val="60000"/>
            </a:schemeClr>
          </a:solidFill>
        </p:spPr>
        <p:txBody>
          <a:bodyPr/>
          <a:lstStyle/>
          <a:p>
            <a:pPr eaLnBrk="1" hangingPunct="1"/>
            <a:r>
              <a:rPr lang="en-US" altLang="en-US" sz="4400" dirty="0">
                <a:latin typeface="Times New Roman" panose="02020603050405020304" pitchFamily="18" charset="0"/>
              </a:rPr>
              <a:t>Prairie dogs were considered pests by the settlers</a:t>
            </a:r>
          </a:p>
          <a:p>
            <a:pPr eaLnBrk="1" hangingPunct="1"/>
            <a:r>
              <a:rPr lang="en-US" altLang="en-US" sz="4400" dirty="0">
                <a:latin typeface="Times New Roman" panose="02020603050405020304" pitchFamily="18" charset="0"/>
              </a:rPr>
              <a:t>Thousands of prairie dog towns were killed off</a:t>
            </a:r>
          </a:p>
          <a:p>
            <a:pPr eaLnBrk="1" hangingPunct="1"/>
            <a:r>
              <a:rPr lang="en-US" altLang="en-US" sz="4400" dirty="0">
                <a:latin typeface="Times New Roman" panose="02020603050405020304" pitchFamily="18" charset="0"/>
              </a:rPr>
              <a:t>Without the prairie dogs, the ferrets had no food</a:t>
            </a:r>
          </a:p>
        </p:txBody>
      </p:sp>
    </p:spTree>
    <p:extLst>
      <p:ext uri="{BB962C8B-B14F-4D97-AF65-F5344CB8AC3E}">
        <p14:creationId xmlns:p14="http://schemas.microsoft.com/office/powerpoint/2010/main" val="1290052699"/>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24579" name="Rectangle 3"/>
          <p:cNvSpPr>
            <a:spLocks noGrp="1" noChangeArrowheads="1"/>
          </p:cNvSpPr>
          <p:nvPr>
            <p:ph type="body" sz="half" idx="1"/>
          </p:nvPr>
        </p:nvSpPr>
        <p:spPr>
          <a:xfrm>
            <a:off x="1905000" y="5105400"/>
            <a:ext cx="7315200" cy="17526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There are two reasons why tigers are endangered, habitat loss and illegal killing.</a:t>
            </a:r>
          </a:p>
        </p:txBody>
      </p:sp>
      <p:pic>
        <p:nvPicPr>
          <p:cNvPr id="24580" name="Picture 5" descr="C:\My Documents\Science - Pop &amp; Eco Pictures\Endangered Species\img2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5562600"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1019709"/>
      </p:ext>
    </p:extLst>
  </p:cSld>
  <p:clrMapOvr>
    <a:masterClrMapping/>
  </p:clrMapOvr>
  <p:transition advClick="0" advTm="8000">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25603" name="Rectangle 3"/>
          <p:cNvSpPr>
            <a:spLocks noGrp="1" noChangeArrowheads="1"/>
          </p:cNvSpPr>
          <p:nvPr>
            <p:ph type="body" sz="half" idx="1"/>
          </p:nvPr>
        </p:nvSpPr>
        <p:spPr>
          <a:xfrm>
            <a:off x="1905000" y="5105400"/>
            <a:ext cx="7315200" cy="17526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Certain human activities are also the main problem facing the endangered manatee, or sea cow.</a:t>
            </a:r>
          </a:p>
        </p:txBody>
      </p:sp>
      <p:pic>
        <p:nvPicPr>
          <p:cNvPr id="25604" name="Picture 5" descr="C:\My Documents\Science - Pop &amp; Eco Pictures\Endangered Species\img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5562600"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8758706"/>
      </p:ext>
    </p:extLst>
  </p:cSld>
  <p:clrMapOvr>
    <a:masterClrMapping/>
  </p:clrMapOvr>
  <p:transition advClick="0" advTm="8000">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26627" name="Rectangle 3"/>
          <p:cNvSpPr>
            <a:spLocks noGrp="1" noChangeArrowheads="1"/>
          </p:cNvSpPr>
          <p:nvPr>
            <p:ph type="body" sz="half" idx="1"/>
          </p:nvPr>
        </p:nvSpPr>
        <p:spPr>
          <a:xfrm>
            <a:off x="1905000" y="5354702"/>
            <a:ext cx="7315200" cy="1146110"/>
          </a:xfrm>
          <a:solidFill>
            <a:schemeClr val="accent1">
              <a:lumMod val="40000"/>
              <a:lumOff val="60000"/>
            </a:schemeClr>
          </a:solidFill>
        </p:spPr>
        <p:txBody>
          <a:bodyPr>
            <a:normAutofit lnSpcReduction="10000"/>
          </a:bodyPr>
          <a:lstStyle/>
          <a:p>
            <a:pPr eaLnBrk="1" hangingPunct="1"/>
            <a:r>
              <a:rPr lang="en-US" altLang="en-US" sz="4000" dirty="0">
                <a:latin typeface="Times New Roman" panose="02020603050405020304" pitchFamily="18" charset="0"/>
              </a:rPr>
              <a:t>Sometimes speed boats run over the manatees.</a:t>
            </a:r>
          </a:p>
        </p:txBody>
      </p:sp>
      <p:pic>
        <p:nvPicPr>
          <p:cNvPr id="26628" name="Picture 5" descr="C:\My Documents\Science - Pop &amp; Eco Pictures\Endangered Species\img3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5638800"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0878707"/>
      </p:ext>
    </p:extLst>
  </p:cSld>
  <p:clrMapOvr>
    <a:masterClrMapping/>
  </p:clrMapOvr>
  <p:transition advClick="0" advTm="8000">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752600" y="15876"/>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27651" name="Rectangle 3"/>
          <p:cNvSpPr>
            <a:spLocks noGrp="1" noChangeArrowheads="1"/>
          </p:cNvSpPr>
          <p:nvPr>
            <p:ph type="body" sz="half" idx="1"/>
          </p:nvPr>
        </p:nvSpPr>
        <p:spPr>
          <a:xfrm>
            <a:off x="1905000" y="5105400"/>
            <a:ext cx="7315200" cy="17526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Not all endangered species are mammals and birds we are familiar with.</a:t>
            </a:r>
          </a:p>
        </p:txBody>
      </p:sp>
      <p:pic>
        <p:nvPicPr>
          <p:cNvPr id="27652" name="Picture 5" descr="C:\My Documents\Science - Pop &amp; Eco Pictures\Endangered Species\img3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5638800"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429453"/>
      </p:ext>
    </p:extLst>
  </p:cSld>
  <p:clrMapOvr>
    <a:masterClrMapping/>
  </p:clrMapOvr>
  <p:transition advClick="0" advTm="8000">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752600" y="152401"/>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28675" name="Rectangle 4"/>
          <p:cNvSpPr>
            <a:spLocks noGrp="1" noChangeArrowheads="1"/>
          </p:cNvSpPr>
          <p:nvPr>
            <p:ph type="body" sz="half" idx="2"/>
          </p:nvPr>
        </p:nvSpPr>
        <p:spPr>
          <a:xfrm>
            <a:off x="5181600" y="2209800"/>
            <a:ext cx="4114800" cy="3733800"/>
          </a:xfrm>
          <a:solidFill>
            <a:schemeClr val="accent1">
              <a:lumMod val="40000"/>
              <a:lumOff val="60000"/>
            </a:schemeClr>
          </a:solidFill>
        </p:spPr>
        <p:txBody>
          <a:bodyPr/>
          <a:lstStyle/>
          <a:p>
            <a:pPr eaLnBrk="1" hangingPunct="1"/>
            <a:r>
              <a:rPr lang="en-US" altLang="en-US" sz="4400" dirty="0">
                <a:latin typeface="Times New Roman" panose="02020603050405020304" pitchFamily="18" charset="0"/>
              </a:rPr>
              <a:t>Many plants, like this insect-eating pitcher plant, are endangered. </a:t>
            </a:r>
          </a:p>
        </p:txBody>
      </p:sp>
      <p:pic>
        <p:nvPicPr>
          <p:cNvPr id="28676" name="Picture 6" descr="C:\My Documents\Science - Pop &amp; Eco Pictures\Endangered Species\img36.gif"/>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1752600" y="1600200"/>
            <a:ext cx="3365500" cy="502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71356724"/>
      </p:ext>
    </p:extLst>
  </p:cSld>
  <p:clrMapOvr>
    <a:masterClrMapping/>
  </p:clrMapOvr>
  <p:transition advClick="0" advTm="8000">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752600" y="152401"/>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29699" name="Rectangle 3"/>
          <p:cNvSpPr>
            <a:spLocks noGrp="1" noChangeArrowheads="1"/>
          </p:cNvSpPr>
          <p:nvPr>
            <p:ph type="body" sz="half" idx="2"/>
          </p:nvPr>
        </p:nvSpPr>
        <p:spPr>
          <a:xfrm>
            <a:off x="4876800" y="1981200"/>
            <a:ext cx="4419600" cy="4495800"/>
          </a:xfrm>
          <a:solidFill>
            <a:schemeClr val="accent1">
              <a:lumMod val="40000"/>
              <a:lumOff val="60000"/>
            </a:schemeClr>
          </a:solidFill>
        </p:spPr>
        <p:txBody>
          <a:bodyPr/>
          <a:lstStyle/>
          <a:p>
            <a:pPr eaLnBrk="1" hangingPunct="1">
              <a:lnSpc>
                <a:spcPct val="90000"/>
              </a:lnSpc>
            </a:pPr>
            <a:r>
              <a:rPr lang="en-US" altLang="en-US" sz="4400" dirty="0">
                <a:latin typeface="Times New Roman" panose="02020603050405020304" pitchFamily="18" charset="0"/>
              </a:rPr>
              <a:t>This is a bunched Cory Cactus, a very endangered plant found in the Southwest deserts.</a:t>
            </a:r>
          </a:p>
        </p:txBody>
      </p:sp>
      <p:pic>
        <p:nvPicPr>
          <p:cNvPr id="29700" name="Picture 5" descr="C:\My Documents\Science - Pop &amp; Eco Pictures\Endangered Species\img37.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1676400"/>
            <a:ext cx="321151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832303"/>
      </p:ext>
    </p:extLst>
  </p:cSld>
  <p:clrMapOvr>
    <a:masterClrMapping/>
  </p:clrMapOvr>
  <p:transition advClick="0" advTm="8000">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752600" y="152401"/>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30723" name="Rectangle 3"/>
          <p:cNvSpPr>
            <a:spLocks noGrp="1" noChangeArrowheads="1"/>
          </p:cNvSpPr>
          <p:nvPr>
            <p:ph type="body" sz="half" idx="2"/>
          </p:nvPr>
        </p:nvSpPr>
        <p:spPr>
          <a:xfrm>
            <a:off x="1905000" y="4572000"/>
            <a:ext cx="7315200" cy="22860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All living things, from mammals to fish and insects, are connected and depend on each other for survival. </a:t>
            </a:r>
          </a:p>
        </p:txBody>
      </p:sp>
      <p:pic>
        <p:nvPicPr>
          <p:cNvPr id="30724" name="Picture 4" descr="C:\My Documents\Science - Pop &amp; Eco Pictures\Endangered Species\img3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600201"/>
            <a:ext cx="4495800" cy="300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043783"/>
      </p:ext>
    </p:extLst>
  </p:cSld>
  <p:clrMapOvr>
    <a:masterClrMapping/>
  </p:clrMapOvr>
  <p:transition advClick="0" advTm="8000">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752600" y="152401"/>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31747" name="Rectangle 3"/>
          <p:cNvSpPr>
            <a:spLocks noGrp="1" noChangeArrowheads="1"/>
          </p:cNvSpPr>
          <p:nvPr>
            <p:ph type="body" sz="half" idx="2"/>
          </p:nvPr>
        </p:nvSpPr>
        <p:spPr>
          <a:xfrm>
            <a:off x="1905000" y="5334000"/>
            <a:ext cx="7315200" cy="12192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All living things are connected to each other including humans.</a:t>
            </a:r>
          </a:p>
        </p:txBody>
      </p:sp>
      <p:pic>
        <p:nvPicPr>
          <p:cNvPr id="31748" name="Picture 5" descr="C:\My Documents\Science - Pop &amp; Eco Pictures\Endangered Species\img3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600200"/>
            <a:ext cx="5562600" cy="372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265335"/>
      </p:ext>
    </p:extLst>
  </p:cSld>
  <p:clrMapOvr>
    <a:masterClrMapping/>
  </p:clrMapOvr>
  <p:transition advClick="0" advTm="8000">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752600" y="152401"/>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32771" name="Rectangle 3"/>
          <p:cNvSpPr>
            <a:spLocks noGrp="1" noChangeArrowheads="1"/>
          </p:cNvSpPr>
          <p:nvPr>
            <p:ph type="body" sz="half" idx="2"/>
          </p:nvPr>
        </p:nvSpPr>
        <p:spPr>
          <a:xfrm>
            <a:off x="1905000" y="4953000"/>
            <a:ext cx="7315200" cy="18288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It has been estimated that a disappearing plant can take with it up to 30 other species.</a:t>
            </a:r>
          </a:p>
        </p:txBody>
      </p:sp>
      <p:pic>
        <p:nvPicPr>
          <p:cNvPr id="32772" name="Picture 5" descr="C:\My Documents\Science - Pop &amp; Eco Pictures\Endangered Species\img4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600200"/>
            <a:ext cx="49530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4455832"/>
      </p:ext>
    </p:extLst>
  </p:cSld>
  <p:clrMapOvr>
    <a:masterClrMapping/>
  </p:clrMapOvr>
  <p:transition advClick="0" advTm="8000">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752600" y="152401"/>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33795" name="Rectangle 3"/>
          <p:cNvSpPr>
            <a:spLocks noGrp="1" noChangeArrowheads="1"/>
          </p:cNvSpPr>
          <p:nvPr>
            <p:ph type="body" sz="half" idx="2"/>
          </p:nvPr>
        </p:nvSpPr>
        <p:spPr>
          <a:xfrm>
            <a:off x="1905000" y="4953000"/>
            <a:ext cx="7315200" cy="18288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Endangered species show us that our world may not be as healthy as we think.</a:t>
            </a:r>
          </a:p>
        </p:txBody>
      </p:sp>
      <p:pic>
        <p:nvPicPr>
          <p:cNvPr id="33796" name="Picture 5" descr="C:\My Documents\Science - Pop &amp; Eco Pictures\Endangered Species\img1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524000"/>
            <a:ext cx="49530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06477"/>
      </p:ext>
    </p:extLst>
  </p:cSld>
  <p:clrMapOvr>
    <a:masterClrMapping/>
  </p:clrMapOvr>
  <p:transition advClick="0" advTm="8000">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752600" y="-60325"/>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34819" name="Rectangle 3"/>
          <p:cNvSpPr>
            <a:spLocks noGrp="1" noChangeArrowheads="1"/>
          </p:cNvSpPr>
          <p:nvPr>
            <p:ph type="body" sz="half" idx="2"/>
          </p:nvPr>
        </p:nvSpPr>
        <p:spPr>
          <a:xfrm>
            <a:off x="1905000" y="4572000"/>
            <a:ext cx="7315200" cy="23622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The use of a dangerous pesticide called DDT caused bald eagles to begin laying eggs with shells so thin they often broke. </a:t>
            </a:r>
          </a:p>
        </p:txBody>
      </p:sp>
      <p:pic>
        <p:nvPicPr>
          <p:cNvPr id="34820" name="Picture 5" descr="C:\My Documents\Science - Pop &amp; Eco Pictures\Endangered Species\img4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295401"/>
            <a:ext cx="4876800" cy="326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1590633"/>
      </p:ext>
    </p:extLst>
  </p:cSld>
  <p:clrMapOvr>
    <a:masterClrMapping/>
  </p:clrMapOvr>
  <p:transition advClick="0" advTm="8000">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752600" y="152401"/>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35843" name="Rectangle 3"/>
          <p:cNvSpPr>
            <a:spLocks noGrp="1" noChangeArrowheads="1"/>
          </p:cNvSpPr>
          <p:nvPr>
            <p:ph type="body" sz="half" idx="2"/>
          </p:nvPr>
        </p:nvSpPr>
        <p:spPr>
          <a:xfrm>
            <a:off x="5715000" y="2133600"/>
            <a:ext cx="3200400" cy="3886200"/>
          </a:xfrm>
          <a:solidFill>
            <a:schemeClr val="accent1">
              <a:lumMod val="40000"/>
              <a:lumOff val="60000"/>
            </a:schemeClr>
          </a:solidFill>
        </p:spPr>
        <p:txBody>
          <a:bodyPr/>
          <a:lstStyle/>
          <a:p>
            <a:pPr eaLnBrk="1" hangingPunct="1"/>
            <a:r>
              <a:rPr lang="en-US" altLang="en-US" sz="4000" dirty="0">
                <a:latin typeface="Times New Roman" panose="02020603050405020304" pitchFamily="18" charset="0"/>
              </a:rPr>
              <a:t>DDT was being used on farms to control agricultural pests.</a:t>
            </a:r>
          </a:p>
        </p:txBody>
      </p:sp>
      <p:pic>
        <p:nvPicPr>
          <p:cNvPr id="35844" name="Picture 5" descr="C:\My Documents\Science - Pop &amp; Eco Pictures\Endangered Species\img4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688" y="1600200"/>
            <a:ext cx="336391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833772"/>
      </p:ext>
    </p:extLst>
  </p:cSld>
  <p:clrMapOvr>
    <a:masterClrMapping/>
  </p:clrMapOvr>
  <p:transition advClick="0" advTm="8000">
    <p:rand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752600" y="152401"/>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36867" name="Rectangle 3"/>
          <p:cNvSpPr>
            <a:spLocks noGrp="1" noChangeArrowheads="1"/>
          </p:cNvSpPr>
          <p:nvPr>
            <p:ph type="body" sz="half" idx="2"/>
          </p:nvPr>
        </p:nvSpPr>
        <p:spPr>
          <a:xfrm>
            <a:off x="1905000" y="4953000"/>
            <a:ext cx="7315200" cy="18288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Brown pelicans also signaled the DDT alarm to us when their egg shells started thinning.</a:t>
            </a:r>
          </a:p>
        </p:txBody>
      </p:sp>
      <p:pic>
        <p:nvPicPr>
          <p:cNvPr id="36868" name="Picture 5" descr="C:\My Documents\Science - Pop &amp; Eco Pictures\Endangered Species\img4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524000"/>
            <a:ext cx="5105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274655"/>
      </p:ext>
    </p:extLst>
  </p:cSld>
  <p:clrMapOvr>
    <a:masterClrMapping/>
  </p:clrMapOvr>
  <p:transition advClick="0" advTm="8000">
    <p:rand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752600" y="152401"/>
            <a:ext cx="7467600" cy="1431925"/>
          </a:xfrm>
        </p:spPr>
        <p:txBody>
          <a:bodyPr/>
          <a:lstStyle/>
          <a:p>
            <a:pPr eaLnBrk="1" hangingPunct="1"/>
            <a:r>
              <a:rPr lang="en-US" altLang="en-US" i="1">
                <a:latin typeface="Rockwell Extra Bold" panose="02060903040505020403" pitchFamily="18" charset="0"/>
              </a:rPr>
              <a:t>Endangered Means </a:t>
            </a:r>
            <a:br>
              <a:rPr lang="en-US" altLang="en-US" i="1">
                <a:latin typeface="Rockwell Extra Bold" panose="02060903040505020403" pitchFamily="18" charset="0"/>
              </a:rPr>
            </a:br>
            <a:r>
              <a:rPr lang="en-US" altLang="en-US" i="1">
                <a:latin typeface="Rockwell Extra Bold" panose="02060903040505020403" pitchFamily="18" charset="0"/>
              </a:rPr>
              <a:t>There’s Still Time</a:t>
            </a:r>
          </a:p>
        </p:txBody>
      </p:sp>
      <p:sp>
        <p:nvSpPr>
          <p:cNvPr id="37891" name="Rectangle 3"/>
          <p:cNvSpPr>
            <a:spLocks noGrp="1" noChangeArrowheads="1"/>
          </p:cNvSpPr>
          <p:nvPr>
            <p:ph type="body" sz="half" idx="2"/>
          </p:nvPr>
        </p:nvSpPr>
        <p:spPr>
          <a:xfrm>
            <a:off x="2286000" y="4953000"/>
            <a:ext cx="6172200" cy="18288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The system of living things depending on one another is called an ecosystem.</a:t>
            </a:r>
          </a:p>
        </p:txBody>
      </p:sp>
      <p:pic>
        <p:nvPicPr>
          <p:cNvPr id="37892" name="Picture 5" descr="C:\My Documents\Science - Pop &amp; Eco Pictures\Endangered Species\img4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511300"/>
            <a:ext cx="5029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66934"/>
      </p:ext>
    </p:extLst>
  </p:cSld>
  <p:clrMapOvr>
    <a:masterClrMapping/>
  </p:clrMapOvr>
  <p:transition advClick="0" advTm="8000">
    <p:rand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sz="half" idx="2"/>
          </p:nvPr>
        </p:nvSpPr>
        <p:spPr>
          <a:xfrm>
            <a:off x="1524000" y="3657600"/>
            <a:ext cx="8001000" cy="3124200"/>
          </a:xfrm>
          <a:solidFill>
            <a:schemeClr val="accent1">
              <a:lumMod val="40000"/>
              <a:lumOff val="60000"/>
            </a:schemeClr>
          </a:solidFill>
        </p:spPr>
        <p:txBody>
          <a:bodyPr>
            <a:normAutofit lnSpcReduction="10000"/>
          </a:bodyPr>
          <a:lstStyle/>
          <a:p>
            <a:pPr eaLnBrk="1" hangingPunct="1">
              <a:lnSpc>
                <a:spcPct val="90000"/>
              </a:lnSpc>
            </a:pPr>
            <a:r>
              <a:rPr lang="en-US" altLang="en-US" sz="3800" dirty="0">
                <a:latin typeface="Times New Roman" panose="02020603050405020304" pitchFamily="18" charset="0"/>
              </a:rPr>
              <a:t>It is the job of the U.S. Fish and Wildlife Service to manage over 500 refuges with over 90 million acres for the conversation of endangered species, ecosystems, and natural diversity.</a:t>
            </a:r>
            <a:r>
              <a:rPr lang="en-US" altLang="en-US" sz="3600" dirty="0">
                <a:latin typeface="Times New Roman" panose="02020603050405020304" pitchFamily="18" charset="0"/>
              </a:rPr>
              <a:t> </a:t>
            </a:r>
          </a:p>
        </p:txBody>
      </p:sp>
      <p:pic>
        <p:nvPicPr>
          <p:cNvPr id="38915" name="Picture 6" descr="C:\My Documents\Science - Pop &amp; Eco Pictures\Endangered Species\img4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76200"/>
            <a:ext cx="5257800" cy="351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50755"/>
      </p:ext>
    </p:extLst>
  </p:cSld>
  <p:clrMapOvr>
    <a:masterClrMapping/>
  </p:clrMapOvr>
  <p:transition advClick="0" advTm="8000">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sz="half" idx="2"/>
          </p:nvPr>
        </p:nvSpPr>
        <p:spPr>
          <a:xfrm>
            <a:off x="1905000" y="4114800"/>
            <a:ext cx="7315200" cy="25146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In 1973, the Endangered Species Act was passed by our government to protect disappearing plants and animals.</a:t>
            </a:r>
          </a:p>
        </p:txBody>
      </p:sp>
      <p:pic>
        <p:nvPicPr>
          <p:cNvPr id="39939" name="Picture 5" descr="C:\My Documents\Science - Pop &amp; Eco Pictures\Endangered Species\img1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38114"/>
            <a:ext cx="5715000"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574700"/>
      </p:ext>
    </p:extLst>
  </p:cSld>
  <p:clrMapOvr>
    <a:masterClrMapping/>
  </p:clrMapOvr>
  <p:transition advClick="0" advTm="8000">
    <p:rand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body" sz="half" idx="2"/>
          </p:nvPr>
        </p:nvSpPr>
        <p:spPr>
          <a:xfrm>
            <a:off x="1905000" y="3810000"/>
            <a:ext cx="7315200" cy="3048000"/>
          </a:xfrm>
          <a:solidFill>
            <a:schemeClr val="accent1">
              <a:lumMod val="40000"/>
              <a:lumOff val="60000"/>
            </a:schemeClr>
          </a:solidFill>
        </p:spPr>
        <p:txBody>
          <a:bodyPr/>
          <a:lstStyle/>
          <a:p>
            <a:pPr eaLnBrk="1" hangingPunct="1"/>
            <a:r>
              <a:rPr lang="en-US" altLang="en-US" sz="3600" dirty="0">
                <a:latin typeface="Times New Roman" panose="02020603050405020304" pitchFamily="18" charset="0"/>
              </a:rPr>
              <a:t>More than 900 species of plants and animals in the U.S., and more than 530 species living in other parts of the world, are protected by the Endangered Species Act.</a:t>
            </a:r>
          </a:p>
        </p:txBody>
      </p:sp>
      <p:pic>
        <p:nvPicPr>
          <p:cNvPr id="40963" name="Picture 5" descr="C:\My Documents\Science - Pop &amp; Eco Pictures\Endangered Species\img1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90500"/>
            <a:ext cx="51816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252378"/>
      </p:ext>
    </p:extLst>
  </p:cSld>
  <p:clrMapOvr>
    <a:masterClrMapping/>
  </p:clrMapOvr>
  <p:transition advClick="0" advTm="8000">
    <p:rand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body" sz="half" idx="2"/>
          </p:nvPr>
        </p:nvSpPr>
        <p:spPr>
          <a:xfrm>
            <a:off x="1905000" y="4495800"/>
            <a:ext cx="7315200" cy="2514600"/>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According to the Act, it is illegal to import, export, or sell animals and plants on the list across state lines.</a:t>
            </a:r>
          </a:p>
        </p:txBody>
      </p:sp>
      <p:pic>
        <p:nvPicPr>
          <p:cNvPr id="41987" name="Picture 4" descr="C:\My Documents\Science - Pop &amp; Eco Pictures\Endangered Species\img1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28600"/>
            <a:ext cx="6096000" cy="407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987263"/>
      </p:ext>
    </p:extLst>
  </p:cSld>
  <p:clrMapOvr>
    <a:masterClrMapping/>
  </p:clrMapOvr>
  <p:transition advClick="0" advTm="8000">
    <p:rand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sz="half" idx="2"/>
          </p:nvPr>
        </p:nvSpPr>
        <p:spPr>
          <a:xfrm>
            <a:off x="2743200" y="4953000"/>
            <a:ext cx="5791200" cy="1447800"/>
          </a:xfrm>
          <a:solidFill>
            <a:schemeClr val="accent1">
              <a:lumMod val="40000"/>
              <a:lumOff val="60000"/>
            </a:schemeClr>
          </a:solidFill>
        </p:spPr>
        <p:txBody>
          <a:bodyPr/>
          <a:lstStyle/>
          <a:p>
            <a:pPr eaLnBrk="1" hangingPunct="1">
              <a:defRPr/>
            </a:pPr>
            <a:r>
              <a:rPr lang="en-US" sz="4000" dirty="0">
                <a:latin typeface="Times New Roman" charset="0"/>
              </a:rPr>
              <a:t>What can </a:t>
            </a:r>
            <a:r>
              <a:rPr lang="en-US" sz="4000" u="sng" dirty="0">
                <a:effectLst>
                  <a:outerShdw blurRad="38100" dist="38100" dir="2700000" algn="tl">
                    <a:srgbClr val="C0C0C0"/>
                  </a:outerShdw>
                </a:effectLst>
                <a:latin typeface="Times New Roman" charset="0"/>
              </a:rPr>
              <a:t>you</a:t>
            </a:r>
            <a:r>
              <a:rPr lang="en-US" sz="4000" dirty="0">
                <a:latin typeface="Times New Roman" charset="0"/>
              </a:rPr>
              <a:t> do to help endangered species?</a:t>
            </a:r>
          </a:p>
        </p:txBody>
      </p:sp>
      <p:pic>
        <p:nvPicPr>
          <p:cNvPr id="43011" name="Picture 4" descr="C:\My Documents\Science - Pop &amp; Eco Pictures\Endangered Species\img1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52401"/>
            <a:ext cx="670560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601206"/>
      </p:ext>
    </p:extLst>
  </p:cSld>
  <p:clrMapOvr>
    <a:masterClrMapping/>
  </p:clrMapOvr>
  <p:transition advClick="0" advTm="8000">
    <p:rand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body" sz="half" idx="2"/>
          </p:nvPr>
        </p:nvSpPr>
        <p:spPr>
          <a:xfrm>
            <a:off x="1733939" y="772886"/>
            <a:ext cx="7315200" cy="5646576"/>
          </a:xfrm>
          <a:solidFill>
            <a:schemeClr val="accent1">
              <a:lumMod val="40000"/>
              <a:lumOff val="60000"/>
            </a:schemeClr>
          </a:solidFill>
        </p:spPr>
        <p:txBody>
          <a:bodyPr/>
          <a:lstStyle/>
          <a:p>
            <a:pPr eaLnBrk="1" hangingPunct="1">
              <a:lnSpc>
                <a:spcPct val="90000"/>
              </a:lnSpc>
            </a:pPr>
            <a:r>
              <a:rPr lang="en-US" altLang="en-US" sz="4000" dirty="0">
                <a:latin typeface="Times New Roman" panose="02020603050405020304" pitchFamily="18" charset="0"/>
              </a:rPr>
              <a:t>Learn as much as you can about endangered species in your area</a:t>
            </a:r>
          </a:p>
          <a:p>
            <a:pPr eaLnBrk="1" hangingPunct="1">
              <a:lnSpc>
                <a:spcPct val="90000"/>
              </a:lnSpc>
            </a:pPr>
            <a:r>
              <a:rPr lang="en-US" altLang="en-US" sz="4000" dirty="0">
                <a:latin typeface="Times New Roman" panose="02020603050405020304" pitchFamily="18" charset="0"/>
              </a:rPr>
              <a:t>Visit a nearby national wildlife refuge or nature center</a:t>
            </a:r>
          </a:p>
          <a:p>
            <a:pPr eaLnBrk="1" hangingPunct="1">
              <a:lnSpc>
                <a:spcPct val="90000"/>
              </a:lnSpc>
            </a:pPr>
            <a:r>
              <a:rPr lang="en-US" altLang="en-US" sz="4000" dirty="0">
                <a:latin typeface="Times New Roman" panose="02020603050405020304" pitchFamily="18" charset="0"/>
              </a:rPr>
              <a:t>Volunteer to help</a:t>
            </a:r>
          </a:p>
          <a:p>
            <a:pPr eaLnBrk="1" hangingPunct="1">
              <a:lnSpc>
                <a:spcPct val="90000"/>
              </a:lnSpc>
            </a:pPr>
            <a:r>
              <a:rPr lang="en-US" altLang="en-US" sz="4000" dirty="0">
                <a:latin typeface="Times New Roman" panose="02020603050405020304" pitchFamily="18" charset="0"/>
              </a:rPr>
              <a:t>Don’t buy species illegally taken from the wild</a:t>
            </a:r>
          </a:p>
          <a:p>
            <a:pPr eaLnBrk="1" hangingPunct="1">
              <a:lnSpc>
                <a:spcPct val="90000"/>
              </a:lnSpc>
            </a:pPr>
            <a:r>
              <a:rPr lang="en-US" altLang="en-US" sz="4000" dirty="0">
                <a:latin typeface="Times New Roman" panose="02020603050405020304" pitchFamily="18" charset="0"/>
              </a:rPr>
              <a:t>Don’t buy products made from threatened or endangered species.</a:t>
            </a:r>
          </a:p>
        </p:txBody>
      </p:sp>
    </p:spTree>
    <p:extLst>
      <p:ext uri="{BB962C8B-B14F-4D97-AF65-F5344CB8AC3E}">
        <p14:creationId xmlns:p14="http://schemas.microsoft.com/office/powerpoint/2010/main" val="2730668206"/>
      </p:ext>
    </p:extLst>
  </p:cSld>
  <p:clrMapOvr>
    <a:masterClrMapping/>
  </p:clrMapOvr>
  <p:transition advClick="0" advTm="8000">
    <p:rand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sz="half" idx="2"/>
          </p:nvPr>
        </p:nvSpPr>
        <p:spPr>
          <a:xfrm>
            <a:off x="2133600" y="4267200"/>
            <a:ext cx="7086600" cy="2590800"/>
          </a:xfrm>
          <a:solidFill>
            <a:schemeClr val="accent1">
              <a:lumMod val="40000"/>
              <a:lumOff val="60000"/>
            </a:schemeClr>
          </a:solidFill>
        </p:spPr>
        <p:txBody>
          <a:bodyPr/>
          <a:lstStyle/>
          <a:p>
            <a:pPr eaLnBrk="1" hangingPunct="1"/>
            <a:r>
              <a:rPr lang="en-US" altLang="en-US" sz="4000" dirty="0">
                <a:latin typeface="Times New Roman" panose="02020603050405020304" pitchFamily="18" charset="0"/>
              </a:rPr>
              <a:t>The most hope for endangered species lies in the hands of young people like you who care enough to make a difference.</a:t>
            </a:r>
          </a:p>
        </p:txBody>
      </p:sp>
      <p:pic>
        <p:nvPicPr>
          <p:cNvPr id="45059" name="Picture 6" descr="C:\My Documents\Science - Pop &amp; Eco Pictures\Endangered Species\img5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11126"/>
            <a:ext cx="6324600" cy="423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8125572"/>
      </p:ext>
    </p:extLst>
  </p:cSld>
  <p:clrMapOvr>
    <a:masterClrMapping/>
  </p:clrMapOvr>
  <p:transition advClick="0" advTm="8000">
    <p:rand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1825625"/>
            <a:ext cx="10515600" cy="3026293"/>
          </a:xfrm>
          <a:solidFill>
            <a:schemeClr val="accent1">
              <a:lumMod val="40000"/>
              <a:lumOff val="60000"/>
            </a:schemeClr>
          </a:solidFill>
        </p:spPr>
        <p:txBody>
          <a:bodyPr/>
          <a:lstStyle/>
          <a:p>
            <a:pPr lvl="0"/>
            <a:r>
              <a:rPr lang="en-US" b="1" dirty="0"/>
              <a:t>Habitat Destruction and Fragmentation</a:t>
            </a:r>
            <a:r>
              <a:rPr lang="en-US" dirty="0"/>
              <a:t> – As human populations grow, we use more land to build homes and harvest resources. Humans destroy and fragment the habitats of other species. Natural habitats are destroyed and the remaining pieces of habitat contain fewer species and less diversity. It is estimated that habitat loss causes almost 75% of the extinction now occurring. </a:t>
            </a:r>
          </a:p>
          <a:p>
            <a:endParaRPr lang="en-US" dirty="0"/>
          </a:p>
        </p:txBody>
      </p:sp>
      <p:pic>
        <p:nvPicPr>
          <p:cNvPr id="4" name="Picture 3"/>
          <p:cNvPicPr>
            <a:picLocks noChangeAspect="1"/>
          </p:cNvPicPr>
          <p:nvPr/>
        </p:nvPicPr>
        <p:blipFill>
          <a:blip r:embed="rId2"/>
          <a:stretch>
            <a:fillRect/>
          </a:stretch>
        </p:blipFill>
        <p:spPr>
          <a:xfrm>
            <a:off x="1999763" y="4557032"/>
            <a:ext cx="7781925" cy="1924050"/>
          </a:xfrm>
          <a:prstGeom prst="rect">
            <a:avLst/>
          </a:prstGeom>
        </p:spPr>
      </p:pic>
    </p:spTree>
    <p:extLst>
      <p:ext uri="{BB962C8B-B14F-4D97-AF65-F5344CB8AC3E}">
        <p14:creationId xmlns:p14="http://schemas.microsoft.com/office/powerpoint/2010/main" val="13066944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5874"/>
            <a:ext cx="10515600" cy="1325563"/>
          </a:xfrm>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2712034"/>
            <a:ext cx="4946780" cy="2559763"/>
          </a:xfrm>
          <a:solidFill>
            <a:schemeClr val="accent1">
              <a:lumMod val="40000"/>
              <a:lumOff val="60000"/>
            </a:schemeClr>
          </a:solidFill>
        </p:spPr>
        <p:txBody>
          <a:bodyPr/>
          <a:lstStyle/>
          <a:p>
            <a:pPr lvl="0"/>
            <a:r>
              <a:rPr lang="en-US" b="1" dirty="0"/>
              <a:t>Invasive Species</a:t>
            </a:r>
            <a:r>
              <a:rPr lang="en-US" dirty="0"/>
              <a:t> – A non-indigenous species is introduced into a particular region and can threaten native species that have no natural defenses against them. </a:t>
            </a:r>
          </a:p>
          <a:p>
            <a:endParaRPr lang="en-US" dirty="0"/>
          </a:p>
        </p:txBody>
      </p:sp>
      <p:pic>
        <p:nvPicPr>
          <p:cNvPr id="4" name="Picture 3"/>
          <p:cNvPicPr>
            <a:picLocks noChangeAspect="1"/>
          </p:cNvPicPr>
          <p:nvPr/>
        </p:nvPicPr>
        <p:blipFill>
          <a:blip r:embed="rId2"/>
          <a:stretch>
            <a:fillRect/>
          </a:stretch>
        </p:blipFill>
        <p:spPr>
          <a:xfrm>
            <a:off x="5887621" y="1333985"/>
            <a:ext cx="6301327" cy="5524015"/>
          </a:xfrm>
          <a:prstGeom prst="rect">
            <a:avLst/>
          </a:prstGeom>
        </p:spPr>
      </p:pic>
    </p:spTree>
    <p:extLst>
      <p:ext uri="{BB962C8B-B14F-4D97-AF65-F5344CB8AC3E}">
        <p14:creationId xmlns:p14="http://schemas.microsoft.com/office/powerpoint/2010/main" val="3897290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lvl="0"/>
            <a:r>
              <a:rPr lang="en-US" b="1" dirty="0"/>
              <a:t>Excessive Hunting, Harvesting and Poaching</a:t>
            </a:r>
            <a:r>
              <a:rPr lang="en-US" dirty="0"/>
              <a:t> – Many countries now have laws to regulate hunting, fishing, harvesting and trade of wildlife. </a:t>
            </a:r>
          </a:p>
          <a:p>
            <a:endParaRPr lang="en-US" dirty="0"/>
          </a:p>
        </p:txBody>
      </p:sp>
      <p:pic>
        <p:nvPicPr>
          <p:cNvPr id="4" name="Picture 3"/>
          <p:cNvPicPr>
            <a:picLocks noChangeAspect="1"/>
          </p:cNvPicPr>
          <p:nvPr/>
        </p:nvPicPr>
        <p:blipFill>
          <a:blip r:embed="rId2"/>
          <a:stretch>
            <a:fillRect/>
          </a:stretch>
        </p:blipFill>
        <p:spPr>
          <a:xfrm>
            <a:off x="1256205" y="3902625"/>
            <a:ext cx="6462570" cy="2059636"/>
          </a:xfrm>
          <a:prstGeom prst="rect">
            <a:avLst/>
          </a:prstGeom>
        </p:spPr>
      </p:pic>
      <p:pic>
        <p:nvPicPr>
          <p:cNvPr id="5" name="Picture 4"/>
          <p:cNvPicPr>
            <a:picLocks noChangeAspect="1"/>
          </p:cNvPicPr>
          <p:nvPr/>
        </p:nvPicPr>
        <p:blipFill>
          <a:blip r:embed="rId3"/>
          <a:stretch>
            <a:fillRect/>
          </a:stretch>
        </p:blipFill>
        <p:spPr>
          <a:xfrm>
            <a:off x="7847530" y="3902625"/>
            <a:ext cx="3089454" cy="2059636"/>
          </a:xfrm>
          <a:prstGeom prst="rect">
            <a:avLst/>
          </a:prstGeom>
        </p:spPr>
      </p:pic>
    </p:spTree>
    <p:extLst>
      <p:ext uri="{BB962C8B-B14F-4D97-AF65-F5344CB8AC3E}">
        <p14:creationId xmlns:p14="http://schemas.microsoft.com/office/powerpoint/2010/main" val="33490236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2707919"/>
            <a:ext cx="5487955" cy="2647852"/>
          </a:xfrm>
          <a:solidFill>
            <a:schemeClr val="accent1">
              <a:lumMod val="40000"/>
              <a:lumOff val="60000"/>
            </a:schemeClr>
          </a:solidFill>
        </p:spPr>
        <p:txBody>
          <a:bodyPr/>
          <a:lstStyle/>
          <a:p>
            <a:pPr lvl="0"/>
            <a:r>
              <a:rPr lang="en-US" b="1" dirty="0"/>
              <a:t>Pollution</a:t>
            </a:r>
            <a:r>
              <a:rPr lang="en-US" dirty="0"/>
              <a:t> – Chemicals used by humans are making their way into food webs around the world. </a:t>
            </a:r>
          </a:p>
          <a:p>
            <a:pPr lvl="0"/>
            <a:r>
              <a:rPr lang="en-US" dirty="0"/>
              <a:t>The long-term effects may not be clear until after many years of use (i.e. DDT &amp; bald eagle). </a:t>
            </a:r>
          </a:p>
          <a:p>
            <a:endParaRPr lang="en-US" dirty="0"/>
          </a:p>
        </p:txBody>
      </p:sp>
      <p:pic>
        <p:nvPicPr>
          <p:cNvPr id="4" name="Picture 3"/>
          <p:cNvPicPr>
            <a:picLocks noChangeAspect="1"/>
          </p:cNvPicPr>
          <p:nvPr/>
        </p:nvPicPr>
        <p:blipFill>
          <a:blip r:embed="rId2"/>
          <a:stretch>
            <a:fillRect/>
          </a:stretch>
        </p:blipFill>
        <p:spPr>
          <a:xfrm>
            <a:off x="7077172" y="2157413"/>
            <a:ext cx="4886325" cy="4019550"/>
          </a:xfrm>
          <a:prstGeom prst="rect">
            <a:avLst/>
          </a:prstGeom>
        </p:spPr>
      </p:pic>
    </p:spTree>
    <p:extLst>
      <p:ext uri="{BB962C8B-B14F-4D97-AF65-F5344CB8AC3E}">
        <p14:creationId xmlns:p14="http://schemas.microsoft.com/office/powerpoint/2010/main" val="19536675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604935" y="2684042"/>
            <a:ext cx="5403980" cy="3026293"/>
          </a:xfrm>
          <a:solidFill>
            <a:schemeClr val="accent1">
              <a:lumMod val="40000"/>
              <a:lumOff val="60000"/>
            </a:schemeClr>
          </a:solidFill>
        </p:spPr>
        <p:txBody>
          <a:bodyPr/>
          <a:lstStyle/>
          <a:p>
            <a:pPr lvl="0"/>
            <a:r>
              <a:rPr lang="en-US" b="1" dirty="0"/>
              <a:t>Biological magnification</a:t>
            </a:r>
            <a:r>
              <a:rPr lang="en-US" dirty="0"/>
              <a:t> occurs when toxic substances enter the food chain. </a:t>
            </a:r>
          </a:p>
          <a:p>
            <a:pPr lvl="0"/>
            <a:r>
              <a:rPr lang="en-US" dirty="0"/>
              <a:t>Concentrations of harmful substances increase in organisms at higher trophic levels in the chain or web. </a:t>
            </a:r>
          </a:p>
          <a:p>
            <a:endParaRPr lang="en-US" dirty="0"/>
          </a:p>
        </p:txBody>
      </p:sp>
      <p:pic>
        <p:nvPicPr>
          <p:cNvPr id="2051" name="Picture 3" descr="ecolog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5358" y="1690688"/>
            <a:ext cx="4248441" cy="5085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8282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CRITICAL AREAS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marL="0" indent="0">
              <a:buNone/>
            </a:pPr>
            <a:r>
              <a:rPr lang="en-US" b="1" dirty="0"/>
              <a:t>CRITICAL areas of Biodiversity –</a:t>
            </a:r>
            <a:endParaRPr lang="en-US" dirty="0"/>
          </a:p>
          <a:p>
            <a:r>
              <a:rPr lang="en-US" dirty="0"/>
              <a:t>Some parts of the world contain a greater diversity of species than others. </a:t>
            </a:r>
          </a:p>
          <a:p>
            <a:r>
              <a:rPr lang="en-US" dirty="0"/>
              <a:t>An important feature is that they have a large portion of </a:t>
            </a:r>
            <a:r>
              <a:rPr lang="en-US" b="1" dirty="0"/>
              <a:t>endemic species</a:t>
            </a:r>
            <a:r>
              <a:rPr lang="en-US" dirty="0"/>
              <a:t> ---- species that are native to and found only within a limited area. </a:t>
            </a:r>
          </a:p>
          <a:p>
            <a:r>
              <a:rPr lang="en-US" dirty="0"/>
              <a:t>Ecologist often use the numbers of endemic species of plants as an indicator of overall biodiversity, because plants from the bases of ecosystems on land. </a:t>
            </a:r>
          </a:p>
          <a:p>
            <a:endParaRPr lang="en-US" dirty="0"/>
          </a:p>
        </p:txBody>
      </p:sp>
    </p:spTree>
    <p:extLst>
      <p:ext uri="{BB962C8B-B14F-4D97-AF65-F5344CB8AC3E}">
        <p14:creationId xmlns:p14="http://schemas.microsoft.com/office/powerpoint/2010/main" val="28926263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CRITICAL AREAS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lvl="0"/>
            <a:r>
              <a:rPr lang="en-US" dirty="0"/>
              <a:t>The remaining tropical rain forests cover less than 7% of the Earth’s land. Biologist estimate that over ½ of the world’s species live in these forests. Unknown numbers of species are disappearing as tropical forests are cleared for farming or cattle grazing. </a:t>
            </a:r>
          </a:p>
          <a:p>
            <a:endParaRPr lang="en-US" dirty="0"/>
          </a:p>
        </p:txBody>
      </p:sp>
      <p:pic>
        <p:nvPicPr>
          <p:cNvPr id="4" name="Picture 3"/>
          <p:cNvPicPr>
            <a:picLocks noChangeAspect="1"/>
          </p:cNvPicPr>
          <p:nvPr/>
        </p:nvPicPr>
        <p:blipFill>
          <a:blip r:embed="rId2"/>
          <a:stretch>
            <a:fillRect/>
          </a:stretch>
        </p:blipFill>
        <p:spPr>
          <a:xfrm>
            <a:off x="2842143" y="3505200"/>
            <a:ext cx="6153150" cy="3352800"/>
          </a:xfrm>
          <a:prstGeom prst="rect">
            <a:avLst/>
          </a:prstGeom>
        </p:spPr>
      </p:pic>
    </p:spTree>
    <p:extLst>
      <p:ext uri="{BB962C8B-B14F-4D97-AF65-F5344CB8AC3E}">
        <p14:creationId xmlns:p14="http://schemas.microsoft.com/office/powerpoint/2010/main" val="22097692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CRITICAL AREAS</a:t>
            </a:r>
            <a:endParaRPr lang="en-US" sz="6000" dirty="0"/>
          </a:p>
        </p:txBody>
      </p:sp>
      <p:sp>
        <p:nvSpPr>
          <p:cNvPr id="3" name="Content Placeholder 2"/>
          <p:cNvSpPr>
            <a:spLocks noGrp="1"/>
          </p:cNvSpPr>
          <p:nvPr>
            <p:ph idx="1"/>
          </p:nvPr>
        </p:nvSpPr>
        <p:spPr>
          <a:xfrm>
            <a:off x="838200" y="1825625"/>
            <a:ext cx="5515947" cy="4341910"/>
          </a:xfrm>
          <a:solidFill>
            <a:schemeClr val="accent1">
              <a:lumMod val="40000"/>
              <a:lumOff val="60000"/>
            </a:schemeClr>
          </a:solidFill>
        </p:spPr>
        <p:txBody>
          <a:bodyPr/>
          <a:lstStyle/>
          <a:p>
            <a:pPr lvl="0"/>
            <a:r>
              <a:rPr lang="en-US" dirty="0"/>
              <a:t>Coral reefs occupy a small fraction of the marine environment yet contain the majority of the biodiversity. Nearly 60% of Earth’s reefs are threatened by human activities such as overfishing and pollution. Similar threats affect other coastal ecosystems which are travel routes for many migrating species and are linked to ecosystems on land. </a:t>
            </a:r>
          </a:p>
          <a:p>
            <a:endParaRPr lang="en-US" dirty="0"/>
          </a:p>
        </p:txBody>
      </p:sp>
      <p:pic>
        <p:nvPicPr>
          <p:cNvPr id="4" name="Picture 3"/>
          <p:cNvPicPr>
            <a:picLocks noChangeAspect="1"/>
          </p:cNvPicPr>
          <p:nvPr/>
        </p:nvPicPr>
        <p:blipFill>
          <a:blip r:embed="rId2"/>
          <a:stretch>
            <a:fillRect/>
          </a:stretch>
        </p:blipFill>
        <p:spPr>
          <a:xfrm>
            <a:off x="6651851" y="1991519"/>
            <a:ext cx="5419725" cy="4019550"/>
          </a:xfrm>
          <a:prstGeom prst="rect">
            <a:avLst/>
          </a:prstGeom>
        </p:spPr>
      </p:pic>
    </p:spTree>
    <p:extLst>
      <p:ext uri="{BB962C8B-B14F-4D97-AF65-F5344CB8AC3E}">
        <p14:creationId xmlns:p14="http://schemas.microsoft.com/office/powerpoint/2010/main" val="27066141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868"/>
            <a:ext cx="10515600" cy="1325563"/>
          </a:xfrm>
        </p:spPr>
        <p:txBody>
          <a:bodyPr>
            <a:normAutofit/>
          </a:bodyPr>
          <a:lstStyle/>
          <a:p>
            <a:r>
              <a:rPr lang="en-US" sz="6000" b="1" dirty="0"/>
              <a:t>CRITICAL AREAS</a:t>
            </a:r>
            <a:endParaRPr lang="en-US" sz="6000" dirty="0"/>
          </a:p>
        </p:txBody>
      </p:sp>
      <p:sp>
        <p:nvSpPr>
          <p:cNvPr id="3" name="Content Placeholder 2"/>
          <p:cNvSpPr>
            <a:spLocks noGrp="1"/>
          </p:cNvSpPr>
          <p:nvPr>
            <p:ph idx="1"/>
          </p:nvPr>
        </p:nvSpPr>
        <p:spPr>
          <a:xfrm>
            <a:off x="838200" y="1429431"/>
            <a:ext cx="10515600" cy="2573402"/>
          </a:xfrm>
          <a:solidFill>
            <a:schemeClr val="accent1">
              <a:lumMod val="40000"/>
              <a:lumOff val="60000"/>
            </a:schemeClr>
          </a:solidFill>
        </p:spPr>
        <p:txBody>
          <a:bodyPr/>
          <a:lstStyle/>
          <a:p>
            <a:r>
              <a:rPr lang="en-US" dirty="0"/>
              <a:t>Biodiversity hotspots have high numbers of endemic species and are the most threatened areas on Earth. Most hotspots have lost 70% of their original natural vegetation. The U.S. hotspots include the Florida Everglades, the Californian coastal region, Hawaii, the Midwestern prairies and the forest of Pacific Northwest. </a:t>
            </a:r>
          </a:p>
        </p:txBody>
      </p:sp>
      <p:pic>
        <p:nvPicPr>
          <p:cNvPr id="4" name="Picture 3"/>
          <p:cNvPicPr>
            <a:picLocks noChangeAspect="1"/>
          </p:cNvPicPr>
          <p:nvPr/>
        </p:nvPicPr>
        <p:blipFill>
          <a:blip r:embed="rId2"/>
          <a:stretch>
            <a:fillRect/>
          </a:stretch>
        </p:blipFill>
        <p:spPr>
          <a:xfrm>
            <a:off x="2300093" y="3388081"/>
            <a:ext cx="6696075" cy="3552825"/>
          </a:xfrm>
          <a:prstGeom prst="rect">
            <a:avLst/>
          </a:prstGeom>
        </p:spPr>
      </p:pic>
    </p:spTree>
    <p:extLst>
      <p:ext uri="{BB962C8B-B14F-4D97-AF65-F5344CB8AC3E}">
        <p14:creationId xmlns:p14="http://schemas.microsoft.com/office/powerpoint/2010/main" val="14098387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marL="0" indent="0">
              <a:buNone/>
            </a:pPr>
            <a:r>
              <a:rPr lang="en-US" b="1" dirty="0"/>
              <a:t>Ozone</a:t>
            </a:r>
          </a:p>
          <a:p>
            <a:r>
              <a:rPr lang="en-US" dirty="0"/>
              <a:t>The ozone contains a layer of </a:t>
            </a:r>
            <a:r>
              <a:rPr lang="en-US" b="1" dirty="0">
                <a:solidFill>
                  <a:srgbClr val="FF0000"/>
                </a:solidFill>
              </a:rPr>
              <a:t>ozone gas</a:t>
            </a:r>
            <a:r>
              <a:rPr lang="en-US" dirty="0">
                <a:solidFill>
                  <a:srgbClr val="FF0000"/>
                </a:solidFill>
              </a:rPr>
              <a:t> </a:t>
            </a:r>
            <a:r>
              <a:rPr lang="en-US" dirty="0"/>
              <a:t>(O</a:t>
            </a:r>
            <a:r>
              <a:rPr lang="en-US" baseline="-25000" dirty="0"/>
              <a:t>3</a:t>
            </a:r>
            <a:r>
              <a:rPr lang="en-US" dirty="0"/>
              <a:t>) in the upper atmosphere of Earth. </a:t>
            </a:r>
          </a:p>
          <a:p>
            <a:r>
              <a:rPr lang="en-US" dirty="0"/>
              <a:t>It is naturally occurring and </a:t>
            </a:r>
            <a:r>
              <a:rPr lang="en-US" b="1" dirty="0">
                <a:solidFill>
                  <a:srgbClr val="FF0000"/>
                </a:solidFill>
              </a:rPr>
              <a:t>absorbs</a:t>
            </a:r>
            <a:r>
              <a:rPr lang="en-US" dirty="0"/>
              <a:t> much of the ultraviolet (UV) radiation emitted by the sun from reaching Earth’s surface. </a:t>
            </a:r>
          </a:p>
          <a:p>
            <a:r>
              <a:rPr lang="en-US" dirty="0"/>
              <a:t>Ozone is a “global sunscreen”. </a:t>
            </a:r>
          </a:p>
          <a:p>
            <a:r>
              <a:rPr lang="en-US" dirty="0"/>
              <a:t>The increase in UV radiation causes sunburn, cancer, damage plant leaves, phytoplankton and decrease organisms’ resistance to disease.</a:t>
            </a:r>
          </a:p>
          <a:p>
            <a:endParaRPr lang="en-US" dirty="0"/>
          </a:p>
        </p:txBody>
      </p:sp>
    </p:spTree>
    <p:extLst>
      <p:ext uri="{BB962C8B-B14F-4D97-AF65-F5344CB8AC3E}">
        <p14:creationId xmlns:p14="http://schemas.microsoft.com/office/powerpoint/2010/main" val="40909195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sp>
        <p:nvSpPr>
          <p:cNvPr id="3" name="Content Placeholder 2"/>
          <p:cNvSpPr>
            <a:spLocks noGrp="1"/>
          </p:cNvSpPr>
          <p:nvPr>
            <p:ph idx="1"/>
          </p:nvPr>
        </p:nvSpPr>
        <p:spPr>
          <a:xfrm>
            <a:off x="838200" y="1825625"/>
            <a:ext cx="6355702" cy="4351338"/>
          </a:xfrm>
          <a:solidFill>
            <a:schemeClr val="accent1">
              <a:lumMod val="40000"/>
              <a:lumOff val="60000"/>
            </a:schemeClr>
          </a:solidFill>
        </p:spPr>
        <p:txBody>
          <a:bodyPr/>
          <a:lstStyle/>
          <a:p>
            <a:pPr lvl="0"/>
            <a:r>
              <a:rPr lang="en-US" b="1" dirty="0"/>
              <a:t>Ozone depletion</a:t>
            </a:r>
            <a:r>
              <a:rPr lang="en-US" dirty="0"/>
              <a:t> is caused by chlorofluorocarbons </a:t>
            </a:r>
            <a:r>
              <a:rPr lang="en-US" dirty="0">
                <a:solidFill>
                  <a:srgbClr val="FF0000"/>
                </a:solidFill>
              </a:rPr>
              <a:t>(</a:t>
            </a:r>
            <a:r>
              <a:rPr lang="en-US" b="1" dirty="0">
                <a:solidFill>
                  <a:srgbClr val="FF0000"/>
                </a:solidFill>
              </a:rPr>
              <a:t>CFCs</a:t>
            </a:r>
            <a:r>
              <a:rPr lang="en-US" dirty="0"/>
              <a:t>). </a:t>
            </a:r>
          </a:p>
          <a:p>
            <a:pPr lvl="0"/>
            <a:r>
              <a:rPr lang="en-US" dirty="0"/>
              <a:t>CFCs are used in aerosol cans and as coolants in refrigerators and air conditioners. </a:t>
            </a:r>
          </a:p>
          <a:p>
            <a:pPr lvl="0"/>
            <a:r>
              <a:rPr lang="en-US" dirty="0"/>
              <a:t>In the cold of the polar atmosphere, CFCs act as catalysts that enable UV light to break apart ozone molecules. </a:t>
            </a:r>
          </a:p>
          <a:p>
            <a:endParaRPr lang="en-US" dirty="0"/>
          </a:p>
        </p:txBody>
      </p:sp>
      <p:pic>
        <p:nvPicPr>
          <p:cNvPr id="3074" name="Picture 2" descr="oz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3902" y="2118049"/>
            <a:ext cx="4789029" cy="2600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3904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pic>
        <p:nvPicPr>
          <p:cNvPr id="4" name="Picture 3"/>
          <p:cNvPicPr>
            <a:picLocks noChangeAspect="1"/>
          </p:cNvPicPr>
          <p:nvPr/>
        </p:nvPicPr>
        <p:blipFill>
          <a:blip r:embed="rId2"/>
          <a:stretch>
            <a:fillRect/>
          </a:stretch>
        </p:blipFill>
        <p:spPr>
          <a:xfrm>
            <a:off x="2396966" y="1431879"/>
            <a:ext cx="7398067" cy="5144548"/>
          </a:xfrm>
          <a:prstGeom prst="rect">
            <a:avLst/>
          </a:prstGeom>
        </p:spPr>
      </p:pic>
    </p:spTree>
    <p:extLst>
      <p:ext uri="{BB962C8B-B14F-4D97-AF65-F5344CB8AC3E}">
        <p14:creationId xmlns:p14="http://schemas.microsoft.com/office/powerpoint/2010/main" val="23316309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sp>
        <p:nvSpPr>
          <p:cNvPr id="3" name="Content Placeholder 2"/>
          <p:cNvSpPr>
            <a:spLocks noGrp="1"/>
          </p:cNvSpPr>
          <p:nvPr>
            <p:ph idx="1"/>
          </p:nvPr>
        </p:nvSpPr>
        <p:spPr/>
        <p:txBody>
          <a:bodyPr/>
          <a:lstStyle/>
          <a:p>
            <a:pPr lvl="0"/>
            <a:r>
              <a:rPr lang="en-US" u="sng" dirty="0">
                <a:hlinkClick r:id="rId2"/>
              </a:rPr>
              <a:t>Climate Change Basics</a:t>
            </a:r>
            <a:r>
              <a:rPr lang="en-US" dirty="0"/>
              <a:t> </a:t>
            </a:r>
          </a:p>
          <a:p>
            <a:endParaRPr lang="en-US" dirty="0"/>
          </a:p>
        </p:txBody>
      </p:sp>
    </p:spTree>
    <p:extLst>
      <p:ext uri="{BB962C8B-B14F-4D97-AF65-F5344CB8AC3E}">
        <p14:creationId xmlns:p14="http://schemas.microsoft.com/office/powerpoint/2010/main" val="1235189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sp>
        <p:nvSpPr>
          <p:cNvPr id="3" name="Content Placeholder 2"/>
          <p:cNvSpPr>
            <a:spLocks noGrp="1"/>
          </p:cNvSpPr>
          <p:nvPr>
            <p:ph idx="1"/>
          </p:nvPr>
        </p:nvSpPr>
        <p:spPr>
          <a:xfrm>
            <a:off x="838200" y="1676331"/>
            <a:ext cx="10515600" cy="5032375"/>
          </a:xfrm>
          <a:solidFill>
            <a:schemeClr val="accent1">
              <a:lumMod val="40000"/>
              <a:lumOff val="60000"/>
            </a:schemeClr>
          </a:solidFill>
        </p:spPr>
        <p:txBody>
          <a:bodyPr>
            <a:normAutofit/>
          </a:bodyPr>
          <a:lstStyle/>
          <a:p>
            <a:pPr marL="0" indent="0">
              <a:buNone/>
            </a:pPr>
            <a:r>
              <a:rPr lang="en-US" b="1" dirty="0"/>
              <a:t>Greenhouse Effect</a:t>
            </a:r>
          </a:p>
          <a:p>
            <a:r>
              <a:rPr lang="en-US" dirty="0"/>
              <a:t>The Greenhouse Effect is a natural process in which atmospheric gases </a:t>
            </a:r>
            <a:r>
              <a:rPr lang="en-US" b="1" dirty="0">
                <a:solidFill>
                  <a:srgbClr val="FF0000"/>
                </a:solidFill>
              </a:rPr>
              <a:t>absorb thermal radiation </a:t>
            </a:r>
            <a:r>
              <a:rPr lang="en-US" dirty="0"/>
              <a:t>(heat). </a:t>
            </a:r>
          </a:p>
          <a:p>
            <a:r>
              <a:rPr lang="en-US" dirty="0"/>
              <a:t>Some of sun’s radiation is reflected back into space, but some passes through and is absorbed by Earth. </a:t>
            </a:r>
          </a:p>
          <a:p>
            <a:r>
              <a:rPr lang="en-US" dirty="0"/>
              <a:t>Heat from the Earth is radiated outward and absorbed by “greenhouse gases”. </a:t>
            </a:r>
          </a:p>
          <a:p>
            <a:r>
              <a:rPr lang="en-US" dirty="0"/>
              <a:t>Greenhouse gases regulate our climate by trapping heat and keeping Earth warm enough to sustain life. </a:t>
            </a:r>
          </a:p>
          <a:p>
            <a:r>
              <a:rPr lang="en-US" dirty="0"/>
              <a:t>The main greenhouse gases are Carbon Dioxide (CO</a:t>
            </a:r>
            <a:r>
              <a:rPr lang="en-US" baseline="-25000" dirty="0"/>
              <a:t>2</a:t>
            </a:r>
            <a:r>
              <a:rPr lang="en-US" dirty="0"/>
              <a:t>), Methane (CH</a:t>
            </a:r>
            <a:r>
              <a:rPr lang="en-US" baseline="-25000" dirty="0"/>
              <a:t>4</a:t>
            </a:r>
            <a:r>
              <a:rPr lang="en-US" dirty="0"/>
              <a:t>) and Nitrous Oxide (N</a:t>
            </a:r>
            <a:r>
              <a:rPr lang="en-US" baseline="-25000" dirty="0"/>
              <a:t>2</a:t>
            </a:r>
            <a:r>
              <a:rPr lang="en-US" dirty="0"/>
              <a:t>O). </a:t>
            </a:r>
          </a:p>
        </p:txBody>
      </p:sp>
    </p:spTree>
    <p:extLst>
      <p:ext uri="{BB962C8B-B14F-4D97-AF65-F5344CB8AC3E}">
        <p14:creationId xmlns:p14="http://schemas.microsoft.com/office/powerpoint/2010/main" val="34162089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pic>
        <p:nvPicPr>
          <p:cNvPr id="4098" name="Picture 2" descr="greenhouse_effec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3571" y="1474237"/>
            <a:ext cx="8088513" cy="5199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4163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sp>
        <p:nvSpPr>
          <p:cNvPr id="3" name="Content Placeholder 2"/>
          <p:cNvSpPr>
            <a:spLocks noGrp="1"/>
          </p:cNvSpPr>
          <p:nvPr>
            <p:ph idx="1"/>
          </p:nvPr>
        </p:nvSpPr>
        <p:spPr>
          <a:xfrm>
            <a:off x="838200" y="1629675"/>
            <a:ext cx="10515600" cy="5032375"/>
          </a:xfrm>
          <a:solidFill>
            <a:schemeClr val="accent1">
              <a:lumMod val="40000"/>
              <a:lumOff val="60000"/>
            </a:schemeClr>
          </a:solidFill>
        </p:spPr>
        <p:txBody>
          <a:bodyPr>
            <a:normAutofit/>
          </a:bodyPr>
          <a:lstStyle/>
          <a:p>
            <a:pPr lvl="0"/>
            <a:r>
              <a:rPr lang="en-US" dirty="0"/>
              <a:t>Humans accelerate this natural process by creating more greenhouse gases in the atmosphere through activities such as:</a:t>
            </a:r>
          </a:p>
          <a:p>
            <a:pPr lvl="1"/>
            <a:r>
              <a:rPr lang="en-US" sz="2800" dirty="0"/>
              <a:t>Burning fossil fuels – deforestation -- creates more CO</a:t>
            </a:r>
            <a:r>
              <a:rPr lang="en-US" sz="2800" baseline="-25000" dirty="0"/>
              <a:t>2</a:t>
            </a:r>
            <a:endParaRPr lang="en-US" sz="2800" dirty="0"/>
          </a:p>
          <a:p>
            <a:pPr lvl="1"/>
            <a:r>
              <a:rPr lang="en-US" sz="2800" dirty="0"/>
              <a:t>Industrial processes and mining  -- emissions from livestock and agricultural practices -- decomposition in landfills – creates more CH</a:t>
            </a:r>
            <a:r>
              <a:rPr lang="en-US" sz="2800" baseline="-25000" dirty="0"/>
              <a:t>4</a:t>
            </a:r>
            <a:endParaRPr lang="en-US" sz="2800" dirty="0"/>
          </a:p>
          <a:p>
            <a:pPr lvl="1"/>
            <a:r>
              <a:rPr lang="en-US" sz="2800" dirty="0"/>
              <a:t>Agricultural and industrial practices – combustion of fossil fuels and solid waste – creates more N</a:t>
            </a:r>
            <a:r>
              <a:rPr lang="en-US" sz="2800" baseline="-25000" dirty="0"/>
              <a:t>2</a:t>
            </a:r>
            <a:r>
              <a:rPr lang="en-US" sz="2800" dirty="0"/>
              <a:t>O</a:t>
            </a:r>
          </a:p>
          <a:p>
            <a:r>
              <a:rPr lang="en-US" dirty="0"/>
              <a:t>Ultimately, more greenhouse gases mean more infrared radiation trapped which gradually increases the temperature of the Earth’s surface. This increase in average temperature of the biosphere is called </a:t>
            </a:r>
            <a:r>
              <a:rPr lang="en-US" b="1" dirty="0">
                <a:solidFill>
                  <a:srgbClr val="FF0000"/>
                </a:solidFill>
              </a:rPr>
              <a:t>Global Warming</a:t>
            </a:r>
            <a:r>
              <a:rPr lang="en-US" dirty="0"/>
              <a:t>. </a:t>
            </a:r>
          </a:p>
          <a:p>
            <a:endParaRPr lang="en-US" dirty="0"/>
          </a:p>
        </p:txBody>
      </p:sp>
    </p:spTree>
    <p:extLst>
      <p:ext uri="{BB962C8B-B14F-4D97-AF65-F5344CB8AC3E}">
        <p14:creationId xmlns:p14="http://schemas.microsoft.com/office/powerpoint/2010/main" val="28105265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sp>
        <p:nvSpPr>
          <p:cNvPr id="3" name="Content Placeholder 2"/>
          <p:cNvSpPr>
            <a:spLocks noGrp="1"/>
          </p:cNvSpPr>
          <p:nvPr>
            <p:ph idx="1"/>
          </p:nvPr>
        </p:nvSpPr>
        <p:spPr>
          <a:xfrm>
            <a:off x="838200" y="1825625"/>
            <a:ext cx="10515600" cy="4743126"/>
          </a:xfrm>
          <a:solidFill>
            <a:schemeClr val="accent1">
              <a:lumMod val="40000"/>
              <a:lumOff val="60000"/>
            </a:schemeClr>
          </a:solidFill>
        </p:spPr>
        <p:txBody>
          <a:bodyPr>
            <a:normAutofit fontScale="85000" lnSpcReduction="20000"/>
          </a:bodyPr>
          <a:lstStyle/>
          <a:p>
            <a:pPr marL="0" indent="0">
              <a:buNone/>
            </a:pPr>
            <a:r>
              <a:rPr lang="en-US" sz="3300" b="1" u="sng" dirty="0"/>
              <a:t>IMPACTS OF GLOBAL WARMING: </a:t>
            </a:r>
            <a:endParaRPr lang="en-US" sz="3300" dirty="0"/>
          </a:p>
          <a:p>
            <a:pPr lvl="0"/>
            <a:r>
              <a:rPr lang="en-US" dirty="0"/>
              <a:t>Ice sheets and glaciers are melting worldwide, especially at the Earth’s poles. </a:t>
            </a:r>
          </a:p>
          <a:p>
            <a:pPr lvl="0"/>
            <a:r>
              <a:rPr lang="en-US" dirty="0"/>
              <a:t>Ecosystems will change—some species will move farther north or become more successful; others won’t be able to move and could become extinct. </a:t>
            </a:r>
          </a:p>
          <a:p>
            <a:pPr lvl="0"/>
            <a:r>
              <a:rPr lang="en-US" dirty="0"/>
              <a:t>Sea level rise became faster over the last century. </a:t>
            </a:r>
          </a:p>
          <a:p>
            <a:pPr lvl="0"/>
            <a:r>
              <a:rPr lang="en-US" dirty="0"/>
              <a:t>Precipitation has increased across the globe, on average. </a:t>
            </a:r>
          </a:p>
          <a:p>
            <a:pPr lvl="0"/>
            <a:r>
              <a:rPr lang="en-US" dirty="0"/>
              <a:t>Floods and droughts will become more common.</a:t>
            </a:r>
          </a:p>
          <a:p>
            <a:pPr lvl="0"/>
            <a:r>
              <a:rPr lang="en-US" dirty="0"/>
              <a:t>Less fresh water will be available. </a:t>
            </a:r>
          </a:p>
          <a:p>
            <a:pPr lvl="0"/>
            <a:r>
              <a:rPr lang="en-US" dirty="0"/>
              <a:t>Hurricanes and other storms are likely to become stronger. </a:t>
            </a:r>
          </a:p>
          <a:p>
            <a:pPr lvl="0"/>
            <a:r>
              <a:rPr lang="en-US" dirty="0"/>
              <a:t>Species that depend on one another may become out of sync. For example, plants could bloom earlier than their pollinating insects become active. </a:t>
            </a:r>
          </a:p>
          <a:p>
            <a:pPr lvl="0"/>
            <a:r>
              <a:rPr lang="en-US" dirty="0"/>
              <a:t>Some diseases will spread such as malaria carried by mosquitoes. </a:t>
            </a:r>
          </a:p>
          <a:p>
            <a:endParaRPr lang="en-US" dirty="0"/>
          </a:p>
        </p:txBody>
      </p:sp>
    </p:spTree>
    <p:extLst>
      <p:ext uri="{BB962C8B-B14F-4D97-AF65-F5344CB8AC3E}">
        <p14:creationId xmlns:p14="http://schemas.microsoft.com/office/powerpoint/2010/main" val="41818189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sp>
        <p:nvSpPr>
          <p:cNvPr id="3" name="Content Placeholder 2"/>
          <p:cNvSpPr>
            <a:spLocks noGrp="1"/>
          </p:cNvSpPr>
          <p:nvPr>
            <p:ph idx="1"/>
          </p:nvPr>
        </p:nvSpPr>
        <p:spPr/>
        <p:txBody>
          <a:bodyPr/>
          <a:lstStyle/>
          <a:p>
            <a:pPr lvl="0"/>
            <a:r>
              <a:rPr lang="en-US" u="sng" dirty="0">
                <a:hlinkClick r:id="rId2"/>
              </a:rPr>
              <a:t>Climate Change Basics</a:t>
            </a:r>
            <a:r>
              <a:rPr lang="en-US" dirty="0"/>
              <a:t> </a:t>
            </a:r>
          </a:p>
          <a:p>
            <a:endParaRPr lang="en-US" dirty="0"/>
          </a:p>
        </p:txBody>
      </p:sp>
    </p:spTree>
    <p:extLst>
      <p:ext uri="{BB962C8B-B14F-4D97-AF65-F5344CB8AC3E}">
        <p14:creationId xmlns:p14="http://schemas.microsoft.com/office/powerpoint/2010/main" val="41804995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2642</Words>
  <Application>Microsoft Office PowerPoint</Application>
  <PresentationFormat>Custom</PresentationFormat>
  <Paragraphs>240</Paragraphs>
  <Slides>81</Slides>
  <Notes>0</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Office Theme</vt:lpstr>
      <vt:lpstr>BIOSPHERE</vt:lpstr>
      <vt:lpstr>ENVIRONMENTAL ISSUES</vt:lpstr>
      <vt:lpstr>ENVIRONMENTAL ISSUES</vt:lpstr>
      <vt:lpstr>ENVIRONMENTAL ISSUES</vt:lpstr>
      <vt:lpstr>ENVIRONMENTAL ISSUES</vt:lpstr>
      <vt:lpstr>ENVIRONMENTAL ISSUES</vt:lpstr>
      <vt:lpstr>ENVIRONMENTAL ISSUES</vt:lpstr>
      <vt:lpstr>ENVIRONMENTAL ISSUES</vt:lpstr>
      <vt:lpstr>ENVIRONMENTAL ISSUES</vt:lpstr>
      <vt:lpstr>ENVIRONMENTAL ISSUES</vt:lpstr>
      <vt:lpstr>ENVIRONMENTAL ISSUES</vt:lpstr>
      <vt:lpstr>PowerPoint Presentation</vt:lpstr>
      <vt:lpstr>ENVIRONMENTAL ISSUES</vt:lpstr>
      <vt:lpstr>ENVIRONMENTAL ISSUES</vt:lpstr>
      <vt:lpstr>ENVIRONMENTAL ISSUES</vt:lpstr>
      <vt:lpstr>PowerPoint Presentation</vt:lpstr>
      <vt:lpstr>ENVIRONMENTAL ISSUES</vt:lpstr>
      <vt:lpstr>ENVIRONMENTAL ISSUES</vt:lpstr>
      <vt:lpstr>ENVIRONMENTAL ISSUES</vt:lpstr>
      <vt:lpstr>ENVIRONMENTAL ISSUES</vt:lpstr>
      <vt:lpstr>ENVIRONMENTAL ISSUES</vt:lpstr>
      <vt:lpstr>ENVIRONMENTAL ISSUES</vt:lpstr>
      <vt:lpstr>Endangered Means  There’s Still Time</vt:lpstr>
      <vt:lpstr>Definitions</vt:lpstr>
      <vt:lpstr>Definitions</vt:lpstr>
      <vt:lpstr>Passenger Pigeon – Now Extinct</vt:lpstr>
      <vt:lpstr>Dusky Seaside Sparrow</vt:lpstr>
      <vt:lpstr>Endangered Means  There’s Still Time</vt:lpstr>
      <vt:lpstr>Endangered Means  There’s Still Time</vt:lpstr>
      <vt:lpstr>Endangered Means  There’s Still Time</vt:lpstr>
      <vt:lpstr>Endangered Means  There’s Still Time</vt:lpstr>
      <vt:lpstr>Ways That Species Become Endangered</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Endangered Means  There’s Still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ENVIRONMENTAL ISSUES</vt:lpstr>
      <vt:lpstr>ENVIRONMENTAL ISSUES</vt:lpstr>
      <vt:lpstr>ENVIRONMENTAL ISSUES</vt:lpstr>
      <vt:lpstr>ENVIRONMENTAL ISSUES</vt:lpstr>
      <vt:lpstr>ENVIRONMENTAL ISSUES</vt:lpstr>
      <vt:lpstr>CRITICAL AREAS</vt:lpstr>
      <vt:lpstr>CRITICAL AREAS</vt:lpstr>
      <vt:lpstr>CRITICAL AREAS</vt:lpstr>
      <vt:lpstr>CRITICAL AREAS</vt:lpstr>
      <vt:lpstr>GLOBAL WARMING</vt:lpstr>
      <vt:lpstr>GLOBAL WARMING</vt:lpstr>
      <vt:lpstr>GLOBAL WARMING</vt:lpstr>
      <vt:lpstr>GLOBAL WARMING</vt:lpstr>
      <vt:lpstr>GLOBAL WARMING</vt:lpstr>
      <vt:lpstr>GLOBAL WARMING</vt:lpstr>
      <vt:lpstr>GLOBAL WARMING</vt:lpstr>
      <vt:lpstr>GLOBAL WARMING</vt:lpstr>
      <vt:lpstr>GLOBAL WARMING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NOW</dc:title>
  <dc:creator>Nancy</dc:creator>
  <cp:lastModifiedBy>JCBOE</cp:lastModifiedBy>
  <cp:revision>19</cp:revision>
  <dcterms:created xsi:type="dcterms:W3CDTF">2016-04-07T23:47:28Z</dcterms:created>
  <dcterms:modified xsi:type="dcterms:W3CDTF">2016-04-11T13:43:34Z</dcterms:modified>
</cp:coreProperties>
</file>