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handoutMasterIdLst>
    <p:handoutMasterId r:id="rId78"/>
  </p:handoutMasterIdLst>
  <p:sldIdLst>
    <p:sldId id="263" r:id="rId2"/>
    <p:sldId id="287" r:id="rId3"/>
    <p:sldId id="297" r:id="rId4"/>
    <p:sldId id="298" r:id="rId5"/>
    <p:sldId id="288" r:id="rId6"/>
    <p:sldId id="289" r:id="rId7"/>
    <p:sldId id="290" r:id="rId8"/>
    <p:sldId id="291" r:id="rId9"/>
    <p:sldId id="292" r:id="rId10"/>
    <p:sldId id="293" r:id="rId11"/>
    <p:sldId id="294" r:id="rId12"/>
    <p:sldId id="265" r:id="rId13"/>
    <p:sldId id="267" r:id="rId14"/>
    <p:sldId id="268" r:id="rId15"/>
    <p:sldId id="300" r:id="rId16"/>
    <p:sldId id="269" r:id="rId17"/>
    <p:sldId id="271" r:id="rId18"/>
    <p:sldId id="302" r:id="rId19"/>
    <p:sldId id="307" r:id="rId20"/>
    <p:sldId id="262" r:id="rId21"/>
    <p:sldId id="303" r:id="rId22"/>
    <p:sldId id="304" r:id="rId23"/>
    <p:sldId id="256" r:id="rId24"/>
    <p:sldId id="309" r:id="rId25"/>
    <p:sldId id="308" r:id="rId26"/>
    <p:sldId id="311" r:id="rId27"/>
    <p:sldId id="310" r:id="rId28"/>
    <p:sldId id="312" r:id="rId29"/>
    <p:sldId id="305" r:id="rId30"/>
    <p:sldId id="306" r:id="rId31"/>
    <p:sldId id="314" r:id="rId32"/>
    <p:sldId id="316" r:id="rId33"/>
    <p:sldId id="270" r:id="rId34"/>
    <p:sldId id="264" r:id="rId35"/>
    <p:sldId id="257" r:id="rId36"/>
    <p:sldId id="258" r:id="rId37"/>
    <p:sldId id="259" r:id="rId38"/>
    <p:sldId id="260" r:id="rId39"/>
    <p:sldId id="261" r:id="rId40"/>
    <p:sldId id="317" r:id="rId41"/>
    <p:sldId id="320" r:id="rId42"/>
    <p:sldId id="272" r:id="rId43"/>
    <p:sldId id="318" r:id="rId44"/>
    <p:sldId id="319" r:id="rId45"/>
    <p:sldId id="321" r:id="rId46"/>
    <p:sldId id="273" r:id="rId47"/>
    <p:sldId id="285" r:id="rId48"/>
    <p:sldId id="274" r:id="rId49"/>
    <p:sldId id="275" r:id="rId50"/>
    <p:sldId id="276" r:id="rId51"/>
    <p:sldId id="323" r:id="rId52"/>
    <p:sldId id="286" r:id="rId53"/>
    <p:sldId id="277" r:id="rId54"/>
    <p:sldId id="278" r:id="rId55"/>
    <p:sldId id="279" r:id="rId56"/>
    <p:sldId id="280" r:id="rId57"/>
    <p:sldId id="281" r:id="rId58"/>
    <p:sldId id="282" r:id="rId59"/>
    <p:sldId id="324" r:id="rId60"/>
    <p:sldId id="325" r:id="rId61"/>
    <p:sldId id="283" r:id="rId62"/>
    <p:sldId id="284" r:id="rId63"/>
    <p:sldId id="326" r:id="rId64"/>
    <p:sldId id="327" r:id="rId65"/>
    <p:sldId id="330" r:id="rId66"/>
    <p:sldId id="333" r:id="rId67"/>
    <p:sldId id="331" r:id="rId68"/>
    <p:sldId id="332" r:id="rId69"/>
    <p:sldId id="328" r:id="rId70"/>
    <p:sldId id="329" r:id="rId71"/>
    <p:sldId id="337" r:id="rId72"/>
    <p:sldId id="334" r:id="rId73"/>
    <p:sldId id="335" r:id="rId74"/>
    <p:sldId id="336" r:id="rId75"/>
    <p:sldId id="338" r:id="rId7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975" autoAdjust="0"/>
    <p:restoredTop sz="90929"/>
  </p:normalViewPr>
  <p:slideViewPr>
    <p:cSldViewPr>
      <p:cViewPr varScale="1">
        <p:scale>
          <a:sx n="70" d="100"/>
          <a:sy n="70" d="100"/>
        </p:scale>
        <p:origin x="-120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74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940C2C7-DAD2-45AF-AE17-6C46F3ED1FBE}" type="slidenum">
              <a:rPr lang="en-US" altLang="en-US"/>
              <a:pPr/>
              <a:t>‹#›</a:t>
            </a:fld>
            <a:endParaRPr lang="en-US" altLang="en-US"/>
          </a:p>
        </p:txBody>
      </p:sp>
    </p:spTree>
    <p:extLst>
      <p:ext uri="{BB962C8B-B14F-4D97-AF65-F5344CB8AC3E}">
        <p14:creationId xmlns:p14="http://schemas.microsoft.com/office/powerpoint/2010/main" val="3919348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843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843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843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C6644D-330D-46D7-8DF9-F634F17A4FB1}" type="slidenum">
              <a:rPr lang="en-US" altLang="en-US"/>
              <a:pPr/>
              <a:t>‹#›</a:t>
            </a:fld>
            <a:endParaRPr lang="en-US" altLang="en-US"/>
          </a:p>
        </p:txBody>
      </p:sp>
    </p:spTree>
    <p:extLst>
      <p:ext uri="{BB962C8B-B14F-4D97-AF65-F5344CB8AC3E}">
        <p14:creationId xmlns:p14="http://schemas.microsoft.com/office/powerpoint/2010/main" val="6264939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36799C-7387-46E3-9F5A-834FD47D7021}" type="slidenum">
              <a:rPr lang="en-US" altLang="en-US"/>
              <a:pPr/>
              <a:t>23</a:t>
            </a:fld>
            <a:endParaRPr lang="en-US" alt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r>
              <a:rPr lang="en-US" altLang="en-US"/>
              <a:t>Interphase:The cell is engaged in metabolic activity and performing its prepare for mitosis (the next four phases that lead up to and include nuclear division). Chromosomes are not clearly discerned in the nucleus, although a dark spot called the nucleolus may be visible. The cell may contain a pair of centrioles (or microtubule organizing centers in plants) both of which are organizational sites for microtubules. </a:t>
            </a:r>
          </a:p>
          <a:p>
            <a:endParaRPr lang="en-US" altLang="en-US"/>
          </a:p>
        </p:txBody>
      </p:sp>
    </p:spTree>
    <p:extLst>
      <p:ext uri="{BB962C8B-B14F-4D97-AF65-F5344CB8AC3E}">
        <p14:creationId xmlns:p14="http://schemas.microsoft.com/office/powerpoint/2010/main" val="2821511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D9412F-5819-4D10-B3AA-FDFDC2C13949}" type="slidenum">
              <a:rPr lang="en-US" altLang="en-US"/>
              <a:pPr/>
              <a:t>35</a:t>
            </a:fld>
            <a:endParaRPr lang="en-US" alt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r>
              <a:rPr lang="en-US" altLang="en-US"/>
              <a:t>Chromatin in the nucleus begins to condense and becomes visible in the light microscope as chromosomes. The nucleolus disappears. Centrioles begin moving to opposite ends of the cell and fibers extend from the centromeres. Some fibers cross the cell to form the mitotic spindle.</a:t>
            </a:r>
          </a:p>
        </p:txBody>
      </p:sp>
    </p:spTree>
    <p:extLst>
      <p:ext uri="{BB962C8B-B14F-4D97-AF65-F5344CB8AC3E}">
        <p14:creationId xmlns:p14="http://schemas.microsoft.com/office/powerpoint/2010/main" val="1230142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0580E9-7BD4-48B2-8155-B1E0B47184CA}" type="slidenum">
              <a:rPr lang="en-US" altLang="en-US"/>
              <a:pPr/>
              <a:t>36</a:t>
            </a:fld>
            <a:endParaRPr lang="en-US" alt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r>
              <a:rPr lang="en-US" altLang="en-US"/>
              <a:t>Spindle fibers align the chromosomes along the middle of the cell nucleus. This line is referred to as the metaphase plate. This organization helps to ensure that in the next phase, when the chromosomes are separated, each new nucleus will receive one copy of each chromosome.</a:t>
            </a:r>
          </a:p>
          <a:p>
            <a:endParaRPr lang="en-US" altLang="en-US"/>
          </a:p>
        </p:txBody>
      </p:sp>
    </p:spTree>
    <p:extLst>
      <p:ext uri="{BB962C8B-B14F-4D97-AF65-F5344CB8AC3E}">
        <p14:creationId xmlns:p14="http://schemas.microsoft.com/office/powerpoint/2010/main" val="3472558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6C0EF0-85D9-442B-A8E8-0DD66BC5905E}" type="slidenum">
              <a:rPr lang="en-US" altLang="en-US"/>
              <a:pPr/>
              <a:t>37</a:t>
            </a:fld>
            <a:endParaRPr lang="en-US" alt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r>
              <a:rPr lang="en-US" altLang="en-US"/>
              <a:t>The paired chromosomes separate at the kinetochores and move to opposite sides of the cell. Motion results from a combination of kinetochore movement along the spindle microtubules and through the physical interaction of polar microtubules. </a:t>
            </a:r>
          </a:p>
          <a:p>
            <a:endParaRPr lang="en-US" altLang="en-US"/>
          </a:p>
        </p:txBody>
      </p:sp>
    </p:spTree>
    <p:extLst>
      <p:ext uri="{BB962C8B-B14F-4D97-AF65-F5344CB8AC3E}">
        <p14:creationId xmlns:p14="http://schemas.microsoft.com/office/powerpoint/2010/main" val="1740699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7149CE-FF71-4645-A9D9-FBC7D937766D}" type="slidenum">
              <a:rPr lang="en-US" altLang="en-US"/>
              <a:pPr/>
              <a:t>38</a:t>
            </a:fld>
            <a:endParaRPr lang="en-US" alt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r>
              <a:rPr lang="en-US" altLang="en-US"/>
              <a:t>Chromatids arrive at opposite poles of cell, and new membranes form around the daughter nuclei. The chromosomes disperse and are no longer visible under the light microscope. The spindle fibers disperse, and cytokinesis or the partitioning of the cell may also begin during this stage. </a:t>
            </a:r>
          </a:p>
          <a:p>
            <a:endParaRPr lang="en-US" altLang="en-US"/>
          </a:p>
        </p:txBody>
      </p:sp>
    </p:spTree>
    <p:extLst>
      <p:ext uri="{BB962C8B-B14F-4D97-AF65-F5344CB8AC3E}">
        <p14:creationId xmlns:p14="http://schemas.microsoft.com/office/powerpoint/2010/main" val="480254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8320040-BE1B-44E9-8FC4-F3AFFD37D098}" type="slidenum">
              <a:rPr lang="en-US" altLang="en-US"/>
              <a:pPr/>
              <a:t>‹#›</a:t>
            </a:fld>
            <a:endParaRPr lang="en-US" altLang="en-US"/>
          </a:p>
        </p:txBody>
      </p:sp>
    </p:spTree>
    <p:extLst>
      <p:ext uri="{BB962C8B-B14F-4D97-AF65-F5344CB8AC3E}">
        <p14:creationId xmlns:p14="http://schemas.microsoft.com/office/powerpoint/2010/main" val="1055363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17644B2-80EC-4D22-B8D4-1CEE4CCCDC75}" type="slidenum">
              <a:rPr lang="en-US" altLang="en-US"/>
              <a:pPr/>
              <a:t>‹#›</a:t>
            </a:fld>
            <a:endParaRPr lang="en-US" altLang="en-US"/>
          </a:p>
        </p:txBody>
      </p:sp>
    </p:spTree>
    <p:extLst>
      <p:ext uri="{BB962C8B-B14F-4D97-AF65-F5344CB8AC3E}">
        <p14:creationId xmlns:p14="http://schemas.microsoft.com/office/powerpoint/2010/main" val="689471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6D9478C-E164-4B91-920F-C91A35A62D13}" type="slidenum">
              <a:rPr lang="en-US" altLang="en-US"/>
              <a:pPr/>
              <a:t>‹#›</a:t>
            </a:fld>
            <a:endParaRPr lang="en-US" altLang="en-US"/>
          </a:p>
        </p:txBody>
      </p:sp>
    </p:spTree>
    <p:extLst>
      <p:ext uri="{BB962C8B-B14F-4D97-AF65-F5344CB8AC3E}">
        <p14:creationId xmlns:p14="http://schemas.microsoft.com/office/powerpoint/2010/main" val="3454741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26C77298-DACF-4448-9784-AD8BF7CEB2E5}" type="slidenum">
              <a:rPr lang="en-US" altLang="en-US"/>
              <a:pPr/>
              <a:t>‹#›</a:t>
            </a:fld>
            <a:endParaRPr lang="en-US" altLang="en-US"/>
          </a:p>
        </p:txBody>
      </p:sp>
    </p:spTree>
    <p:extLst>
      <p:ext uri="{BB962C8B-B14F-4D97-AF65-F5344CB8AC3E}">
        <p14:creationId xmlns:p14="http://schemas.microsoft.com/office/powerpoint/2010/main" val="1158356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50CAC086-DA8B-4AE5-859B-81DBB142B7D7}" type="slidenum">
              <a:rPr lang="en-US" altLang="en-US"/>
              <a:pPr/>
              <a:t>‹#›</a:t>
            </a:fld>
            <a:endParaRPr lang="en-US" altLang="en-US"/>
          </a:p>
        </p:txBody>
      </p:sp>
    </p:spTree>
    <p:extLst>
      <p:ext uri="{BB962C8B-B14F-4D97-AF65-F5344CB8AC3E}">
        <p14:creationId xmlns:p14="http://schemas.microsoft.com/office/powerpoint/2010/main" val="2310995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83554444-3B69-4F86-9BE5-AF488445E84E}" type="slidenum">
              <a:rPr lang="en-US" altLang="en-US"/>
              <a:pPr/>
              <a:t>‹#›</a:t>
            </a:fld>
            <a:endParaRPr lang="en-US" altLang="en-US"/>
          </a:p>
        </p:txBody>
      </p:sp>
    </p:spTree>
    <p:extLst>
      <p:ext uri="{BB962C8B-B14F-4D97-AF65-F5344CB8AC3E}">
        <p14:creationId xmlns:p14="http://schemas.microsoft.com/office/powerpoint/2010/main" val="3544921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DA69D14F-A214-4BE6-AFC6-28BAD56DC329}" type="slidenum">
              <a:rPr lang="en-US" altLang="en-US"/>
              <a:pPr/>
              <a:t>‹#›</a:t>
            </a:fld>
            <a:endParaRPr lang="en-US" altLang="en-US"/>
          </a:p>
        </p:txBody>
      </p:sp>
    </p:spTree>
    <p:extLst>
      <p:ext uri="{BB962C8B-B14F-4D97-AF65-F5344CB8AC3E}">
        <p14:creationId xmlns:p14="http://schemas.microsoft.com/office/powerpoint/2010/main" val="2262849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348723A3-966E-447E-8628-D01BEF2F8661}" type="slidenum">
              <a:rPr lang="en-US" altLang="en-US"/>
              <a:pPr/>
              <a:t>‹#›</a:t>
            </a:fld>
            <a:endParaRPr lang="en-US" altLang="en-US"/>
          </a:p>
        </p:txBody>
      </p:sp>
    </p:spTree>
    <p:extLst>
      <p:ext uri="{BB962C8B-B14F-4D97-AF65-F5344CB8AC3E}">
        <p14:creationId xmlns:p14="http://schemas.microsoft.com/office/powerpoint/2010/main" val="182861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16377B0C-6DD8-4205-A5B1-09F6E7FA9D5A}" type="slidenum">
              <a:rPr lang="en-US" altLang="en-US"/>
              <a:pPr/>
              <a:t>‹#›</a:t>
            </a:fld>
            <a:endParaRPr lang="en-US" altLang="en-US"/>
          </a:p>
        </p:txBody>
      </p:sp>
    </p:spTree>
    <p:extLst>
      <p:ext uri="{BB962C8B-B14F-4D97-AF65-F5344CB8AC3E}">
        <p14:creationId xmlns:p14="http://schemas.microsoft.com/office/powerpoint/2010/main" val="3585273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A9FDE61-609A-4440-990A-2FDC38B6D331}" type="slidenum">
              <a:rPr lang="en-US" altLang="en-US"/>
              <a:pPr/>
              <a:t>‹#›</a:t>
            </a:fld>
            <a:endParaRPr lang="en-US" altLang="en-US"/>
          </a:p>
        </p:txBody>
      </p:sp>
    </p:spTree>
    <p:extLst>
      <p:ext uri="{BB962C8B-B14F-4D97-AF65-F5344CB8AC3E}">
        <p14:creationId xmlns:p14="http://schemas.microsoft.com/office/powerpoint/2010/main" val="1370494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FB81D0C-F714-4B4A-8EC8-63DA67E0D2DF}" type="slidenum">
              <a:rPr lang="en-US" altLang="en-US"/>
              <a:pPr/>
              <a:t>‹#›</a:t>
            </a:fld>
            <a:endParaRPr lang="en-US" altLang="en-US"/>
          </a:p>
        </p:txBody>
      </p:sp>
    </p:spTree>
    <p:extLst>
      <p:ext uri="{BB962C8B-B14F-4D97-AF65-F5344CB8AC3E}">
        <p14:creationId xmlns:p14="http://schemas.microsoft.com/office/powerpoint/2010/main" val="2967349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827B2AE0-5567-49B5-9CDD-D15B441A0EFE}" type="slidenum">
              <a:rPr lang="en-US" altLang="en-US"/>
              <a:pPr/>
              <a:t>‹#›</a:t>
            </a:fld>
            <a:endParaRPr lang="en-US" altLang="en-US"/>
          </a:p>
        </p:txBody>
      </p:sp>
    </p:spTree>
    <p:extLst>
      <p:ext uri="{BB962C8B-B14F-4D97-AF65-F5344CB8AC3E}">
        <p14:creationId xmlns:p14="http://schemas.microsoft.com/office/powerpoint/2010/main" val="404812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FF99">
            <a:alpha val="43000"/>
          </a:srgb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4F35FD1-B2A8-485D-B6FB-55AE5D7A9F3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pae_Q3H27XQ"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hNMYV213xu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highered.mcgraw-hill.com/sites/0072495855/student_view0/chapter2/animation__how_the_cell_cycle_works.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www.microscopy.fsu.edu/micro/gallery/mitosis/earlyanaphase.html" TargetMode="External"/><Relationship Id="rId3" Type="http://schemas.openxmlformats.org/officeDocument/2006/relationships/image" Target="../media/image21.jpeg"/><Relationship Id="rId7" Type="http://schemas.openxmlformats.org/officeDocument/2006/relationships/image" Target="../media/image23.jpeg"/><Relationship Id="rId2" Type="http://schemas.openxmlformats.org/officeDocument/2006/relationships/hyperlink" Target="http://www.microscopy.fsu.edu/micro/gallery/mitosis/resting.html" TargetMode="External"/><Relationship Id="rId1" Type="http://schemas.openxmlformats.org/officeDocument/2006/relationships/slideLayout" Target="../slideLayouts/slideLayout6.xml"/><Relationship Id="rId6" Type="http://schemas.openxmlformats.org/officeDocument/2006/relationships/hyperlink" Target="http://www.microscopy.fsu.edu/micro/gallery/mitosis/metaphase.html" TargetMode="External"/><Relationship Id="rId11" Type="http://schemas.openxmlformats.org/officeDocument/2006/relationships/image" Target="../media/image25.jpeg"/><Relationship Id="rId5" Type="http://schemas.openxmlformats.org/officeDocument/2006/relationships/image" Target="../media/image22.jpeg"/><Relationship Id="rId10" Type="http://schemas.openxmlformats.org/officeDocument/2006/relationships/hyperlink" Target="http://www.microscopy.fsu.edu/micro/gallery/mitosis/lateanaphase.html" TargetMode="External"/><Relationship Id="rId4" Type="http://schemas.openxmlformats.org/officeDocument/2006/relationships/hyperlink" Target="http://www.microscopy.fsu.edu/micro/gallery/mitosis/lateprophase.html" TargetMode="External"/><Relationship Id="rId9" Type="http://schemas.openxmlformats.org/officeDocument/2006/relationships/image" Target="../media/image24.jpeg"/></Relationships>
</file>

<file path=ppt/slides/_rels/slide43.xml.rels><?xml version="1.0" encoding="UTF-8" standalone="yes"?>
<Relationships xmlns="http://schemas.openxmlformats.org/package/2006/relationships"><Relationship Id="rId2" Type="http://schemas.openxmlformats.org/officeDocument/2006/relationships/hyperlink" Target="http://highered.mcgraw-hill.com/sites/0072495855/student_view0/chapter2/animation__mitosis_and_cytokinesis.htm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wisc-online.com/learn/natural-science/life-science/ap13604/the-cell-cycle" TargetMode="External"/><Relationship Id="rId2" Type="http://schemas.openxmlformats.org/officeDocument/2006/relationships/hyperlink" Target="http://vcell.ndsu.nodak.edu/animations/mitosis/movie-flash.htm" TargetMode="External"/><Relationship Id="rId1" Type="http://schemas.openxmlformats.org/officeDocument/2006/relationships/slideLayout" Target="../slideLayouts/slideLayout2.xml"/><Relationship Id="rId5" Type="http://schemas.openxmlformats.org/officeDocument/2006/relationships/hyperlink" Target="http://www.biology.arizona.edu/cell_bio/activities/cell_cycle/assignment.html" TargetMode="External"/><Relationship Id="rId4" Type="http://schemas.openxmlformats.org/officeDocument/2006/relationships/hyperlink" Target="https://www.wisc-online.com/learn/natural-science/life-science/bio204/cell-division" TargetMode="External"/></Relationships>
</file>

<file path=ppt/slides/_rels/slide45.xml.rels><?xml version="1.0" encoding="UTF-8" standalone="yes"?>
<Relationships xmlns="http://schemas.openxmlformats.org/package/2006/relationships"><Relationship Id="rId2" Type="http://schemas.openxmlformats.org/officeDocument/2006/relationships/hyperlink" Target="https://www.youtube.com/watch?v=djXhEJUldNc"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vcell.ndsu.nodak.edu/animations/meiosis/movie-flash.htm"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hyperlink" Target="http://highered.mcgraw-hill.com/sites/0072495855/student_view0/chapter28/animation__how_meiosis_works.html"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highered.mcgraw-hill.com/sites/0072495855/student_view0/chapter2/animation__control_of_the_cell_cycle.html"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sumanasinc.com/webcontent/animations/content/mistakesmeiosis/mistakesmeiosis.html" TargetMode="External"/><Relationship Id="rId2" Type="http://schemas.openxmlformats.org/officeDocument/2006/relationships/hyperlink" Target="http://www.dnatube.com/video/4192/The-effect-of-contact-inhibition-on-cell-division" TargetMode="External"/><Relationship Id="rId1" Type="http://schemas.openxmlformats.org/officeDocument/2006/relationships/slideLayout" Target="../slideLayouts/slideLayout2.xml"/><Relationship Id="rId4" Type="http://schemas.openxmlformats.org/officeDocument/2006/relationships/hyperlink" Target="https://science.education.nih.gov/supplements/nih1/Cancer/activities/activity2_animations.html"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www.youtube.com/watch?v=zGVBAHAsjJM" TargetMode="External"/><Relationship Id="rId2" Type="http://schemas.openxmlformats.org/officeDocument/2006/relationships/hyperlink" Target="https://www.youtube.com/watch?v=x-wJWIqLwSs"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s://www.youtube.com/watch?v=j8_xoM8Wwgs"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353"/>
            <a:ext cx="9143999" cy="6902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66" name="Rectangle 2"/>
          <p:cNvSpPr>
            <a:spLocks noGrp="1" noChangeArrowheads="1"/>
          </p:cNvSpPr>
          <p:nvPr>
            <p:ph type="ctrTitle"/>
          </p:nvPr>
        </p:nvSpPr>
        <p:spPr>
          <a:xfrm>
            <a:off x="685800" y="2286000"/>
            <a:ext cx="7772400" cy="1143000"/>
          </a:xfrm>
        </p:spPr>
        <p:txBody>
          <a:bodyPr/>
          <a:lstStyle/>
          <a:p>
            <a:r>
              <a:rPr lang="en-US" altLang="en-US" sz="7200" b="1" dirty="0">
                <a:ln>
                  <a:solidFill>
                    <a:schemeClr val="tx1"/>
                  </a:solidFill>
                </a:ln>
                <a:solidFill>
                  <a:schemeClr val="bg1"/>
                </a:solidFill>
                <a:effectLst>
                  <a:outerShdw blurRad="38100" dist="38100" dir="2700000" algn="tl">
                    <a:srgbClr val="000000">
                      <a:alpha val="43137"/>
                    </a:srgbClr>
                  </a:outerShdw>
                </a:effectLst>
                <a:latin typeface="Baskerville Old Face" panose="02020602080505020303" pitchFamily="18" charset="0"/>
              </a:rPr>
              <a:t>Cell Reproduction</a:t>
            </a:r>
          </a:p>
        </p:txBody>
      </p:sp>
      <p:sp>
        <p:nvSpPr>
          <p:cNvPr id="11267" name="Rectangle 3"/>
          <p:cNvSpPr>
            <a:spLocks noGrp="1" noChangeArrowheads="1"/>
          </p:cNvSpPr>
          <p:nvPr>
            <p:ph type="subTitle" idx="1"/>
          </p:nvPr>
        </p:nvSpPr>
        <p:spPr/>
        <p:txBody>
          <a:bodyPr/>
          <a:lstStyle/>
          <a:p>
            <a:r>
              <a:rPr lang="en-US" altLang="en-US" sz="4000" b="1" dirty="0">
                <a:ln>
                  <a:solidFill>
                    <a:schemeClr val="tx1"/>
                  </a:solidFill>
                </a:ln>
                <a:solidFill>
                  <a:schemeClr val="bg1"/>
                </a:solidFill>
              </a:rPr>
              <a:t>Chapter 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WHY DIVIDE?</a:t>
            </a:r>
            <a:endParaRPr lang="en-US" b="1" dirty="0">
              <a:solidFill>
                <a:srgbClr val="7030A0"/>
              </a:solidFill>
            </a:endParaRPr>
          </a:p>
        </p:txBody>
      </p:sp>
      <p:sp>
        <p:nvSpPr>
          <p:cNvPr id="3" name="Content Placeholder 2"/>
          <p:cNvSpPr>
            <a:spLocks noGrp="1"/>
          </p:cNvSpPr>
          <p:nvPr>
            <p:ph idx="1"/>
          </p:nvPr>
        </p:nvSpPr>
        <p:spPr/>
        <p:txBody>
          <a:bodyPr/>
          <a:lstStyle/>
          <a:p>
            <a:pPr lvl="0"/>
            <a:r>
              <a:rPr lang="en-US" dirty="0" smtClean="0"/>
              <a:t>Cell </a:t>
            </a:r>
            <a:r>
              <a:rPr lang="en-US" dirty="0"/>
              <a:t>division functions in </a:t>
            </a:r>
            <a:r>
              <a:rPr lang="en-US" b="1" dirty="0">
                <a:solidFill>
                  <a:srgbClr val="FF0000"/>
                </a:solidFill>
                <a:effectLst>
                  <a:outerShdw blurRad="38100" dist="38100" dir="2700000" algn="tl">
                    <a:srgbClr val="000000">
                      <a:alpha val="43137"/>
                    </a:srgbClr>
                  </a:outerShdw>
                </a:effectLst>
              </a:rPr>
              <a:t>reproduction, growth</a:t>
            </a:r>
            <a:r>
              <a:rPr lang="en-US" dirty="0"/>
              <a:t> and </a:t>
            </a:r>
            <a:r>
              <a:rPr lang="en-US" b="1" dirty="0">
                <a:solidFill>
                  <a:srgbClr val="FF0000"/>
                </a:solidFill>
                <a:effectLst>
                  <a:outerShdw blurRad="38100" dist="38100" dir="2700000" algn="tl">
                    <a:srgbClr val="000000">
                      <a:alpha val="43137"/>
                    </a:srgbClr>
                  </a:outerShdw>
                </a:effectLst>
              </a:rPr>
              <a:t>repair</a:t>
            </a:r>
            <a:r>
              <a:rPr lang="en-US" dirty="0"/>
              <a:t>.</a:t>
            </a:r>
          </a:p>
          <a:p>
            <a:pPr lvl="0"/>
            <a:r>
              <a:rPr lang="en-US" dirty="0"/>
              <a:t>The division of unicellular organisms reproduces the entire population.</a:t>
            </a:r>
          </a:p>
          <a:p>
            <a:pPr lvl="0"/>
            <a:r>
              <a:rPr lang="en-US" dirty="0"/>
              <a:t>In multicellular organisms, division is used to repair and for growth. Also, division is needed to produce egg or sperm used for reproduction.</a:t>
            </a:r>
          </a:p>
          <a:p>
            <a:endParaRPr lang="en-US" dirty="0"/>
          </a:p>
        </p:txBody>
      </p:sp>
    </p:spTree>
    <p:extLst>
      <p:ext uri="{BB962C8B-B14F-4D97-AF65-F5344CB8AC3E}">
        <p14:creationId xmlns:p14="http://schemas.microsoft.com/office/powerpoint/2010/main" val="1850145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rgbClr val="7030A0"/>
                </a:solidFill>
              </a:rPr>
              <a:t>WHY DIVIDE?</a:t>
            </a:r>
            <a:endParaRPr lang="en-US" sz="4800" b="1" dirty="0">
              <a:solidFill>
                <a:srgbClr val="7030A0"/>
              </a:solidFill>
            </a:endParaRPr>
          </a:p>
        </p:txBody>
      </p:sp>
      <p:sp>
        <p:nvSpPr>
          <p:cNvPr id="3" name="Content Placeholder 2"/>
          <p:cNvSpPr>
            <a:spLocks noGrp="1"/>
          </p:cNvSpPr>
          <p:nvPr>
            <p:ph idx="1"/>
          </p:nvPr>
        </p:nvSpPr>
        <p:spPr/>
        <p:txBody>
          <a:bodyPr/>
          <a:lstStyle/>
          <a:p>
            <a:r>
              <a:rPr lang="en-US" dirty="0"/>
              <a:t>Cells grow until they reach their size limit, then they either </a:t>
            </a:r>
            <a:r>
              <a:rPr lang="en-US" dirty="0" smtClean="0"/>
              <a:t>stop growing </a:t>
            </a:r>
            <a:r>
              <a:rPr lang="en-US" dirty="0"/>
              <a:t>or divide.</a:t>
            </a:r>
          </a:p>
          <a:p>
            <a:r>
              <a:rPr lang="en-US" dirty="0" smtClean="0"/>
              <a:t>The </a:t>
            </a:r>
            <a:r>
              <a:rPr lang="en-US" dirty="0"/>
              <a:t>ratio of a cell’s surface area to cell volume determines the limit of cell </a:t>
            </a:r>
            <a:r>
              <a:rPr lang="en-US" dirty="0" smtClean="0"/>
              <a:t>growth </a:t>
            </a:r>
            <a:r>
              <a:rPr lang="en-US" dirty="0"/>
              <a:t>for cells.</a:t>
            </a:r>
          </a:p>
          <a:p>
            <a:r>
              <a:rPr lang="en-US" dirty="0" smtClean="0"/>
              <a:t>Cell </a:t>
            </a:r>
            <a:r>
              <a:rPr lang="en-US" dirty="0"/>
              <a:t>size is limited by the cell’s ability to transport materials and </a:t>
            </a:r>
            <a:r>
              <a:rPr lang="en-US" dirty="0" smtClean="0"/>
              <a:t>communicate instructions </a:t>
            </a:r>
            <a:r>
              <a:rPr lang="en-US" dirty="0"/>
              <a:t>from the nucleus.</a:t>
            </a:r>
          </a:p>
          <a:p>
            <a:endParaRPr lang="en-US" dirty="0"/>
          </a:p>
        </p:txBody>
      </p:sp>
    </p:spTree>
    <p:extLst>
      <p:ext uri="{BB962C8B-B14F-4D97-AF65-F5344CB8AC3E}">
        <p14:creationId xmlns:p14="http://schemas.microsoft.com/office/powerpoint/2010/main" val="22863761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WATCH</a:t>
            </a:r>
            <a:endParaRPr lang="en-US" sz="5400" b="1" dirty="0">
              <a:solidFill>
                <a:srgbClr val="7030A0"/>
              </a:solidFill>
            </a:endParaRPr>
          </a:p>
        </p:txBody>
      </p:sp>
      <p:sp>
        <p:nvSpPr>
          <p:cNvPr id="3" name="Content Placeholder 2"/>
          <p:cNvSpPr>
            <a:spLocks noGrp="1"/>
          </p:cNvSpPr>
          <p:nvPr>
            <p:ph idx="1"/>
          </p:nvPr>
        </p:nvSpPr>
        <p:spPr/>
        <p:txBody>
          <a:bodyPr/>
          <a:lstStyle/>
          <a:p>
            <a:r>
              <a:rPr lang="en-US" dirty="0" smtClean="0">
                <a:ln>
                  <a:solidFill>
                    <a:schemeClr val="tx2"/>
                  </a:solidFill>
                </a:ln>
                <a:solidFill>
                  <a:srgbClr val="7030A0"/>
                </a:solidFill>
                <a:hlinkClick r:id="rId2"/>
              </a:rPr>
              <a:t>Introduction to Cell Reproduction</a:t>
            </a:r>
            <a:endParaRPr lang="en-US" dirty="0">
              <a:ln>
                <a:solidFill>
                  <a:schemeClr val="tx2"/>
                </a:solidFill>
              </a:ln>
              <a:solidFill>
                <a:srgbClr val="7030A0"/>
              </a:solidFill>
            </a:endParaRPr>
          </a:p>
        </p:txBody>
      </p:sp>
    </p:spTree>
    <p:extLst>
      <p:ext uri="{BB962C8B-B14F-4D97-AF65-F5344CB8AC3E}">
        <p14:creationId xmlns:p14="http://schemas.microsoft.com/office/powerpoint/2010/main" val="1450598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rgbClr val="7030A0"/>
                </a:solidFill>
              </a:rPr>
              <a:t>CHROMOSOMES</a:t>
            </a:r>
            <a:endParaRPr lang="en-US" sz="4800" b="1" dirty="0">
              <a:solidFill>
                <a:srgbClr val="7030A0"/>
              </a:solidFill>
            </a:endParaRPr>
          </a:p>
        </p:txBody>
      </p:sp>
      <p:sp>
        <p:nvSpPr>
          <p:cNvPr id="3" name="Content Placeholder 2"/>
          <p:cNvSpPr>
            <a:spLocks noGrp="1"/>
          </p:cNvSpPr>
          <p:nvPr>
            <p:ph idx="1"/>
          </p:nvPr>
        </p:nvSpPr>
        <p:spPr/>
        <p:txBody>
          <a:bodyPr/>
          <a:lstStyle/>
          <a:p>
            <a:pPr lvl="0"/>
            <a:r>
              <a:rPr lang="en-US" b="1" dirty="0" smtClean="0"/>
              <a:t>Chromosomes</a:t>
            </a:r>
            <a:r>
              <a:rPr lang="en-US" dirty="0" smtClean="0"/>
              <a:t> </a:t>
            </a:r>
            <a:r>
              <a:rPr lang="en-US" dirty="0"/>
              <a:t>consist of tightly packed DNA coiled around proteins (</a:t>
            </a:r>
            <a:r>
              <a:rPr lang="en-US" b="1" dirty="0"/>
              <a:t>histones</a:t>
            </a:r>
            <a:r>
              <a:rPr lang="en-US" dirty="0"/>
              <a:t>) that support its structure. </a:t>
            </a:r>
            <a:endParaRPr lang="en-US" dirty="0" smtClean="0"/>
          </a:p>
          <a:p>
            <a:pPr lvl="0"/>
            <a:r>
              <a:rPr lang="en-US" dirty="0" smtClean="0"/>
              <a:t>DNA </a:t>
            </a:r>
            <a:r>
              <a:rPr lang="en-US" dirty="0"/>
              <a:t>contains </a:t>
            </a:r>
            <a:r>
              <a:rPr lang="en-US" b="1" dirty="0">
                <a:solidFill>
                  <a:srgbClr val="FF0000"/>
                </a:solidFill>
                <a:effectLst>
                  <a:outerShdw blurRad="38100" dist="38100" dir="2700000" algn="tl">
                    <a:srgbClr val="000000">
                      <a:alpha val="43137"/>
                    </a:srgbClr>
                  </a:outerShdw>
                </a:effectLst>
              </a:rPr>
              <a:t>genes</a:t>
            </a:r>
            <a:r>
              <a:rPr lang="en-US" dirty="0"/>
              <a:t> which are segments of DNA that code for a protein. </a:t>
            </a:r>
            <a:endParaRPr lang="en-US" dirty="0" smtClean="0"/>
          </a:p>
          <a:p>
            <a:pPr lvl="0"/>
            <a:r>
              <a:rPr lang="en-US" dirty="0" smtClean="0"/>
              <a:t>Humans have about ~20,000 genes</a:t>
            </a:r>
            <a:endParaRPr lang="en-US" dirty="0"/>
          </a:p>
          <a:p>
            <a:endParaRPr lang="en-US" dirty="0"/>
          </a:p>
        </p:txBody>
      </p:sp>
    </p:spTree>
    <p:extLst>
      <p:ext uri="{BB962C8B-B14F-4D97-AF65-F5344CB8AC3E}">
        <p14:creationId xmlns:p14="http://schemas.microsoft.com/office/powerpoint/2010/main" val="38366213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8105"/>
            <a:ext cx="7772400" cy="1143000"/>
          </a:xfrm>
        </p:spPr>
        <p:txBody>
          <a:bodyPr/>
          <a:lstStyle/>
          <a:p>
            <a:r>
              <a:rPr lang="en-US" b="1" dirty="0">
                <a:solidFill>
                  <a:srgbClr val="7030A0"/>
                </a:solidFill>
              </a:rPr>
              <a:t>CHROMOSOMES</a:t>
            </a:r>
            <a:endParaRPr lang="en-US" dirty="0"/>
          </a:p>
        </p:txBody>
      </p:sp>
      <p:pic>
        <p:nvPicPr>
          <p:cNvPr id="2050" name="il_fi" descr="en_gene_c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90625"/>
            <a:ext cx="6629400" cy="551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52400" y="3946096"/>
            <a:ext cx="1371600" cy="461665"/>
          </a:xfrm>
          <a:prstGeom prst="rect">
            <a:avLst/>
          </a:prstGeom>
          <a:noFill/>
        </p:spPr>
        <p:txBody>
          <a:bodyPr wrap="square" rtlCol="0">
            <a:spAutoFit/>
          </a:bodyPr>
          <a:lstStyle/>
          <a:p>
            <a:r>
              <a:rPr lang="en-US" b="1" dirty="0" smtClean="0"/>
              <a:t>Histones</a:t>
            </a:r>
            <a:endParaRPr lang="en-US" b="1" dirty="0"/>
          </a:p>
        </p:txBody>
      </p:sp>
      <p:cxnSp>
        <p:nvCxnSpPr>
          <p:cNvPr id="6" name="Straight Arrow Connector 5"/>
          <p:cNvCxnSpPr>
            <a:stCxn id="4" idx="3"/>
          </p:cNvCxnSpPr>
          <p:nvPr/>
        </p:nvCxnSpPr>
        <p:spPr>
          <a:xfrm flipV="1">
            <a:off x="1524000" y="4038600"/>
            <a:ext cx="1447800" cy="138329"/>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1539240" y="3733800"/>
            <a:ext cx="365760" cy="37396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5265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CHROMOSOMES</a:t>
            </a:r>
            <a:endParaRPr lang="en-US" dirty="0"/>
          </a:p>
        </p:txBody>
      </p:sp>
      <p:sp>
        <p:nvSpPr>
          <p:cNvPr id="3" name="Content Placeholder 2"/>
          <p:cNvSpPr>
            <a:spLocks noGrp="1"/>
          </p:cNvSpPr>
          <p:nvPr>
            <p:ph idx="1"/>
          </p:nvPr>
        </p:nvSpPr>
        <p:spPr/>
        <p:txBody>
          <a:bodyPr/>
          <a:lstStyle/>
          <a:p>
            <a:pPr marL="0" indent="0">
              <a:buNone/>
            </a:pPr>
            <a:r>
              <a:rPr lang="en-US" b="1" dirty="0"/>
              <a:t>Eukaryotic Cells</a:t>
            </a:r>
            <a:endParaRPr lang="en-US" sz="2800" dirty="0"/>
          </a:p>
          <a:p>
            <a:pPr lvl="0"/>
            <a:r>
              <a:rPr lang="en-US" b="1" dirty="0">
                <a:solidFill>
                  <a:srgbClr val="FF0000"/>
                </a:solidFill>
                <a:effectLst>
                  <a:outerShdw blurRad="38100" dist="38100" dir="2700000" algn="tl">
                    <a:srgbClr val="000000">
                      <a:alpha val="43137"/>
                    </a:srgbClr>
                  </a:outerShdw>
                </a:effectLst>
              </a:rPr>
              <a:t>Somatic</a:t>
            </a:r>
            <a:r>
              <a:rPr lang="en-US" dirty="0"/>
              <a:t> (body) cells</a:t>
            </a:r>
          </a:p>
          <a:p>
            <a:pPr lvl="1"/>
            <a:r>
              <a:rPr lang="en-US" dirty="0"/>
              <a:t>46 chromosomes </a:t>
            </a:r>
          </a:p>
          <a:p>
            <a:pPr lvl="1"/>
            <a:r>
              <a:rPr lang="en-US" b="1" dirty="0">
                <a:effectLst>
                  <a:outerShdw blurRad="38100" dist="38100" dir="2700000" algn="tl">
                    <a:srgbClr val="000000">
                      <a:alpha val="43137"/>
                    </a:srgbClr>
                  </a:outerShdw>
                </a:effectLst>
              </a:rPr>
              <a:t>Diploid</a:t>
            </a:r>
            <a:r>
              <a:rPr lang="en-US" b="1" dirty="0">
                <a:solidFill>
                  <a:srgbClr val="FF0000"/>
                </a:solidFill>
                <a:effectLst>
                  <a:outerShdw blurRad="38100" dist="38100" dir="2700000" algn="tl">
                    <a:srgbClr val="000000">
                      <a:alpha val="43137"/>
                    </a:srgbClr>
                  </a:outerShdw>
                </a:effectLst>
              </a:rPr>
              <a:t> (2n)</a:t>
            </a:r>
          </a:p>
          <a:p>
            <a:pPr lvl="0"/>
            <a:r>
              <a:rPr lang="en-US" dirty="0"/>
              <a:t>Sex cells (</a:t>
            </a:r>
            <a:r>
              <a:rPr lang="en-US" b="1" dirty="0">
                <a:solidFill>
                  <a:srgbClr val="FF0000"/>
                </a:solidFill>
                <a:effectLst>
                  <a:outerShdw blurRad="38100" dist="38100" dir="2700000" algn="tl">
                    <a:srgbClr val="000000">
                      <a:alpha val="43137"/>
                    </a:srgbClr>
                  </a:outerShdw>
                </a:effectLst>
              </a:rPr>
              <a:t>gametes</a:t>
            </a:r>
            <a:r>
              <a:rPr lang="en-US" dirty="0"/>
              <a:t>)</a:t>
            </a:r>
          </a:p>
          <a:p>
            <a:pPr lvl="1"/>
            <a:r>
              <a:rPr lang="en-US" dirty="0"/>
              <a:t>23 chromosomes</a:t>
            </a:r>
          </a:p>
          <a:p>
            <a:pPr lvl="1"/>
            <a:r>
              <a:rPr lang="en-US" b="1" dirty="0">
                <a:effectLst>
                  <a:outerShdw blurRad="38100" dist="38100" dir="2700000" algn="tl">
                    <a:srgbClr val="000000">
                      <a:alpha val="43137"/>
                    </a:srgbClr>
                  </a:outerShdw>
                </a:effectLst>
              </a:rPr>
              <a:t>Haploid</a:t>
            </a:r>
            <a:r>
              <a:rPr lang="en-US" b="1" dirty="0">
                <a:solidFill>
                  <a:srgbClr val="FF0000"/>
                </a:solidFill>
                <a:effectLst>
                  <a:outerShdw blurRad="38100" dist="38100" dir="2700000" algn="tl">
                    <a:srgbClr val="000000">
                      <a:alpha val="43137"/>
                    </a:srgbClr>
                  </a:outerShdw>
                </a:effectLst>
              </a:rPr>
              <a:t> (n)</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057400"/>
            <a:ext cx="3495675" cy="3829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7929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CHROMOSOMES</a:t>
            </a:r>
            <a:endParaRPr lang="en-US" dirty="0"/>
          </a:p>
        </p:txBody>
      </p:sp>
      <p:sp>
        <p:nvSpPr>
          <p:cNvPr id="3" name="Content Placeholder 2"/>
          <p:cNvSpPr>
            <a:spLocks noGrp="1"/>
          </p:cNvSpPr>
          <p:nvPr>
            <p:ph idx="1"/>
          </p:nvPr>
        </p:nvSpPr>
        <p:spPr/>
        <p:txBody>
          <a:bodyPr/>
          <a:lstStyle/>
          <a:p>
            <a:pPr lvl="0"/>
            <a:r>
              <a:rPr lang="en-US" dirty="0" smtClean="0"/>
              <a:t>In Humans</a:t>
            </a:r>
            <a:r>
              <a:rPr lang="en-US" dirty="0"/>
              <a:t>, there are </a:t>
            </a:r>
            <a:r>
              <a:rPr lang="en-US" b="1" dirty="0">
                <a:solidFill>
                  <a:srgbClr val="FF0000"/>
                </a:solidFill>
              </a:rPr>
              <a:t>23 pairs</a:t>
            </a:r>
            <a:r>
              <a:rPr lang="en-US" dirty="0">
                <a:solidFill>
                  <a:srgbClr val="FF0000"/>
                </a:solidFill>
              </a:rPr>
              <a:t> </a:t>
            </a:r>
            <a:r>
              <a:rPr lang="en-US" dirty="0"/>
              <a:t>of chromosomes. </a:t>
            </a:r>
            <a:endParaRPr lang="en-US" dirty="0" smtClean="0"/>
          </a:p>
          <a:p>
            <a:pPr lvl="0"/>
            <a:r>
              <a:rPr lang="en-US" dirty="0" smtClean="0"/>
              <a:t>The </a:t>
            </a:r>
            <a:r>
              <a:rPr lang="en-US" dirty="0"/>
              <a:t>first 22 pairs are called </a:t>
            </a:r>
            <a:r>
              <a:rPr lang="en-US" b="1" dirty="0">
                <a:effectLst>
                  <a:outerShdw blurRad="38100" dist="38100" dir="2700000" algn="tl">
                    <a:srgbClr val="000000">
                      <a:alpha val="43137"/>
                    </a:srgbClr>
                  </a:outerShdw>
                </a:effectLst>
              </a:rPr>
              <a:t>autosomes</a:t>
            </a:r>
            <a:r>
              <a:rPr lang="en-US" dirty="0"/>
              <a:t>. </a:t>
            </a:r>
            <a:endParaRPr lang="en-US" dirty="0" smtClean="0"/>
          </a:p>
          <a:p>
            <a:pPr lvl="0"/>
            <a:r>
              <a:rPr lang="en-US" dirty="0" smtClean="0"/>
              <a:t>The </a:t>
            </a:r>
            <a:r>
              <a:rPr lang="en-US" dirty="0"/>
              <a:t>23</a:t>
            </a:r>
            <a:r>
              <a:rPr lang="en-US" baseline="30000" dirty="0"/>
              <a:t>rd</a:t>
            </a:r>
            <a:r>
              <a:rPr lang="en-US" dirty="0"/>
              <a:t> pair, the </a:t>
            </a:r>
            <a:r>
              <a:rPr lang="en-US" b="1" dirty="0">
                <a:solidFill>
                  <a:srgbClr val="FF0000"/>
                </a:solidFill>
                <a:effectLst>
                  <a:outerShdw blurRad="38100" dist="38100" dir="2700000" algn="tl">
                    <a:srgbClr val="000000">
                      <a:alpha val="43137"/>
                    </a:srgbClr>
                  </a:outerShdw>
                </a:effectLst>
              </a:rPr>
              <a:t>sex </a:t>
            </a:r>
            <a:r>
              <a:rPr lang="en-US" b="1" dirty="0">
                <a:effectLst>
                  <a:outerShdw blurRad="38100" dist="38100" dir="2700000" algn="tl">
                    <a:srgbClr val="000000">
                      <a:alpha val="43137"/>
                    </a:srgbClr>
                  </a:outerShdw>
                </a:effectLst>
              </a:rPr>
              <a:t>chromosome</a:t>
            </a:r>
            <a:r>
              <a:rPr lang="en-US" b="1" dirty="0">
                <a:solidFill>
                  <a:srgbClr val="FF0000"/>
                </a:solidFill>
                <a:effectLst>
                  <a:outerShdw blurRad="38100" dist="38100" dir="2700000" algn="tl">
                    <a:srgbClr val="000000">
                      <a:alpha val="43137"/>
                    </a:srgbClr>
                  </a:outerShdw>
                </a:effectLst>
              </a:rPr>
              <a:t> </a:t>
            </a:r>
            <a:r>
              <a:rPr lang="en-US" dirty="0"/>
              <a:t>differs between males and females. </a:t>
            </a:r>
            <a:endParaRPr lang="en-US" dirty="0" smtClean="0"/>
          </a:p>
          <a:p>
            <a:pPr lvl="0"/>
            <a:r>
              <a:rPr lang="en-US" dirty="0" smtClean="0"/>
              <a:t>Females </a:t>
            </a:r>
            <a:r>
              <a:rPr lang="en-US" dirty="0"/>
              <a:t>have two X chromosomes, and males have one X and one Y chromosome.</a:t>
            </a:r>
          </a:p>
          <a:p>
            <a:endParaRPr lang="en-US" dirty="0"/>
          </a:p>
        </p:txBody>
      </p:sp>
    </p:spTree>
    <p:extLst>
      <p:ext uri="{BB962C8B-B14F-4D97-AF65-F5344CB8AC3E}">
        <p14:creationId xmlns:p14="http://schemas.microsoft.com/office/powerpoint/2010/main" val="38997965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22 autosomes are numbered by size. The other two chromosomes, X and Y, are the sex chromosomes.  This picture of the human chromosomes lined up in pairs is called a karyoty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034"/>
            <a:ext cx="8153400" cy="683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558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4800" b="1" dirty="0" smtClean="0">
                <a:solidFill>
                  <a:srgbClr val="7030A0"/>
                </a:solidFill>
              </a:rPr>
              <a:t>VOCABULARY TO KNOW</a:t>
            </a:r>
            <a:endParaRPr lang="en-US" sz="4800" b="1" dirty="0">
              <a:solidFill>
                <a:srgbClr val="7030A0"/>
              </a:solidFill>
            </a:endParaRPr>
          </a:p>
        </p:txBody>
      </p:sp>
      <p:sp>
        <p:nvSpPr>
          <p:cNvPr id="3" name="Content Placeholder 2"/>
          <p:cNvSpPr>
            <a:spLocks noGrp="1"/>
          </p:cNvSpPr>
          <p:nvPr>
            <p:ph idx="1"/>
          </p:nvPr>
        </p:nvSpPr>
        <p:spPr>
          <a:xfrm>
            <a:off x="685800" y="1676400"/>
            <a:ext cx="8229600" cy="4114800"/>
          </a:xfrm>
        </p:spPr>
        <p:txBody>
          <a:bodyPr/>
          <a:lstStyle/>
          <a:p>
            <a:pPr lvl="0"/>
            <a:r>
              <a:rPr lang="en-US" b="1" dirty="0">
                <a:effectLst>
                  <a:outerShdw blurRad="38100" dist="38100" dir="2700000" algn="tl">
                    <a:srgbClr val="000000">
                      <a:alpha val="43137"/>
                    </a:srgbClr>
                  </a:outerShdw>
                </a:effectLst>
              </a:rPr>
              <a:t>Chromatid</a:t>
            </a:r>
            <a:r>
              <a:rPr lang="en-US" b="1" dirty="0"/>
              <a:t> </a:t>
            </a:r>
            <a:r>
              <a:rPr lang="en-US" dirty="0"/>
              <a:t>– </a:t>
            </a:r>
            <a:r>
              <a:rPr lang="en-US" b="1" dirty="0">
                <a:solidFill>
                  <a:srgbClr val="FF0000"/>
                </a:solidFill>
                <a:effectLst>
                  <a:outerShdw blurRad="38100" dist="38100" dir="2700000" algn="tl">
                    <a:srgbClr val="000000">
                      <a:alpha val="43137"/>
                    </a:srgbClr>
                  </a:outerShdw>
                </a:effectLst>
              </a:rPr>
              <a:t>half</a:t>
            </a:r>
            <a:r>
              <a:rPr lang="en-US" dirty="0"/>
              <a:t> of a chromosome</a:t>
            </a:r>
          </a:p>
          <a:p>
            <a:pPr lvl="0"/>
            <a:r>
              <a:rPr lang="en-US" b="1" dirty="0">
                <a:effectLst>
                  <a:outerShdw blurRad="38100" dist="38100" dir="2700000" algn="tl">
                    <a:srgbClr val="000000">
                      <a:alpha val="43137"/>
                    </a:srgbClr>
                  </a:outerShdw>
                </a:effectLst>
              </a:rPr>
              <a:t>Centromere</a:t>
            </a:r>
            <a:r>
              <a:rPr lang="en-US" dirty="0"/>
              <a:t> – the constriction </a:t>
            </a:r>
            <a:r>
              <a:rPr lang="en-US" b="1" dirty="0">
                <a:solidFill>
                  <a:srgbClr val="FF0000"/>
                </a:solidFill>
                <a:effectLst>
                  <a:outerShdw blurRad="38100" dist="38100" dir="2700000" algn="tl">
                    <a:srgbClr val="000000">
                      <a:alpha val="43137"/>
                    </a:srgbClr>
                  </a:outerShdw>
                </a:effectLst>
              </a:rPr>
              <a:t>region</a:t>
            </a:r>
            <a:r>
              <a:rPr lang="en-US" dirty="0"/>
              <a:t> that divides the chromosome into two chromatids</a:t>
            </a:r>
          </a:p>
          <a:p>
            <a:pPr lvl="0"/>
            <a:r>
              <a:rPr lang="en-US" b="1" dirty="0">
                <a:effectLst>
                  <a:outerShdw blurRad="38100" dist="38100" dir="2700000" algn="tl">
                    <a:srgbClr val="000000">
                      <a:alpha val="43137"/>
                    </a:srgbClr>
                  </a:outerShdw>
                </a:effectLst>
              </a:rPr>
              <a:t>Sister chromatids</a:t>
            </a:r>
            <a:r>
              <a:rPr lang="en-US" dirty="0">
                <a:effectLst>
                  <a:outerShdw blurRad="38100" dist="38100" dir="2700000" algn="tl">
                    <a:srgbClr val="000000">
                      <a:alpha val="43137"/>
                    </a:srgbClr>
                  </a:outerShdw>
                </a:effectLst>
              </a:rPr>
              <a:t> </a:t>
            </a:r>
            <a:r>
              <a:rPr lang="en-US" dirty="0"/>
              <a:t>– </a:t>
            </a:r>
            <a:r>
              <a:rPr lang="en-US" b="1" dirty="0">
                <a:solidFill>
                  <a:srgbClr val="FF0000"/>
                </a:solidFill>
                <a:effectLst>
                  <a:outerShdw blurRad="38100" dist="38100" dir="2700000" algn="tl">
                    <a:srgbClr val="000000">
                      <a:alpha val="43137"/>
                    </a:srgbClr>
                  </a:outerShdw>
                </a:effectLst>
              </a:rPr>
              <a:t>two identical DNA </a:t>
            </a:r>
            <a:r>
              <a:rPr lang="en-US" dirty="0"/>
              <a:t>molecules attached at the centromere</a:t>
            </a:r>
          </a:p>
          <a:p>
            <a:pPr lvl="0"/>
            <a:r>
              <a:rPr lang="en-US" b="1" dirty="0">
                <a:effectLst>
                  <a:outerShdw blurRad="38100" dist="38100" dir="2700000" algn="tl">
                    <a:srgbClr val="000000">
                      <a:alpha val="43137"/>
                    </a:srgbClr>
                  </a:outerShdw>
                </a:effectLst>
              </a:rPr>
              <a:t>Homologous Chromosomes</a:t>
            </a:r>
            <a:r>
              <a:rPr lang="en-US" dirty="0">
                <a:effectLst>
                  <a:outerShdw blurRad="38100" dist="38100" dir="2700000" algn="tl">
                    <a:srgbClr val="000000">
                      <a:alpha val="43137"/>
                    </a:srgbClr>
                  </a:outerShdw>
                </a:effectLst>
              </a:rPr>
              <a:t> </a:t>
            </a:r>
            <a:r>
              <a:rPr lang="en-US" dirty="0"/>
              <a:t>– a chromosome pair, one inherited from the mother and one from the father, containing genes for the </a:t>
            </a:r>
            <a:r>
              <a:rPr lang="en-US" b="1" dirty="0" smtClean="0">
                <a:solidFill>
                  <a:srgbClr val="FF0000"/>
                </a:solidFill>
                <a:effectLst>
                  <a:outerShdw blurRad="38100" dist="38100" dir="2700000" algn="tl">
                    <a:srgbClr val="000000">
                      <a:alpha val="43137"/>
                    </a:srgbClr>
                  </a:outerShdw>
                </a:effectLst>
              </a:rPr>
              <a:t>SAME trait</a:t>
            </a:r>
            <a:r>
              <a:rPr lang="en-US" b="1" dirty="0">
                <a:solidFill>
                  <a:srgbClr val="FF0000"/>
                </a:solidFill>
                <a:effectLst>
                  <a:outerShdw blurRad="38100" dist="38100" dir="2700000" algn="tl">
                    <a:srgbClr val="000000">
                      <a:alpha val="43137"/>
                    </a:srgbClr>
                  </a:outerShdw>
                </a:effectLst>
              </a:rPr>
              <a:t> </a:t>
            </a:r>
            <a:r>
              <a:rPr lang="en-US" b="1" dirty="0" smtClean="0">
                <a:solidFill>
                  <a:srgbClr val="FF0000"/>
                </a:solidFill>
                <a:effectLst>
                  <a:outerShdw blurRad="38100" dist="38100" dir="2700000" algn="tl">
                    <a:srgbClr val="000000">
                      <a:alpha val="43137"/>
                    </a:srgbClr>
                  </a:outerShdw>
                </a:effectLst>
              </a:rPr>
              <a:t>or characteristic. </a:t>
            </a:r>
            <a:endParaRPr lang="en-US" b="1" dirty="0">
              <a:solidFill>
                <a:srgbClr val="FF0000"/>
              </a:solidFill>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11478121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4800" b="1" dirty="0" smtClean="0">
                <a:solidFill>
                  <a:srgbClr val="7030A0"/>
                </a:solidFill>
              </a:rPr>
              <a:t>VOCABULARY TO KNOW</a:t>
            </a:r>
            <a:endParaRPr lang="en-US" sz="4800" b="1" dirty="0">
              <a:solidFill>
                <a:srgbClr val="7030A0"/>
              </a:solidFill>
            </a:endParaRPr>
          </a:p>
        </p:txBody>
      </p:sp>
      <p:sp>
        <p:nvSpPr>
          <p:cNvPr id="3" name="Content Placeholder 2"/>
          <p:cNvSpPr>
            <a:spLocks noGrp="1"/>
          </p:cNvSpPr>
          <p:nvPr>
            <p:ph idx="1"/>
          </p:nvPr>
        </p:nvSpPr>
        <p:spPr>
          <a:xfrm>
            <a:off x="533400" y="1447800"/>
            <a:ext cx="8229600" cy="4114800"/>
          </a:xfrm>
        </p:spPr>
        <p:txBody>
          <a:bodyPr/>
          <a:lstStyle/>
          <a:p>
            <a:pPr lvl="0"/>
            <a:r>
              <a:rPr lang="en-US" b="1" dirty="0" smtClean="0"/>
              <a:t>Chromatid</a:t>
            </a:r>
            <a:r>
              <a:rPr lang="en-US" dirty="0" smtClean="0"/>
              <a:t>, </a:t>
            </a:r>
            <a:r>
              <a:rPr lang="en-US" b="1" dirty="0" smtClean="0"/>
              <a:t>Centromere</a:t>
            </a:r>
            <a:r>
              <a:rPr lang="en-US" dirty="0" smtClean="0"/>
              <a:t>, </a:t>
            </a:r>
            <a:r>
              <a:rPr lang="en-US" b="1" dirty="0" smtClean="0"/>
              <a:t>Sister chromatids</a:t>
            </a:r>
            <a:r>
              <a:rPr lang="en-US" dirty="0" smtClean="0"/>
              <a:t>, </a:t>
            </a:r>
            <a:r>
              <a:rPr lang="en-US" b="1" dirty="0" smtClean="0"/>
              <a:t>Homologous Chromosomes</a:t>
            </a:r>
            <a:endParaRPr lang="en-US" dirty="0"/>
          </a:p>
        </p:txBody>
      </p:sp>
      <p:pic>
        <p:nvPicPr>
          <p:cNvPr id="4098" name="il_fi" descr="Ar14-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0720" y="2607707"/>
            <a:ext cx="5059680" cy="411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808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143000" y="533400"/>
            <a:ext cx="7772400" cy="1143000"/>
          </a:xfrm>
        </p:spPr>
        <p:txBody>
          <a:bodyPr/>
          <a:lstStyle/>
          <a:p>
            <a:r>
              <a:rPr lang="en-US" b="1" dirty="0">
                <a:solidFill>
                  <a:srgbClr val="7030A0"/>
                </a:solidFill>
              </a:rPr>
              <a:t>CHROMOSOMES</a:t>
            </a:r>
            <a:endParaRPr lang="en-US" altLang="en-US" dirty="0"/>
          </a:p>
        </p:txBody>
      </p:sp>
      <p:sp>
        <p:nvSpPr>
          <p:cNvPr id="13315" name="Rectangle 3"/>
          <p:cNvSpPr>
            <a:spLocks noGrp="1" noChangeArrowheads="1"/>
          </p:cNvSpPr>
          <p:nvPr>
            <p:ph type="body" idx="1"/>
          </p:nvPr>
        </p:nvSpPr>
        <p:spPr/>
        <p:txBody>
          <a:bodyPr/>
          <a:lstStyle/>
          <a:p>
            <a:pPr>
              <a:lnSpc>
                <a:spcPct val="90000"/>
              </a:lnSpc>
            </a:pPr>
            <a:r>
              <a:rPr lang="en-US" altLang="en-US"/>
              <a:t>During cell division the nuclear membrane disappears and the chromatin coils up and darkens.</a:t>
            </a:r>
          </a:p>
          <a:p>
            <a:pPr>
              <a:lnSpc>
                <a:spcPct val="90000"/>
              </a:lnSpc>
            </a:pPr>
            <a:r>
              <a:rPr lang="en-US" altLang="en-US"/>
              <a:t>This creates chromosomes that are easily visible.</a:t>
            </a:r>
          </a:p>
          <a:p>
            <a:pPr>
              <a:lnSpc>
                <a:spcPct val="90000"/>
              </a:lnSpc>
            </a:pPr>
            <a:r>
              <a:rPr lang="en-US" altLang="en-US"/>
              <a:t>The “doubled” chromosomes are produced during DNA replication.</a:t>
            </a:r>
            <a:br>
              <a:rPr lang="en-US" altLang="en-US"/>
            </a:br>
            <a:r>
              <a:rPr lang="en-US" altLang="en-US"/>
              <a:t>-happens in interphase.</a:t>
            </a:r>
          </a:p>
        </p:txBody>
      </p:sp>
      <p:pic>
        <p:nvPicPr>
          <p:cNvPr id="13317" name="Picture 5" descr="chromos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04800"/>
            <a:ext cx="159385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chromos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4953000"/>
            <a:ext cx="1690688" cy="1589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2250" y="685800"/>
            <a:ext cx="7772400" cy="1143000"/>
          </a:xfrm>
        </p:spPr>
        <p:txBody>
          <a:bodyPr/>
          <a:lstStyle/>
          <a:p>
            <a:r>
              <a:rPr lang="en-US" b="1" dirty="0">
                <a:solidFill>
                  <a:srgbClr val="7030A0"/>
                </a:solidFill>
              </a:rPr>
              <a:t>CHROMOSOMES</a:t>
            </a:r>
            <a:endParaRPr lang="en-US" altLang="en-US" dirty="0"/>
          </a:p>
        </p:txBody>
      </p:sp>
      <p:sp>
        <p:nvSpPr>
          <p:cNvPr id="15363" name="Rectangle 3"/>
          <p:cNvSpPr>
            <a:spLocks noGrp="1" noChangeArrowheads="1"/>
          </p:cNvSpPr>
          <p:nvPr>
            <p:ph type="body" idx="1"/>
          </p:nvPr>
        </p:nvSpPr>
        <p:spPr/>
        <p:txBody>
          <a:bodyPr/>
          <a:lstStyle/>
          <a:p>
            <a:r>
              <a:rPr lang="en-US" altLang="en-US" dirty="0"/>
              <a:t>The doubled chromosomes are held together by a </a:t>
            </a:r>
            <a:r>
              <a:rPr lang="en-US" altLang="en-US" b="1" dirty="0">
                <a:solidFill>
                  <a:srgbClr val="FF0000"/>
                </a:solidFill>
                <a:effectLst>
                  <a:outerShdw blurRad="38100" dist="38100" dir="2700000" algn="tl">
                    <a:srgbClr val="000000">
                      <a:alpha val="43137"/>
                    </a:srgbClr>
                  </a:outerShdw>
                </a:effectLst>
              </a:rPr>
              <a:t>centromere</a:t>
            </a:r>
            <a:r>
              <a:rPr lang="en-US" altLang="en-US" dirty="0"/>
              <a:t>.</a:t>
            </a:r>
            <a:br>
              <a:rPr lang="en-US" altLang="en-US" dirty="0"/>
            </a:br>
            <a:endParaRPr lang="en-US" altLang="en-US" dirty="0"/>
          </a:p>
          <a:p>
            <a:r>
              <a:rPr lang="en-US" altLang="en-US" dirty="0"/>
              <a:t>Types of Centromeres:</a:t>
            </a:r>
            <a:br>
              <a:rPr lang="en-US" altLang="en-US" dirty="0"/>
            </a:br>
            <a:endParaRPr lang="en-US" altLang="en-US" dirty="0"/>
          </a:p>
        </p:txBody>
      </p:sp>
      <p:pic>
        <p:nvPicPr>
          <p:cNvPr id="15365" name="Picture 5" descr="centrics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4343400"/>
            <a:ext cx="5715000" cy="1941513"/>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chromos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457200"/>
            <a:ext cx="1593850" cy="160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5240" y="685800"/>
            <a:ext cx="7772400" cy="1143000"/>
          </a:xfrm>
        </p:spPr>
        <p:txBody>
          <a:bodyPr/>
          <a:lstStyle/>
          <a:p>
            <a:r>
              <a:rPr lang="en-US" b="1" dirty="0">
                <a:solidFill>
                  <a:srgbClr val="7030A0"/>
                </a:solidFill>
              </a:rPr>
              <a:t>CHROMOSOMES</a:t>
            </a:r>
            <a:endParaRPr lang="en-US" altLang="en-US" dirty="0"/>
          </a:p>
        </p:txBody>
      </p:sp>
      <p:sp>
        <p:nvSpPr>
          <p:cNvPr id="16387" name="Rectangle 3"/>
          <p:cNvSpPr>
            <a:spLocks noGrp="1" noChangeArrowheads="1"/>
          </p:cNvSpPr>
          <p:nvPr>
            <p:ph type="body" idx="1"/>
          </p:nvPr>
        </p:nvSpPr>
        <p:spPr/>
        <p:txBody>
          <a:bodyPr/>
          <a:lstStyle/>
          <a:p>
            <a:r>
              <a:rPr lang="en-US" altLang="en-US" dirty="0"/>
              <a:t>Chromosomes can be studied to determine genetic abnormalities</a:t>
            </a:r>
          </a:p>
          <a:p>
            <a:r>
              <a:rPr lang="en-US" altLang="en-US" dirty="0"/>
              <a:t>Amniocentesis: a test done on pregnant women to get fetal cells to study.</a:t>
            </a:r>
          </a:p>
          <a:p>
            <a:r>
              <a:rPr lang="en-US" altLang="en-US" dirty="0"/>
              <a:t>Amniotic fluid is drawn from the womb.</a:t>
            </a:r>
          </a:p>
          <a:p>
            <a:r>
              <a:rPr lang="en-US" altLang="en-US" dirty="0"/>
              <a:t>Then a </a:t>
            </a:r>
            <a:r>
              <a:rPr lang="en-US" altLang="en-US" b="1" dirty="0">
                <a:solidFill>
                  <a:srgbClr val="FF0000"/>
                </a:solidFill>
                <a:effectLst>
                  <a:outerShdw blurRad="38100" dist="38100" dir="2700000" algn="tl">
                    <a:srgbClr val="000000">
                      <a:alpha val="43137"/>
                    </a:srgbClr>
                  </a:outerShdw>
                </a:effectLst>
              </a:rPr>
              <a:t>Karyotype</a:t>
            </a:r>
            <a:r>
              <a:rPr lang="en-US" altLang="en-US" dirty="0"/>
              <a:t> is done to determine the amount and type of chromosomes present.</a:t>
            </a:r>
          </a:p>
        </p:txBody>
      </p:sp>
      <p:pic>
        <p:nvPicPr>
          <p:cNvPr id="16388" name="Picture 4" descr="chromos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57200"/>
            <a:ext cx="1593850" cy="160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sz="5400" b="1" dirty="0" smtClean="0">
                <a:solidFill>
                  <a:srgbClr val="7030A0"/>
                </a:solidFill>
              </a:rPr>
              <a:t>KARYOTYPE</a:t>
            </a:r>
            <a:endParaRPr lang="en-US" altLang="en-US" sz="5400" b="1" dirty="0">
              <a:solidFill>
                <a:srgbClr val="7030A0"/>
              </a:solidFill>
            </a:endParaRPr>
          </a:p>
        </p:txBody>
      </p:sp>
      <p:sp>
        <p:nvSpPr>
          <p:cNvPr id="17411" name="Rectangle 3"/>
          <p:cNvSpPr>
            <a:spLocks noGrp="1" noChangeArrowheads="1"/>
          </p:cNvSpPr>
          <p:nvPr>
            <p:ph type="body" idx="1"/>
          </p:nvPr>
        </p:nvSpPr>
        <p:spPr/>
        <p:txBody>
          <a:bodyPr/>
          <a:lstStyle/>
          <a:p>
            <a:r>
              <a:rPr lang="en-US" dirty="0" smtClean="0"/>
              <a:t>A </a:t>
            </a:r>
            <a:r>
              <a:rPr lang="en-US" b="1" dirty="0" smtClean="0">
                <a:solidFill>
                  <a:srgbClr val="FF0000"/>
                </a:solidFill>
                <a:effectLst>
                  <a:outerShdw blurRad="38100" dist="38100" dir="2700000" algn="tl">
                    <a:srgbClr val="000000">
                      <a:alpha val="43137"/>
                    </a:srgbClr>
                  </a:outerShdw>
                </a:effectLst>
              </a:rPr>
              <a:t>Karyotype</a:t>
            </a:r>
            <a:r>
              <a:rPr lang="en-US" dirty="0" smtClean="0"/>
              <a:t> is the </a:t>
            </a:r>
            <a:r>
              <a:rPr lang="en-US" dirty="0"/>
              <a:t>number and visual appearance of the chromosomes in the cell nuclei of an organism or species</a:t>
            </a:r>
            <a:r>
              <a:rPr lang="en-US" dirty="0" smtClean="0"/>
              <a:t>.</a:t>
            </a:r>
          </a:p>
          <a:p>
            <a:r>
              <a:rPr lang="en-US" dirty="0" smtClean="0"/>
              <a:t>Scientists take a picture of the cells while they are dividing and blow up the picture to see the chromosomes.  </a:t>
            </a:r>
          </a:p>
          <a:p>
            <a:r>
              <a:rPr lang="en-US" dirty="0" smtClean="0"/>
              <a:t>The chromosomes are cut out and sorted.</a:t>
            </a:r>
          </a:p>
          <a:p>
            <a:r>
              <a:rPr lang="en-US" dirty="0" smtClean="0">
                <a:ln>
                  <a:solidFill>
                    <a:schemeClr val="tx1"/>
                  </a:solidFill>
                </a:ln>
                <a:hlinkClick r:id="rId2"/>
              </a:rPr>
              <a:t>Karyotype</a:t>
            </a:r>
            <a:endParaRPr lang="en-US" dirty="0">
              <a:ln>
                <a:solidFill>
                  <a:schemeClr val="tx1"/>
                </a:solidFill>
              </a:ln>
            </a:endParaRPr>
          </a:p>
        </p:txBody>
      </p:sp>
    </p:spTree>
    <p:extLst>
      <p:ext uri="{BB962C8B-B14F-4D97-AF65-F5344CB8AC3E}">
        <p14:creationId xmlns:p14="http://schemas.microsoft.com/office/powerpoint/2010/main" val="3180997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152400"/>
            <a:ext cx="7772400" cy="1143000"/>
          </a:xfrm>
        </p:spPr>
        <p:txBody>
          <a:bodyPr/>
          <a:lstStyle/>
          <a:p>
            <a:r>
              <a:rPr lang="en-US" altLang="en-US" sz="5400" b="1" dirty="0" smtClean="0">
                <a:solidFill>
                  <a:srgbClr val="7030A0"/>
                </a:solidFill>
              </a:rPr>
              <a:t>KARYOTYPE</a:t>
            </a:r>
            <a:endParaRPr lang="en-US" altLang="en-US" sz="5400" b="1" dirty="0">
              <a:solidFill>
                <a:srgbClr val="7030A0"/>
              </a:solidFill>
            </a:endParaRPr>
          </a:p>
        </p:txBody>
      </p:sp>
      <p:sp>
        <p:nvSpPr>
          <p:cNvPr id="17411" name="Rectangle 3"/>
          <p:cNvSpPr>
            <a:spLocks noGrp="1" noChangeArrowheads="1"/>
          </p:cNvSpPr>
          <p:nvPr>
            <p:ph type="body" idx="1"/>
          </p:nvPr>
        </p:nvSpPr>
        <p:spPr>
          <a:xfrm>
            <a:off x="685800" y="1447800"/>
            <a:ext cx="7772400" cy="4114800"/>
          </a:xfrm>
        </p:spPr>
        <p:txBody>
          <a:bodyPr/>
          <a:lstStyle/>
          <a:p>
            <a:r>
              <a:rPr lang="en-US" altLang="en-US" dirty="0"/>
              <a:t>Chromosomes are aligned by size, centromere </a:t>
            </a:r>
            <a:r>
              <a:rPr lang="en-US" altLang="en-US" dirty="0" smtClean="0"/>
              <a:t>location, </a:t>
            </a:r>
            <a:r>
              <a:rPr lang="en-US" altLang="en-US" dirty="0"/>
              <a:t>and banding </a:t>
            </a:r>
            <a:r>
              <a:rPr lang="en-US" altLang="en-US" dirty="0" smtClean="0"/>
              <a:t>patterns.</a:t>
            </a:r>
          </a:p>
          <a:p>
            <a:pPr lvl="1"/>
            <a:r>
              <a:rPr lang="en-US" altLang="en-US" dirty="0" smtClean="0"/>
              <a:t>Autosomes first, numbered </a:t>
            </a:r>
          </a:p>
          <a:p>
            <a:pPr lvl="1"/>
            <a:r>
              <a:rPr lang="en-US" altLang="en-US" dirty="0" smtClean="0"/>
              <a:t>Sex chromosomes last </a:t>
            </a:r>
          </a:p>
          <a:p>
            <a:pPr lvl="2"/>
            <a:r>
              <a:rPr lang="en-US" altLang="en-US" dirty="0" smtClean="0"/>
              <a:t>XX = female</a:t>
            </a:r>
          </a:p>
          <a:p>
            <a:pPr lvl="2"/>
            <a:r>
              <a:rPr lang="en-US" altLang="en-US" dirty="0" smtClean="0"/>
              <a:t>XY </a:t>
            </a:r>
            <a:r>
              <a:rPr lang="en-US" altLang="en-US" dirty="0"/>
              <a:t>= </a:t>
            </a:r>
            <a:r>
              <a:rPr lang="en-US" altLang="en-US" dirty="0" smtClean="0"/>
              <a:t>male</a:t>
            </a:r>
            <a:endParaRPr lang="en-US" altLang="en-US" dirty="0"/>
          </a:p>
          <a:p>
            <a:r>
              <a:rPr lang="en-US" altLang="en-US" dirty="0"/>
              <a:t>C</a:t>
            </a:r>
            <a:r>
              <a:rPr lang="en-US" altLang="en-US" dirty="0" smtClean="0"/>
              <a:t>hromosome </a:t>
            </a:r>
            <a:r>
              <a:rPr lang="en-US" altLang="en-US" dirty="0"/>
              <a:t>errors can be spotted</a:t>
            </a:r>
            <a:br>
              <a:rPr lang="en-US" altLang="en-US" dirty="0"/>
            </a:br>
            <a:r>
              <a:rPr lang="en-US" altLang="en-US" dirty="0"/>
              <a:t> such as additions, deletions, </a:t>
            </a:r>
            <a:r>
              <a:rPr lang="en-US" altLang="en-US" dirty="0" smtClean="0"/>
              <a:t>and extra </a:t>
            </a:r>
            <a:r>
              <a:rPr lang="en-US" altLang="en-US" dirty="0"/>
              <a:t>or </a:t>
            </a:r>
            <a:r>
              <a:rPr lang="en-US" altLang="en-US" dirty="0" smtClean="0"/>
              <a:t>less</a:t>
            </a:r>
            <a:r>
              <a:rPr lang="en-US" altLang="en-US" dirty="0"/>
              <a:t> </a:t>
            </a:r>
            <a:r>
              <a:rPr lang="en-US" altLang="en-US" dirty="0" smtClean="0"/>
              <a:t>whole chromosomes</a:t>
            </a:r>
            <a:r>
              <a:rPr lang="en-US" altLang="en-US" dirty="0"/>
              <a:t> </a:t>
            </a:r>
            <a:r>
              <a:rPr lang="en-US" altLang="en-US" dirty="0" smtClean="0"/>
              <a:t>(ex</a:t>
            </a:r>
            <a:r>
              <a:rPr lang="en-US" altLang="en-US" dirty="0"/>
              <a:t>. Down’s Syndrome)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z="5400" b="1" dirty="0" smtClean="0">
                <a:solidFill>
                  <a:srgbClr val="7030A0"/>
                </a:solidFill>
              </a:rPr>
              <a:t>KARYOTYPE</a:t>
            </a:r>
            <a:endParaRPr lang="en-US" altLang="en-US" sz="5400" b="1" dirty="0">
              <a:solidFill>
                <a:srgbClr val="7030A0"/>
              </a:solidFill>
            </a:endParaRPr>
          </a:p>
        </p:txBody>
      </p:sp>
      <p:pic>
        <p:nvPicPr>
          <p:cNvPr id="25603" name="Picture 3" descr="spectr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26904"/>
            <a:ext cx="5638800" cy="49310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152400"/>
            <a:ext cx="7772400" cy="1143000"/>
          </a:xfrm>
        </p:spPr>
        <p:txBody>
          <a:bodyPr/>
          <a:lstStyle/>
          <a:p>
            <a:r>
              <a:rPr lang="en-US" altLang="en-US" sz="5400" b="1" dirty="0" smtClean="0">
                <a:solidFill>
                  <a:srgbClr val="7030A0"/>
                </a:solidFill>
              </a:rPr>
              <a:t>KARYOTYPE</a:t>
            </a:r>
            <a:endParaRPr lang="en-US" altLang="en-US" sz="5400" b="1" dirty="0">
              <a:solidFill>
                <a:srgbClr val="7030A0"/>
              </a:solidFill>
            </a:endParaRPr>
          </a:p>
        </p:txBody>
      </p:sp>
      <p:sp>
        <p:nvSpPr>
          <p:cNvPr id="17411" name="Rectangle 3"/>
          <p:cNvSpPr>
            <a:spLocks noGrp="1" noChangeArrowheads="1"/>
          </p:cNvSpPr>
          <p:nvPr>
            <p:ph type="body" idx="1"/>
          </p:nvPr>
        </p:nvSpPr>
        <p:spPr>
          <a:xfrm>
            <a:off x="685800" y="1447800"/>
            <a:ext cx="7772400" cy="4114800"/>
          </a:xfrm>
        </p:spPr>
        <p:txBody>
          <a:bodyPr/>
          <a:lstStyle/>
          <a:p>
            <a:r>
              <a:rPr lang="en-US" altLang="en-US" dirty="0" smtClean="0"/>
              <a:t>Look at the Karyotypes given to you.  </a:t>
            </a:r>
          </a:p>
          <a:p>
            <a:r>
              <a:rPr lang="en-US" altLang="en-US" dirty="0" smtClean="0"/>
              <a:t>Answer the questions in Section B, #10.  </a:t>
            </a:r>
            <a:endParaRPr lang="en-US" altLang="en-US" dirty="0"/>
          </a:p>
          <a:p>
            <a:r>
              <a:rPr lang="en-US" altLang="en-US" dirty="0" smtClean="0"/>
              <a:t>Then do Section B #11-13.</a:t>
            </a:r>
          </a:p>
          <a:p>
            <a:r>
              <a:rPr lang="en-US" dirty="0"/>
              <a:t>Quiz </a:t>
            </a:r>
            <a:r>
              <a:rPr lang="en-US" dirty="0" smtClean="0"/>
              <a:t>Friday </a:t>
            </a:r>
            <a:r>
              <a:rPr lang="en-US" dirty="0"/>
              <a:t>over page one of the notes and vocabulary.</a:t>
            </a:r>
          </a:p>
          <a:p>
            <a:endParaRPr lang="en-US" altLang="en-US" dirty="0"/>
          </a:p>
        </p:txBody>
      </p:sp>
    </p:spTree>
    <p:extLst>
      <p:ext uri="{BB962C8B-B14F-4D97-AF65-F5344CB8AC3E}">
        <p14:creationId xmlns:p14="http://schemas.microsoft.com/office/powerpoint/2010/main" val="3915983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5400" b="1" dirty="0" smtClean="0">
                <a:solidFill>
                  <a:srgbClr val="7030A0"/>
                </a:solidFill>
              </a:rPr>
              <a:t>KARYOTYPES</a:t>
            </a:r>
            <a:endParaRPr lang="en-US" sz="5400" b="1" dirty="0">
              <a:solidFill>
                <a:srgbClr val="7030A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571589"/>
            <a:ext cx="7636079" cy="5114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976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z="6000" b="1" dirty="0" smtClean="0">
                <a:solidFill>
                  <a:srgbClr val="7030A0"/>
                </a:solidFill>
              </a:rPr>
              <a:t>CELL CYCLE</a:t>
            </a:r>
            <a:endParaRPr lang="en-US" altLang="en-US" sz="6000" b="1" dirty="0">
              <a:solidFill>
                <a:srgbClr val="7030A0"/>
              </a:solidFill>
            </a:endParaRPr>
          </a:p>
        </p:txBody>
      </p:sp>
      <p:sp>
        <p:nvSpPr>
          <p:cNvPr id="9219" name="Rectangle 3"/>
          <p:cNvSpPr>
            <a:spLocks noGrp="1" noChangeArrowheads="1"/>
          </p:cNvSpPr>
          <p:nvPr>
            <p:ph type="body" idx="1"/>
          </p:nvPr>
        </p:nvSpPr>
        <p:spPr/>
        <p:txBody>
          <a:bodyPr/>
          <a:lstStyle/>
          <a:p>
            <a:r>
              <a:rPr lang="en-US" dirty="0"/>
              <a:t>series of events of cell growth and division</a:t>
            </a:r>
            <a:endParaRPr lang="en-US" altLang="en-US" dirty="0"/>
          </a:p>
          <a:p>
            <a:r>
              <a:rPr lang="en-US" altLang="en-US" dirty="0" smtClean="0"/>
              <a:t>all </a:t>
            </a:r>
            <a:r>
              <a:rPr lang="en-US" altLang="en-US" dirty="0"/>
              <a:t>cells are on their own </a:t>
            </a:r>
            <a:r>
              <a:rPr lang="en-US" altLang="en-US" dirty="0" smtClean="0"/>
              <a:t>cycle - this </a:t>
            </a:r>
            <a:r>
              <a:rPr lang="en-US" altLang="en-US" dirty="0"/>
              <a:t>is from the time of cell division through growth to the next division</a:t>
            </a:r>
            <a:r>
              <a:rPr lang="en-US" altLang="en-US" dirty="0" smtClean="0"/>
              <a:t>.</a:t>
            </a:r>
          </a:p>
        </p:txBody>
      </p:sp>
      <p:pic>
        <p:nvPicPr>
          <p:cNvPr id="9221" name="Picture 5" descr="Illustration of the stages of cell cy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4191000"/>
            <a:ext cx="2743200" cy="2457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CELL CYCLE</a:t>
            </a:r>
            <a:endParaRPr lang="en-US" sz="5400" b="1" dirty="0">
              <a:solidFill>
                <a:srgbClr val="7030A0"/>
              </a:solidFill>
            </a:endParaRPr>
          </a:p>
        </p:txBody>
      </p:sp>
      <p:sp>
        <p:nvSpPr>
          <p:cNvPr id="3" name="Content Placeholder 2"/>
          <p:cNvSpPr>
            <a:spLocks noGrp="1"/>
          </p:cNvSpPr>
          <p:nvPr>
            <p:ph idx="1"/>
          </p:nvPr>
        </p:nvSpPr>
        <p:spPr/>
        <p:txBody>
          <a:bodyPr/>
          <a:lstStyle/>
          <a:p>
            <a:pPr marL="0" indent="0">
              <a:buNone/>
            </a:pPr>
            <a:r>
              <a:rPr lang="en-US" dirty="0"/>
              <a:t>Steps of Cell </a:t>
            </a:r>
            <a:r>
              <a:rPr lang="en-US" dirty="0" smtClean="0"/>
              <a:t>Cycle:</a:t>
            </a:r>
            <a:endParaRPr lang="en-US" dirty="0"/>
          </a:p>
          <a:p>
            <a:pPr lvl="0"/>
            <a:r>
              <a:rPr lang="en-US" dirty="0"/>
              <a:t>Interphase – G1, S, G2</a:t>
            </a:r>
          </a:p>
          <a:p>
            <a:pPr lvl="0"/>
            <a:r>
              <a:rPr lang="en-US" dirty="0"/>
              <a:t>M phase – mitosis or meiosis</a:t>
            </a:r>
          </a:p>
          <a:p>
            <a:pPr lvl="0"/>
            <a:r>
              <a:rPr lang="en-US" dirty="0"/>
              <a:t>Cytokinesis</a:t>
            </a:r>
          </a:p>
          <a:p>
            <a:endParaRPr lang="en-US" dirty="0"/>
          </a:p>
        </p:txBody>
      </p:sp>
    </p:spTree>
    <p:extLst>
      <p:ext uri="{BB962C8B-B14F-4D97-AF65-F5344CB8AC3E}">
        <p14:creationId xmlns:p14="http://schemas.microsoft.com/office/powerpoint/2010/main" val="399568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l_fi" descr="mcellcycle_e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42974"/>
            <a:ext cx="9138104" cy="5457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403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altLang="en-US" sz="6000" b="1" dirty="0" smtClean="0">
                <a:solidFill>
                  <a:srgbClr val="7030A0"/>
                </a:solidFill>
              </a:rPr>
              <a:t>INTERPHASE</a:t>
            </a:r>
            <a:endParaRPr lang="en-US" altLang="en-US" sz="6000" b="1" dirty="0">
              <a:solidFill>
                <a:srgbClr val="7030A0"/>
              </a:solidFill>
            </a:endParaRPr>
          </a:p>
        </p:txBody>
      </p:sp>
      <p:sp>
        <p:nvSpPr>
          <p:cNvPr id="2053" name="Rectangle 5"/>
          <p:cNvSpPr>
            <a:spLocks noGrp="1" noChangeArrowheads="1"/>
          </p:cNvSpPr>
          <p:nvPr>
            <p:ph type="body" idx="1"/>
          </p:nvPr>
        </p:nvSpPr>
        <p:spPr>
          <a:xfrm>
            <a:off x="685800" y="1981200"/>
            <a:ext cx="5029200" cy="4114800"/>
          </a:xfrm>
        </p:spPr>
        <p:txBody>
          <a:bodyPr/>
          <a:lstStyle/>
          <a:p>
            <a:r>
              <a:rPr lang="en-US" altLang="en-US" sz="2800" dirty="0"/>
              <a:t>3 parts</a:t>
            </a:r>
          </a:p>
          <a:p>
            <a:r>
              <a:rPr lang="en-US" altLang="en-US" sz="2800" dirty="0"/>
              <a:t>90-95% of the life of the cell</a:t>
            </a:r>
          </a:p>
          <a:p>
            <a:r>
              <a:rPr lang="en-US" altLang="en-US" sz="2800" dirty="0"/>
              <a:t>G1: 1</a:t>
            </a:r>
            <a:r>
              <a:rPr lang="en-US" altLang="en-US" sz="2800" baseline="30000" dirty="0"/>
              <a:t>st</a:t>
            </a:r>
            <a:r>
              <a:rPr lang="en-US" altLang="en-US" sz="2800" dirty="0"/>
              <a:t> growth phase</a:t>
            </a:r>
            <a:br>
              <a:rPr lang="en-US" altLang="en-US" sz="2800" dirty="0"/>
            </a:br>
            <a:r>
              <a:rPr lang="en-US" altLang="en-US" sz="2800" dirty="0"/>
              <a:t>-cell makes new proteins</a:t>
            </a:r>
          </a:p>
          <a:p>
            <a:r>
              <a:rPr lang="en-US" altLang="en-US" sz="2800" dirty="0"/>
              <a:t>S: synthesis of DNA </a:t>
            </a:r>
            <a:r>
              <a:rPr lang="en-US" altLang="en-US" sz="2800" dirty="0" smtClean="0"/>
              <a:t>(DNA replication</a:t>
            </a:r>
            <a:r>
              <a:rPr lang="en-US" altLang="en-US" sz="2800" dirty="0"/>
              <a:t>)</a:t>
            </a:r>
          </a:p>
          <a:p>
            <a:r>
              <a:rPr lang="en-US" altLang="en-US" sz="2800" dirty="0"/>
              <a:t>G2: 2</a:t>
            </a:r>
            <a:r>
              <a:rPr lang="en-US" altLang="en-US" sz="2800" baseline="30000" dirty="0"/>
              <a:t>nd</a:t>
            </a:r>
            <a:r>
              <a:rPr lang="en-US" altLang="en-US" sz="2800" dirty="0"/>
              <a:t> growth phase</a:t>
            </a:r>
            <a:br>
              <a:rPr lang="en-US" altLang="en-US" sz="2800" dirty="0"/>
            </a:br>
            <a:r>
              <a:rPr lang="en-US" altLang="en-US" sz="2800" dirty="0"/>
              <a:t>-cell makes new organelles</a:t>
            </a:r>
          </a:p>
          <a:p>
            <a:pPr>
              <a:buFontTx/>
              <a:buNone/>
            </a:pPr>
            <a:endParaRPr lang="en-US" altLang="en-US" sz="2800" dirty="0"/>
          </a:p>
        </p:txBody>
      </p:sp>
      <p:pic>
        <p:nvPicPr>
          <p:cNvPr id="2054" name="Picture 6" descr="Interph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590800"/>
            <a:ext cx="2895600" cy="260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5400" b="1" dirty="0">
                <a:solidFill>
                  <a:srgbClr val="7030A0"/>
                </a:solidFill>
              </a:rPr>
              <a:t>INTERPHASE</a:t>
            </a:r>
            <a:endParaRPr lang="en-US" sz="5400" dirty="0"/>
          </a:p>
        </p:txBody>
      </p:sp>
      <p:sp>
        <p:nvSpPr>
          <p:cNvPr id="3" name="Content Placeholder 2"/>
          <p:cNvSpPr>
            <a:spLocks noGrp="1"/>
          </p:cNvSpPr>
          <p:nvPr>
            <p:ph idx="1"/>
          </p:nvPr>
        </p:nvSpPr>
        <p:spPr/>
        <p:txBody>
          <a:bodyPr/>
          <a:lstStyle/>
          <a:p>
            <a:pPr marL="0" indent="0">
              <a:buNone/>
            </a:pPr>
            <a:r>
              <a:rPr lang="en-US" dirty="0" smtClean="0"/>
              <a:t>During interphase, a cell:</a:t>
            </a:r>
          </a:p>
          <a:p>
            <a:r>
              <a:rPr lang="en-US" dirty="0" smtClean="0"/>
              <a:t>Increases in mass</a:t>
            </a:r>
          </a:p>
          <a:p>
            <a:r>
              <a:rPr lang="en-US" dirty="0" smtClean="0"/>
              <a:t>Roughly doubles its organelles, enzymes, etc.</a:t>
            </a:r>
          </a:p>
          <a:p>
            <a:r>
              <a:rPr lang="en-US" dirty="0" smtClean="0"/>
              <a:t>Duplicates its DNA</a:t>
            </a:r>
          </a:p>
          <a:p>
            <a:endParaRPr lang="en-US" dirty="0"/>
          </a:p>
          <a:p>
            <a:pPr marL="0" indent="0">
              <a:buNone/>
            </a:pPr>
            <a:r>
              <a:rPr lang="en-US" dirty="0" smtClean="0"/>
              <a:t>For most cells, it is the longest portion of the cell cycle.</a:t>
            </a:r>
            <a:endParaRPr lang="en-US" dirty="0"/>
          </a:p>
        </p:txBody>
      </p:sp>
    </p:spTree>
    <p:extLst>
      <p:ext uri="{BB962C8B-B14F-4D97-AF65-F5344CB8AC3E}">
        <p14:creationId xmlns:p14="http://schemas.microsoft.com/office/powerpoint/2010/main" val="519232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5400" b="1" dirty="0">
                <a:solidFill>
                  <a:srgbClr val="7030A0"/>
                </a:solidFill>
              </a:rPr>
              <a:t>INTERPHASE</a:t>
            </a:r>
            <a:endParaRPr lang="en-US" sz="5400" dirty="0"/>
          </a:p>
        </p:txBody>
      </p:sp>
      <p:sp>
        <p:nvSpPr>
          <p:cNvPr id="3" name="Content Placeholder 2"/>
          <p:cNvSpPr>
            <a:spLocks noGrp="1"/>
          </p:cNvSpPr>
          <p:nvPr>
            <p:ph idx="1"/>
          </p:nvPr>
        </p:nvSpPr>
        <p:spPr/>
        <p:txBody>
          <a:bodyPr/>
          <a:lstStyle/>
          <a:p>
            <a:pPr marL="0" indent="0">
              <a:buNone/>
            </a:pPr>
            <a:r>
              <a:rPr lang="en-US" b="1" dirty="0" smtClean="0">
                <a:effectLst>
                  <a:outerShdw blurRad="38100" dist="38100" dir="2700000" algn="tl">
                    <a:srgbClr val="000000">
                      <a:alpha val="43137"/>
                    </a:srgbClr>
                  </a:outerShdw>
                </a:effectLst>
              </a:rPr>
              <a:t>G1 Phase</a:t>
            </a:r>
          </a:p>
          <a:p>
            <a:r>
              <a:rPr lang="en-US" dirty="0" smtClean="0"/>
              <a:t>“G” stands for “Gap”.</a:t>
            </a:r>
          </a:p>
          <a:p>
            <a:r>
              <a:rPr lang="en-US" dirty="0" smtClean="0"/>
              <a:t>Longest phase</a:t>
            </a:r>
          </a:p>
          <a:p>
            <a:r>
              <a:rPr lang="en-US" dirty="0" smtClean="0"/>
              <a:t>Builds proteins, carbohydrates, and lipids and more cytoplasm.</a:t>
            </a:r>
          </a:p>
          <a:p>
            <a:endParaRPr lang="en-US" dirty="0" smtClean="0"/>
          </a:p>
          <a:p>
            <a:endParaRPr lang="en-US" dirty="0"/>
          </a:p>
        </p:txBody>
      </p:sp>
    </p:spTree>
    <p:extLst>
      <p:ext uri="{BB962C8B-B14F-4D97-AF65-F5344CB8AC3E}">
        <p14:creationId xmlns:p14="http://schemas.microsoft.com/office/powerpoint/2010/main" val="3659444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6700"/>
            <a:ext cx="7772400" cy="1143000"/>
          </a:xfrm>
        </p:spPr>
        <p:txBody>
          <a:bodyPr/>
          <a:lstStyle/>
          <a:p>
            <a:r>
              <a:rPr lang="en-US" altLang="en-US" sz="5400" b="1" dirty="0">
                <a:solidFill>
                  <a:srgbClr val="7030A0"/>
                </a:solidFill>
              </a:rPr>
              <a:t>INTERPHASE</a:t>
            </a:r>
            <a:endParaRPr lang="en-US" sz="5400" dirty="0"/>
          </a:p>
        </p:txBody>
      </p:sp>
      <p:sp>
        <p:nvSpPr>
          <p:cNvPr id="3" name="Content Placeholder 2"/>
          <p:cNvSpPr>
            <a:spLocks noGrp="1"/>
          </p:cNvSpPr>
          <p:nvPr>
            <p:ph idx="1"/>
          </p:nvPr>
        </p:nvSpPr>
        <p:spPr>
          <a:xfrm>
            <a:off x="670560" y="1524000"/>
            <a:ext cx="7772400" cy="4114800"/>
          </a:xfrm>
        </p:spPr>
        <p:txBody>
          <a:bodyPr/>
          <a:lstStyle/>
          <a:p>
            <a:pPr marL="0" indent="0">
              <a:buNone/>
            </a:pPr>
            <a:r>
              <a:rPr lang="en-US" b="1" dirty="0" smtClean="0">
                <a:effectLst>
                  <a:outerShdw blurRad="38100" dist="38100" dir="2700000" algn="tl">
                    <a:srgbClr val="000000">
                      <a:alpha val="43137"/>
                    </a:srgbClr>
                  </a:outerShdw>
                </a:effectLst>
              </a:rPr>
              <a:t>S Phase</a:t>
            </a:r>
          </a:p>
          <a:p>
            <a:r>
              <a:rPr lang="en-US" dirty="0" smtClean="0"/>
              <a:t>“S” stands for “Synthesis”.</a:t>
            </a:r>
          </a:p>
          <a:p>
            <a:r>
              <a:rPr lang="en-US" dirty="0" smtClean="0"/>
              <a:t>More histones are made.</a:t>
            </a:r>
          </a:p>
          <a:p>
            <a:r>
              <a:rPr lang="en-US" dirty="0" smtClean="0"/>
              <a:t>DNA is replicated.</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6873" y="4267200"/>
            <a:ext cx="5819775"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2707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5400" b="1" dirty="0">
                <a:solidFill>
                  <a:srgbClr val="7030A0"/>
                </a:solidFill>
              </a:rPr>
              <a:t>INTERPHASE</a:t>
            </a:r>
            <a:endParaRPr lang="en-US" sz="5400" dirty="0"/>
          </a:p>
        </p:txBody>
      </p:sp>
      <p:sp>
        <p:nvSpPr>
          <p:cNvPr id="3" name="Content Placeholder 2"/>
          <p:cNvSpPr>
            <a:spLocks noGrp="1"/>
          </p:cNvSpPr>
          <p:nvPr>
            <p:ph idx="1"/>
          </p:nvPr>
        </p:nvSpPr>
        <p:spPr/>
        <p:txBody>
          <a:bodyPr/>
          <a:lstStyle/>
          <a:p>
            <a:pPr marL="0" indent="0">
              <a:buNone/>
            </a:pPr>
            <a:r>
              <a:rPr lang="en-US" b="1" dirty="0" smtClean="0">
                <a:effectLst>
                  <a:outerShdw blurRad="38100" dist="38100" dir="2700000" algn="tl">
                    <a:srgbClr val="000000">
                      <a:alpha val="43137"/>
                    </a:srgbClr>
                  </a:outerShdw>
                </a:effectLst>
              </a:rPr>
              <a:t>G2 Phase</a:t>
            </a:r>
          </a:p>
          <a:p>
            <a:r>
              <a:rPr lang="en-US" dirty="0"/>
              <a:t>The cell synthesizes a variety of proteins.</a:t>
            </a:r>
          </a:p>
          <a:p>
            <a:r>
              <a:rPr lang="en-US" dirty="0" smtClean="0"/>
              <a:t>More organelles are made and the cytoplasm expands.</a:t>
            </a:r>
          </a:p>
          <a:p>
            <a:r>
              <a:rPr lang="en-US" dirty="0"/>
              <a:t>Mitochondria and chloroplasts divide to make more of themselves.</a:t>
            </a:r>
          </a:p>
          <a:p>
            <a:r>
              <a:rPr lang="en-US" dirty="0" smtClean="0"/>
              <a:t>Other organelles “bud” off parts.</a:t>
            </a:r>
          </a:p>
          <a:p>
            <a:endParaRPr lang="en-US" dirty="0"/>
          </a:p>
        </p:txBody>
      </p:sp>
    </p:spTree>
    <p:extLst>
      <p:ext uri="{BB962C8B-B14F-4D97-AF65-F5344CB8AC3E}">
        <p14:creationId xmlns:p14="http://schemas.microsoft.com/office/powerpoint/2010/main" val="2435170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INTERPHASE</a:t>
            </a:r>
            <a:endParaRPr lang="en-US" sz="5400" b="1" dirty="0">
              <a:solidFill>
                <a:srgbClr val="7030A0"/>
              </a:solidFill>
            </a:endParaRPr>
          </a:p>
        </p:txBody>
      </p:sp>
      <p:sp>
        <p:nvSpPr>
          <p:cNvPr id="3" name="Content Placeholder 2"/>
          <p:cNvSpPr>
            <a:spLocks noGrp="1"/>
          </p:cNvSpPr>
          <p:nvPr>
            <p:ph idx="1"/>
          </p:nvPr>
        </p:nvSpPr>
        <p:spPr/>
        <p:txBody>
          <a:bodyPr/>
          <a:lstStyle/>
          <a:p>
            <a:r>
              <a:rPr lang="en-US" dirty="0"/>
              <a:t>The advantage of having three phases in interphase is that it allows time for preparations for mitosis to happen in an orderly fashion. </a:t>
            </a:r>
            <a:endParaRPr lang="en-US" dirty="0" smtClean="0"/>
          </a:p>
          <a:p>
            <a:r>
              <a:rPr lang="en-US" dirty="0" smtClean="0"/>
              <a:t>It </a:t>
            </a:r>
            <a:r>
              <a:rPr lang="en-US" dirty="0"/>
              <a:t>also allows time to check that things are happening as they should. </a:t>
            </a:r>
          </a:p>
        </p:txBody>
      </p:sp>
    </p:spTree>
    <p:extLst>
      <p:ext uri="{BB962C8B-B14F-4D97-AF65-F5344CB8AC3E}">
        <p14:creationId xmlns:p14="http://schemas.microsoft.com/office/powerpoint/2010/main" val="3270589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5400" b="1" dirty="0" smtClean="0">
                <a:solidFill>
                  <a:srgbClr val="7030A0"/>
                </a:solidFill>
              </a:rPr>
              <a:t>CELL CYCLE</a:t>
            </a:r>
            <a:endParaRPr lang="en-US" sz="5400" b="1" dirty="0">
              <a:solidFill>
                <a:srgbClr val="7030A0"/>
              </a:solidFill>
            </a:endParaRPr>
          </a:p>
        </p:txBody>
      </p:sp>
      <p:sp>
        <p:nvSpPr>
          <p:cNvPr id="3" name="Content Placeholder 2"/>
          <p:cNvSpPr>
            <a:spLocks noGrp="1"/>
          </p:cNvSpPr>
          <p:nvPr>
            <p:ph idx="1"/>
          </p:nvPr>
        </p:nvSpPr>
        <p:spPr>
          <a:xfrm>
            <a:off x="685800" y="1600200"/>
            <a:ext cx="7772400" cy="4114800"/>
          </a:xfrm>
        </p:spPr>
        <p:txBody>
          <a:bodyPr/>
          <a:lstStyle/>
          <a:p>
            <a:r>
              <a:rPr lang="en-US" dirty="0"/>
              <a:t>Sometimes the cells exit the cell cycle and enter the </a:t>
            </a:r>
            <a:r>
              <a:rPr lang="en-US" b="1" dirty="0"/>
              <a:t>G</a:t>
            </a:r>
            <a:r>
              <a:rPr lang="en-US" b="1" baseline="-25000" dirty="0"/>
              <a:t>0</a:t>
            </a:r>
            <a:r>
              <a:rPr lang="en-US" b="1" dirty="0"/>
              <a:t> phase.</a:t>
            </a:r>
            <a:r>
              <a:rPr lang="en-US" dirty="0"/>
              <a:t>  </a:t>
            </a:r>
            <a:endParaRPr lang="en-US" dirty="0" smtClean="0"/>
          </a:p>
          <a:p>
            <a:r>
              <a:rPr lang="en-US" dirty="0" smtClean="0"/>
              <a:t>In </a:t>
            </a:r>
            <a:r>
              <a:rPr lang="en-US" dirty="0"/>
              <a:t>the G</a:t>
            </a:r>
            <a:r>
              <a:rPr lang="en-US" baseline="-25000" dirty="0"/>
              <a:t>0</a:t>
            </a:r>
            <a:r>
              <a:rPr lang="en-US" dirty="0"/>
              <a:t> phase, </a:t>
            </a:r>
            <a:r>
              <a:rPr lang="en-US" b="1" dirty="0"/>
              <a:t>cells are alive and metabolically active</a:t>
            </a:r>
            <a:r>
              <a:rPr lang="en-US" dirty="0"/>
              <a:t>, but do not </a:t>
            </a:r>
            <a:r>
              <a:rPr lang="en-US" dirty="0" smtClean="0"/>
              <a:t>divide.</a:t>
            </a:r>
          </a:p>
          <a:p>
            <a:r>
              <a:rPr lang="en-US" dirty="0" smtClean="0"/>
              <a:t>Many </a:t>
            </a:r>
            <a:r>
              <a:rPr lang="en-US" dirty="0"/>
              <a:t>cells in the human body, including those in </a:t>
            </a:r>
            <a:r>
              <a:rPr lang="en-US" b="1" dirty="0"/>
              <a:t>heart muscle</a:t>
            </a:r>
            <a:r>
              <a:rPr lang="en-US" dirty="0"/>
              <a:t>, eyes, and brain are in the G</a:t>
            </a:r>
            <a:r>
              <a:rPr lang="en-US" baseline="-25000" dirty="0"/>
              <a:t>0</a:t>
            </a:r>
            <a:r>
              <a:rPr lang="en-US" dirty="0"/>
              <a:t> phase.  </a:t>
            </a:r>
            <a:endParaRPr lang="en-US" dirty="0" smtClean="0"/>
          </a:p>
          <a:p>
            <a:r>
              <a:rPr lang="en-US" b="1" dirty="0" smtClean="0"/>
              <a:t>If </a:t>
            </a:r>
            <a:r>
              <a:rPr lang="en-US" b="1" dirty="0"/>
              <a:t>these cells are </a:t>
            </a:r>
            <a:r>
              <a:rPr lang="en-US" b="1" dirty="0" smtClean="0"/>
              <a:t>damaged, </a:t>
            </a:r>
            <a:r>
              <a:rPr lang="en-US" b="1" dirty="0"/>
              <a:t>they cannot be replaced.</a:t>
            </a:r>
            <a:r>
              <a:rPr lang="en-US" dirty="0"/>
              <a:t>  </a:t>
            </a:r>
          </a:p>
        </p:txBody>
      </p:sp>
    </p:spTree>
    <p:extLst>
      <p:ext uri="{BB962C8B-B14F-4D97-AF65-F5344CB8AC3E}">
        <p14:creationId xmlns:p14="http://schemas.microsoft.com/office/powerpoint/2010/main" val="3389833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6000" b="1" dirty="0" smtClean="0">
                <a:solidFill>
                  <a:srgbClr val="7030A0"/>
                </a:solidFill>
              </a:rPr>
              <a:t>CELL CYCLE</a:t>
            </a:r>
            <a:endParaRPr lang="en-US" sz="6000" b="1" dirty="0">
              <a:solidFill>
                <a:srgbClr val="7030A0"/>
              </a:solidFill>
            </a:endParaRPr>
          </a:p>
        </p:txBody>
      </p:sp>
      <p:sp>
        <p:nvSpPr>
          <p:cNvPr id="3" name="Content Placeholder 2"/>
          <p:cNvSpPr>
            <a:spLocks noGrp="1"/>
          </p:cNvSpPr>
          <p:nvPr>
            <p:ph idx="1"/>
          </p:nvPr>
        </p:nvSpPr>
        <p:spPr>
          <a:xfrm>
            <a:off x="609600" y="1371600"/>
            <a:ext cx="7924800" cy="1797902"/>
          </a:xfrm>
        </p:spPr>
        <p:txBody>
          <a:bodyPr/>
          <a:lstStyle/>
          <a:p>
            <a:r>
              <a:rPr lang="en-US" dirty="0"/>
              <a:t>Some cells can be “called back” from the G</a:t>
            </a:r>
            <a:r>
              <a:rPr lang="en-US" baseline="-25000" dirty="0"/>
              <a:t>o</a:t>
            </a:r>
            <a:r>
              <a:rPr lang="en-US" dirty="0"/>
              <a:t> phase to the cell cycle by certain external cues such as growth factors.</a:t>
            </a:r>
          </a:p>
          <a:p>
            <a:endParaRPr lang="en-US" dirty="0"/>
          </a:p>
        </p:txBody>
      </p:sp>
      <p:pic>
        <p:nvPicPr>
          <p:cNvPr id="4" name="il_fi" descr="mcellcycle_e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429000"/>
            <a:ext cx="5410200" cy="323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eft Arrow 5"/>
          <p:cNvSpPr/>
          <p:nvPr/>
        </p:nvSpPr>
        <p:spPr>
          <a:xfrm>
            <a:off x="6781800" y="5715000"/>
            <a:ext cx="2057400" cy="9452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1194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TO DO</a:t>
            </a:r>
            <a:endParaRPr lang="en-US" sz="5400" b="1" dirty="0">
              <a:solidFill>
                <a:srgbClr val="7030A0"/>
              </a:solidFill>
            </a:endParaRPr>
          </a:p>
        </p:txBody>
      </p:sp>
      <p:sp>
        <p:nvSpPr>
          <p:cNvPr id="3" name="Content Placeholder 2"/>
          <p:cNvSpPr>
            <a:spLocks noGrp="1"/>
          </p:cNvSpPr>
          <p:nvPr>
            <p:ph idx="1"/>
          </p:nvPr>
        </p:nvSpPr>
        <p:spPr>
          <a:ln>
            <a:noFill/>
          </a:ln>
        </p:spPr>
        <p:txBody>
          <a:bodyPr/>
          <a:lstStyle/>
          <a:p>
            <a:pPr lvl="0"/>
            <a:r>
              <a:rPr lang="en-US" dirty="0"/>
              <a:t>ANIMATION: </a:t>
            </a:r>
            <a:r>
              <a:rPr lang="en-US" u="sng" dirty="0">
                <a:ln>
                  <a:solidFill>
                    <a:schemeClr val="tx1"/>
                  </a:solidFill>
                </a:ln>
                <a:hlinkClick r:id="rId2"/>
              </a:rPr>
              <a:t>How the Cell Cycle Works</a:t>
            </a:r>
            <a:r>
              <a:rPr lang="en-US" dirty="0">
                <a:ln>
                  <a:solidFill>
                    <a:schemeClr val="tx1"/>
                  </a:solidFill>
                </a:ln>
              </a:rPr>
              <a:t> </a:t>
            </a:r>
          </a:p>
          <a:p>
            <a:endParaRPr lang="en-US" dirty="0" smtClean="0"/>
          </a:p>
          <a:p>
            <a:r>
              <a:rPr lang="en-US" dirty="0" smtClean="0"/>
              <a:t>Do Section C</a:t>
            </a:r>
            <a:endParaRPr lang="en-US" dirty="0"/>
          </a:p>
        </p:txBody>
      </p:sp>
    </p:spTree>
    <p:extLst>
      <p:ext uri="{BB962C8B-B14F-4D97-AF65-F5344CB8AC3E}">
        <p14:creationId xmlns:p14="http://schemas.microsoft.com/office/powerpoint/2010/main" val="15804689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5400" b="1" dirty="0" smtClean="0">
                <a:solidFill>
                  <a:srgbClr val="7030A0"/>
                </a:solidFill>
              </a:rPr>
              <a:t>CELL DIVISION</a:t>
            </a:r>
            <a:endParaRPr lang="en-US" altLang="en-US" sz="5400" b="1" dirty="0">
              <a:solidFill>
                <a:srgbClr val="7030A0"/>
              </a:solidFill>
            </a:endParaRPr>
          </a:p>
        </p:txBody>
      </p:sp>
      <p:sp>
        <p:nvSpPr>
          <p:cNvPr id="21507" name="Rectangle 3"/>
          <p:cNvSpPr>
            <a:spLocks noGrp="1" noChangeArrowheads="1"/>
          </p:cNvSpPr>
          <p:nvPr>
            <p:ph type="body" idx="1"/>
          </p:nvPr>
        </p:nvSpPr>
        <p:spPr/>
        <p:txBody>
          <a:bodyPr/>
          <a:lstStyle/>
          <a:p>
            <a:pPr marL="0" indent="0">
              <a:lnSpc>
                <a:spcPct val="90000"/>
              </a:lnSpc>
              <a:buNone/>
            </a:pPr>
            <a:r>
              <a:rPr lang="en-US" altLang="en-US" b="1" dirty="0" smtClean="0">
                <a:effectLst>
                  <a:outerShdw blurRad="38100" dist="38100" dir="2700000" algn="tl">
                    <a:srgbClr val="000000">
                      <a:alpha val="43137"/>
                    </a:srgbClr>
                  </a:outerShdw>
                </a:effectLst>
              </a:rPr>
              <a:t>Mitosis</a:t>
            </a:r>
          </a:p>
          <a:p>
            <a:r>
              <a:rPr lang="en-US" dirty="0"/>
              <a:t>nucleus divides into 2 identical nuclei with identical genetic information</a:t>
            </a:r>
          </a:p>
          <a:p>
            <a:pPr lvl="0"/>
            <a:r>
              <a:rPr lang="en-US" dirty="0"/>
              <a:t>In Eukaryotes </a:t>
            </a:r>
            <a:r>
              <a:rPr lang="en-US" dirty="0" smtClean="0"/>
              <a:t> </a:t>
            </a:r>
          </a:p>
          <a:p>
            <a:pPr lvl="1"/>
            <a:r>
              <a:rPr lang="en-US" dirty="0" smtClean="0"/>
              <a:t>It </a:t>
            </a:r>
            <a:r>
              <a:rPr lang="en-US" dirty="0"/>
              <a:t>is the main process of growth and repair. It is the process by which unicellular and multicellular organisms asexually reproduce.</a:t>
            </a:r>
          </a:p>
          <a:p>
            <a:pPr>
              <a:lnSpc>
                <a:spcPct val="90000"/>
              </a:lnSpc>
            </a:pPr>
            <a:endParaRPr lang="en-US" altLang="en-US" sz="2800" dirty="0"/>
          </a:p>
        </p:txBody>
      </p:sp>
    </p:spTree>
    <p:extLst>
      <p:ext uri="{BB962C8B-B14F-4D97-AF65-F5344CB8AC3E}">
        <p14:creationId xmlns:p14="http://schemas.microsoft.com/office/powerpoint/2010/main" val="27360265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5400" b="1" dirty="0" smtClean="0">
                <a:solidFill>
                  <a:srgbClr val="7030A0"/>
                </a:solidFill>
              </a:rPr>
              <a:t>CELL DIVISION</a:t>
            </a:r>
            <a:endParaRPr lang="en-US" altLang="en-US" sz="5400" b="1" dirty="0">
              <a:solidFill>
                <a:srgbClr val="7030A0"/>
              </a:solidFill>
            </a:endParaRPr>
          </a:p>
        </p:txBody>
      </p:sp>
      <p:sp>
        <p:nvSpPr>
          <p:cNvPr id="21507" name="Rectangle 3"/>
          <p:cNvSpPr>
            <a:spLocks noGrp="1" noChangeArrowheads="1"/>
          </p:cNvSpPr>
          <p:nvPr>
            <p:ph type="body" idx="1"/>
          </p:nvPr>
        </p:nvSpPr>
        <p:spPr/>
        <p:txBody>
          <a:bodyPr/>
          <a:lstStyle/>
          <a:p>
            <a:pPr>
              <a:lnSpc>
                <a:spcPct val="90000"/>
              </a:lnSpc>
            </a:pPr>
            <a:r>
              <a:rPr lang="en-US" altLang="en-US" sz="2800" dirty="0" smtClean="0"/>
              <a:t>Mitosis takes </a:t>
            </a:r>
            <a:r>
              <a:rPr lang="en-US" altLang="en-US" sz="2800" dirty="0"/>
              <a:t>place </a:t>
            </a:r>
            <a:r>
              <a:rPr lang="en-US" altLang="en-US" sz="2800" dirty="0" smtClean="0"/>
              <a:t>in </a:t>
            </a:r>
            <a:r>
              <a:rPr lang="en-US" altLang="en-US" sz="2800" dirty="0"/>
              <a:t>somatic (body) cells.</a:t>
            </a:r>
          </a:p>
          <a:p>
            <a:pPr>
              <a:lnSpc>
                <a:spcPct val="90000"/>
              </a:lnSpc>
            </a:pPr>
            <a:r>
              <a:rPr lang="en-US" altLang="en-US" sz="2800" dirty="0"/>
              <a:t>Each cell is 2N or diploid</a:t>
            </a:r>
            <a:br>
              <a:rPr lang="en-US" altLang="en-US" sz="2800" dirty="0"/>
            </a:br>
            <a:r>
              <a:rPr lang="en-US" altLang="en-US" sz="2800" dirty="0"/>
              <a:t>-this means that there are 2 chromosomes of</a:t>
            </a:r>
            <a:br>
              <a:rPr lang="en-US" altLang="en-US" sz="2800" dirty="0"/>
            </a:br>
            <a:r>
              <a:rPr lang="en-US" altLang="en-US" sz="2800" dirty="0"/>
              <a:t> every type present.</a:t>
            </a:r>
          </a:p>
          <a:p>
            <a:pPr>
              <a:lnSpc>
                <a:spcPct val="90000"/>
              </a:lnSpc>
            </a:pPr>
            <a:r>
              <a:rPr lang="en-US" altLang="en-US" sz="2800" dirty="0"/>
              <a:t>In humans there are 46 </a:t>
            </a:r>
            <a:r>
              <a:rPr lang="en-US" altLang="en-US" sz="2800" dirty="0" smtClean="0"/>
              <a:t>chromosomes.</a:t>
            </a:r>
            <a:endParaRPr lang="en-US" altLang="en-US" sz="2800" dirty="0"/>
          </a:p>
          <a:p>
            <a:pPr>
              <a:lnSpc>
                <a:spcPct val="90000"/>
              </a:lnSpc>
            </a:pPr>
            <a:r>
              <a:rPr lang="en-US" altLang="en-US" sz="2800" dirty="0"/>
              <a:t>2 daughter cells will be formed from every parent cell.</a:t>
            </a:r>
          </a:p>
          <a:p>
            <a:pPr>
              <a:lnSpc>
                <a:spcPct val="90000"/>
              </a:lnSpc>
            </a:pPr>
            <a:r>
              <a:rPr lang="en-US" altLang="en-US" sz="2800" dirty="0"/>
              <a:t>Mitosis ensures genetic continuity (cloning).</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sz="4800" b="1" dirty="0" smtClean="0">
                <a:solidFill>
                  <a:srgbClr val="7030A0"/>
                </a:solidFill>
              </a:rPr>
              <a:t>CELL REPRODUCTION</a:t>
            </a:r>
            <a:endParaRPr lang="en-US" altLang="en-US" sz="4800" b="1" dirty="0">
              <a:solidFill>
                <a:srgbClr val="7030A0"/>
              </a:solidFill>
            </a:endParaRPr>
          </a:p>
        </p:txBody>
      </p:sp>
      <p:sp>
        <p:nvSpPr>
          <p:cNvPr id="12291" name="Rectangle 3"/>
          <p:cNvSpPr>
            <a:spLocks noGrp="1" noChangeArrowheads="1"/>
          </p:cNvSpPr>
          <p:nvPr>
            <p:ph type="body" idx="1"/>
          </p:nvPr>
        </p:nvSpPr>
        <p:spPr/>
        <p:txBody>
          <a:bodyPr/>
          <a:lstStyle/>
          <a:p>
            <a:r>
              <a:rPr lang="en-US" altLang="en-US"/>
              <a:t>Organelles involved in cell division are:</a:t>
            </a:r>
            <a:br>
              <a:rPr lang="en-US" altLang="en-US"/>
            </a:br>
            <a:r>
              <a:rPr lang="en-US" altLang="en-US"/>
              <a:t>-centrioles (animals only)</a:t>
            </a:r>
            <a:br>
              <a:rPr lang="en-US" altLang="en-US"/>
            </a:br>
            <a:r>
              <a:rPr lang="en-US" altLang="en-US"/>
              <a:t>-nucleus</a:t>
            </a:r>
            <a:br>
              <a:rPr lang="en-US" altLang="en-US"/>
            </a:br>
            <a:r>
              <a:rPr lang="en-US" altLang="en-US"/>
              <a:t>-spindle fibers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sz="5400" b="1" dirty="0" smtClean="0">
                <a:solidFill>
                  <a:srgbClr val="7030A0"/>
                </a:solidFill>
              </a:rPr>
              <a:t>STEPS OF MITOSIS</a:t>
            </a:r>
            <a:endParaRPr lang="en-US" altLang="en-US" sz="5400" b="1" dirty="0">
              <a:solidFill>
                <a:srgbClr val="7030A0"/>
              </a:solidFill>
            </a:endParaRPr>
          </a:p>
        </p:txBody>
      </p:sp>
      <p:sp>
        <p:nvSpPr>
          <p:cNvPr id="4099" name="Rectangle 3"/>
          <p:cNvSpPr>
            <a:spLocks noGrp="1" noChangeArrowheads="1"/>
          </p:cNvSpPr>
          <p:nvPr>
            <p:ph type="body" idx="1"/>
          </p:nvPr>
        </p:nvSpPr>
        <p:spPr>
          <a:xfrm>
            <a:off x="685800" y="1981200"/>
            <a:ext cx="5410200" cy="4114800"/>
          </a:xfrm>
        </p:spPr>
        <p:txBody>
          <a:bodyPr/>
          <a:lstStyle/>
          <a:p>
            <a:pPr marL="0" indent="0">
              <a:buNone/>
            </a:pPr>
            <a:r>
              <a:rPr lang="en-US" altLang="en-US" sz="2800" b="1" dirty="0" smtClean="0">
                <a:effectLst>
                  <a:outerShdw blurRad="38100" dist="38100" dir="2700000" algn="tl">
                    <a:srgbClr val="000000">
                      <a:alpha val="43137"/>
                    </a:srgbClr>
                  </a:outerShdw>
                </a:effectLst>
              </a:rPr>
              <a:t>PROPHASE</a:t>
            </a:r>
          </a:p>
          <a:p>
            <a:r>
              <a:rPr lang="en-US" altLang="en-US" sz="2800" dirty="0" smtClean="0"/>
              <a:t>The </a:t>
            </a:r>
            <a:r>
              <a:rPr lang="en-US" altLang="en-US" sz="2800" dirty="0"/>
              <a:t>longest phase of cell </a:t>
            </a:r>
            <a:r>
              <a:rPr lang="en-US" altLang="en-US" sz="2800" dirty="0" smtClean="0"/>
              <a:t>division</a:t>
            </a:r>
            <a:endParaRPr lang="en-US" altLang="en-US" sz="2800" dirty="0"/>
          </a:p>
          <a:p>
            <a:r>
              <a:rPr lang="en-US" altLang="en-US" sz="2800" dirty="0"/>
              <a:t>C</a:t>
            </a:r>
            <a:r>
              <a:rPr lang="en-US" altLang="en-US" sz="2800" dirty="0" smtClean="0"/>
              <a:t>hromatin condenses and becomes visible chromosomes.</a:t>
            </a:r>
          </a:p>
          <a:p>
            <a:r>
              <a:rPr lang="en-US" altLang="en-US" sz="2800" dirty="0" smtClean="0"/>
              <a:t>Centrioles move to opposite sides of the cell.</a:t>
            </a:r>
          </a:p>
          <a:p>
            <a:r>
              <a:rPr lang="en-US" altLang="en-US" sz="2800" dirty="0" smtClean="0"/>
              <a:t>Spindle </a:t>
            </a:r>
            <a:r>
              <a:rPr lang="en-US" altLang="en-US" sz="2800" dirty="0"/>
              <a:t>fibers </a:t>
            </a:r>
            <a:r>
              <a:rPr lang="en-US" altLang="en-US" sz="2800" dirty="0" smtClean="0"/>
              <a:t>appear and each </a:t>
            </a:r>
            <a:r>
              <a:rPr lang="en-US" altLang="en-US" sz="2800" dirty="0"/>
              <a:t>chromosome attaches to one </a:t>
            </a:r>
            <a:r>
              <a:rPr lang="en-US" altLang="en-US" sz="2800" dirty="0" smtClean="0"/>
              <a:t>fiber.</a:t>
            </a:r>
          </a:p>
          <a:p>
            <a:r>
              <a:rPr lang="en-US" altLang="en-US" sz="2800" dirty="0" smtClean="0"/>
              <a:t>Nuclear </a:t>
            </a:r>
            <a:r>
              <a:rPr lang="en-US" altLang="en-US" sz="2800" dirty="0"/>
              <a:t>membrane disappears</a:t>
            </a:r>
            <a:br>
              <a:rPr lang="en-US" altLang="en-US" sz="2800" dirty="0"/>
            </a:br>
            <a:endParaRPr lang="en-US" altLang="en-US" sz="2800" dirty="0"/>
          </a:p>
        </p:txBody>
      </p:sp>
      <p:pic>
        <p:nvPicPr>
          <p:cNvPr id="4101" name="Picture 5" descr="Proph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514600"/>
            <a:ext cx="2819400" cy="2536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176048"/>
            <a:ext cx="7772400" cy="1143000"/>
          </a:xfrm>
        </p:spPr>
        <p:txBody>
          <a:bodyPr/>
          <a:lstStyle/>
          <a:p>
            <a:r>
              <a:rPr lang="en-US" altLang="en-US" sz="5400" b="1" dirty="0">
                <a:solidFill>
                  <a:srgbClr val="7030A0"/>
                </a:solidFill>
              </a:rPr>
              <a:t>STEPS OF </a:t>
            </a:r>
            <a:r>
              <a:rPr lang="en-US" altLang="en-US" sz="5400" b="1" dirty="0" smtClean="0">
                <a:solidFill>
                  <a:srgbClr val="7030A0"/>
                </a:solidFill>
              </a:rPr>
              <a:t>MITOSIS</a:t>
            </a:r>
            <a:endParaRPr lang="en-US" altLang="en-US" sz="5400" dirty="0"/>
          </a:p>
        </p:txBody>
      </p:sp>
      <p:sp>
        <p:nvSpPr>
          <p:cNvPr id="5123" name="Rectangle 3"/>
          <p:cNvSpPr>
            <a:spLocks noGrp="1" noChangeArrowheads="1"/>
          </p:cNvSpPr>
          <p:nvPr>
            <p:ph type="body" idx="1"/>
          </p:nvPr>
        </p:nvSpPr>
        <p:spPr>
          <a:xfrm>
            <a:off x="685800" y="1524000"/>
            <a:ext cx="8305800" cy="4114800"/>
          </a:xfrm>
        </p:spPr>
        <p:txBody>
          <a:bodyPr/>
          <a:lstStyle/>
          <a:p>
            <a:pPr marL="0" indent="0">
              <a:buNone/>
            </a:pPr>
            <a:r>
              <a:rPr lang="en-US" altLang="en-US" b="1" dirty="0" smtClean="0">
                <a:effectLst>
                  <a:outerShdw blurRad="38100" dist="38100" dir="2700000" algn="tl">
                    <a:srgbClr val="000000">
                      <a:alpha val="43137"/>
                    </a:srgbClr>
                  </a:outerShdw>
                </a:effectLst>
              </a:rPr>
              <a:t>Metaphase</a:t>
            </a:r>
          </a:p>
          <a:p>
            <a:r>
              <a:rPr lang="en-US" altLang="en-US" dirty="0" smtClean="0"/>
              <a:t>Fastest </a:t>
            </a:r>
            <a:r>
              <a:rPr lang="en-US" altLang="en-US" dirty="0"/>
              <a:t>phase</a:t>
            </a:r>
          </a:p>
          <a:p>
            <a:r>
              <a:rPr lang="en-US" altLang="en-US" dirty="0" smtClean="0"/>
              <a:t>Spindle fibers attach to centromeres.</a:t>
            </a:r>
          </a:p>
          <a:p>
            <a:r>
              <a:rPr lang="en-US" altLang="en-US" dirty="0" smtClean="0"/>
              <a:t>Chromosomes line </a:t>
            </a:r>
            <a:r>
              <a:rPr lang="en-US" altLang="en-US" dirty="0"/>
              <a:t>up along the equator of the </a:t>
            </a:r>
            <a:r>
              <a:rPr lang="en-US" altLang="en-US" dirty="0" smtClean="0"/>
              <a:t>cell – midway.</a:t>
            </a:r>
            <a:endParaRPr lang="en-US" altLang="en-US" dirty="0"/>
          </a:p>
          <a:p>
            <a:pPr>
              <a:buFontTx/>
              <a:buNone/>
            </a:pPr>
            <a:endParaRPr lang="en-US" altLang="en-US" dirty="0"/>
          </a:p>
        </p:txBody>
      </p:sp>
      <p:pic>
        <p:nvPicPr>
          <p:cNvPr id="5125" name="Picture 5" descr="Metaph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962400"/>
            <a:ext cx="3124200" cy="28114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117115"/>
            <a:ext cx="7772400" cy="1143000"/>
          </a:xfrm>
        </p:spPr>
        <p:txBody>
          <a:bodyPr/>
          <a:lstStyle/>
          <a:p>
            <a:r>
              <a:rPr lang="en-US" altLang="en-US" sz="5400" b="1" dirty="0">
                <a:solidFill>
                  <a:srgbClr val="7030A0"/>
                </a:solidFill>
              </a:rPr>
              <a:t>STEPS OF </a:t>
            </a:r>
            <a:r>
              <a:rPr lang="en-US" altLang="en-US" sz="5400" b="1" dirty="0" smtClean="0">
                <a:solidFill>
                  <a:srgbClr val="7030A0"/>
                </a:solidFill>
              </a:rPr>
              <a:t>MITOSIS</a:t>
            </a:r>
            <a:endParaRPr lang="en-US" altLang="en-US" sz="5400" dirty="0"/>
          </a:p>
        </p:txBody>
      </p:sp>
      <p:sp>
        <p:nvSpPr>
          <p:cNvPr id="6147" name="Rectangle 3"/>
          <p:cNvSpPr>
            <a:spLocks noGrp="1" noChangeArrowheads="1"/>
          </p:cNvSpPr>
          <p:nvPr>
            <p:ph type="body" idx="1"/>
          </p:nvPr>
        </p:nvSpPr>
        <p:spPr>
          <a:xfrm>
            <a:off x="685800" y="1447800"/>
            <a:ext cx="7772400" cy="4114800"/>
          </a:xfrm>
        </p:spPr>
        <p:txBody>
          <a:bodyPr/>
          <a:lstStyle/>
          <a:p>
            <a:pPr marL="0" indent="0">
              <a:buNone/>
            </a:pPr>
            <a:r>
              <a:rPr lang="en-US" altLang="en-US" b="1" dirty="0" smtClean="0">
                <a:effectLst>
                  <a:outerShdw blurRad="38100" dist="38100" dir="2700000" algn="tl">
                    <a:srgbClr val="000000">
                      <a:alpha val="43137"/>
                    </a:srgbClr>
                  </a:outerShdw>
                </a:effectLst>
              </a:rPr>
              <a:t>Anaphase</a:t>
            </a:r>
          </a:p>
          <a:p>
            <a:r>
              <a:rPr lang="en-US" altLang="en-US" dirty="0" smtClean="0"/>
              <a:t>Doubled </a:t>
            </a:r>
            <a:r>
              <a:rPr lang="en-US" altLang="en-US" dirty="0"/>
              <a:t>chromosomes pull apart</a:t>
            </a:r>
          </a:p>
          <a:p>
            <a:r>
              <a:rPr lang="en-US" altLang="en-US" dirty="0" smtClean="0"/>
              <a:t>Sister chromatids </a:t>
            </a:r>
            <a:r>
              <a:rPr lang="en-US" altLang="en-US" dirty="0"/>
              <a:t>are pulled to </a:t>
            </a:r>
            <a:r>
              <a:rPr lang="en-US" altLang="en-US" dirty="0" smtClean="0"/>
              <a:t>opposite sides of </a:t>
            </a:r>
            <a:r>
              <a:rPr lang="en-US" altLang="en-US" dirty="0"/>
              <a:t>the </a:t>
            </a:r>
            <a:r>
              <a:rPr lang="en-US" altLang="en-US" dirty="0" smtClean="0"/>
              <a:t>cell by the spindle fibers.</a:t>
            </a:r>
            <a:endParaRPr lang="en-US" altLang="en-US" dirty="0"/>
          </a:p>
          <a:p>
            <a:pPr>
              <a:buFontTx/>
              <a:buNone/>
            </a:pPr>
            <a:endParaRPr lang="en-US" altLang="en-US" dirty="0"/>
          </a:p>
        </p:txBody>
      </p:sp>
      <p:pic>
        <p:nvPicPr>
          <p:cNvPr id="6149" name="Picture 5" descr="anaph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900" y="4004035"/>
            <a:ext cx="3124200" cy="2813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63019" y="152400"/>
            <a:ext cx="7772400" cy="1143000"/>
          </a:xfrm>
        </p:spPr>
        <p:txBody>
          <a:bodyPr/>
          <a:lstStyle/>
          <a:p>
            <a:r>
              <a:rPr lang="en-US" altLang="en-US" sz="5400" b="1" dirty="0">
                <a:solidFill>
                  <a:srgbClr val="7030A0"/>
                </a:solidFill>
              </a:rPr>
              <a:t>STEPS OF </a:t>
            </a:r>
            <a:r>
              <a:rPr lang="en-US" altLang="en-US" sz="5400" b="1" dirty="0" smtClean="0">
                <a:solidFill>
                  <a:srgbClr val="7030A0"/>
                </a:solidFill>
              </a:rPr>
              <a:t>MITOSIS</a:t>
            </a:r>
            <a:endParaRPr lang="en-US" altLang="en-US" sz="5400" dirty="0"/>
          </a:p>
        </p:txBody>
      </p:sp>
      <p:sp>
        <p:nvSpPr>
          <p:cNvPr id="7171" name="Rectangle 3"/>
          <p:cNvSpPr>
            <a:spLocks noGrp="1" noChangeArrowheads="1"/>
          </p:cNvSpPr>
          <p:nvPr>
            <p:ph type="body" idx="1"/>
          </p:nvPr>
        </p:nvSpPr>
        <p:spPr>
          <a:xfrm>
            <a:off x="685800" y="1600200"/>
            <a:ext cx="5867400" cy="5029200"/>
          </a:xfrm>
        </p:spPr>
        <p:txBody>
          <a:bodyPr/>
          <a:lstStyle/>
          <a:p>
            <a:pPr marL="0" indent="0">
              <a:lnSpc>
                <a:spcPct val="90000"/>
              </a:lnSpc>
              <a:buNone/>
            </a:pPr>
            <a:r>
              <a:rPr lang="en-US" altLang="en-US" sz="2800" b="1" dirty="0" smtClean="0">
                <a:effectLst>
                  <a:outerShdw blurRad="38100" dist="38100" dir="2700000" algn="tl">
                    <a:srgbClr val="000000">
                      <a:alpha val="43137"/>
                    </a:srgbClr>
                  </a:outerShdw>
                </a:effectLst>
              </a:rPr>
              <a:t>Telophase</a:t>
            </a:r>
          </a:p>
          <a:p>
            <a:pPr>
              <a:lnSpc>
                <a:spcPct val="90000"/>
              </a:lnSpc>
            </a:pPr>
            <a:r>
              <a:rPr lang="en-US" altLang="en-US" sz="2800" i="1" dirty="0" smtClean="0"/>
              <a:t>All </a:t>
            </a:r>
            <a:r>
              <a:rPr lang="en-US" altLang="en-US" sz="2800" i="1" dirty="0"/>
              <a:t>the events that happened in prophase have to be reversed. </a:t>
            </a:r>
          </a:p>
          <a:p>
            <a:pPr>
              <a:lnSpc>
                <a:spcPct val="90000"/>
              </a:lnSpc>
            </a:pPr>
            <a:r>
              <a:rPr lang="en-US" altLang="en-US" sz="2800" dirty="0"/>
              <a:t>Chromosomes </a:t>
            </a:r>
            <a:r>
              <a:rPr lang="en-US" altLang="en-US" sz="2800" dirty="0" err="1" smtClean="0"/>
              <a:t>decondense</a:t>
            </a:r>
            <a:r>
              <a:rPr lang="en-US" altLang="en-US" sz="2800" dirty="0" smtClean="0"/>
              <a:t> (uncoil) </a:t>
            </a:r>
            <a:r>
              <a:rPr lang="en-US" altLang="en-US" sz="2800" dirty="0"/>
              <a:t>to form chromatin</a:t>
            </a:r>
          </a:p>
          <a:p>
            <a:pPr>
              <a:lnSpc>
                <a:spcPct val="90000"/>
              </a:lnSpc>
            </a:pPr>
            <a:r>
              <a:rPr lang="en-US" altLang="en-US" sz="2800" dirty="0" smtClean="0"/>
              <a:t>Nuclear membrane reform – there are now two nuclei.</a:t>
            </a:r>
            <a:endParaRPr lang="en-US" altLang="en-US" sz="2800" dirty="0"/>
          </a:p>
          <a:p>
            <a:pPr>
              <a:lnSpc>
                <a:spcPct val="90000"/>
              </a:lnSpc>
            </a:pPr>
            <a:r>
              <a:rPr lang="en-US" altLang="en-US" sz="2800" dirty="0" smtClean="0"/>
              <a:t>Spindle </a:t>
            </a:r>
            <a:r>
              <a:rPr lang="en-US" altLang="en-US" sz="2800" dirty="0"/>
              <a:t>fibers dissolve into the </a:t>
            </a:r>
            <a:r>
              <a:rPr lang="en-US" altLang="en-US" sz="2800" dirty="0" smtClean="0"/>
              <a:t>cytoplasm.</a:t>
            </a:r>
            <a:endParaRPr lang="en-US" altLang="en-US" sz="2800" dirty="0"/>
          </a:p>
          <a:p>
            <a:pPr>
              <a:lnSpc>
                <a:spcPct val="90000"/>
              </a:lnSpc>
            </a:pPr>
            <a:endParaRPr lang="en-US" altLang="en-US" sz="2800" dirty="0"/>
          </a:p>
        </p:txBody>
      </p:sp>
      <p:pic>
        <p:nvPicPr>
          <p:cNvPr id="7173" name="Picture 5" descr="Teloph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0482" y="2514600"/>
            <a:ext cx="2362200" cy="220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558538"/>
            <a:ext cx="7772400" cy="1143000"/>
          </a:xfrm>
        </p:spPr>
        <p:txBody>
          <a:bodyPr/>
          <a:lstStyle/>
          <a:p>
            <a:r>
              <a:rPr lang="en-US" altLang="en-US" sz="5400" b="1" dirty="0" smtClean="0">
                <a:solidFill>
                  <a:srgbClr val="7030A0"/>
                </a:solidFill>
              </a:rPr>
              <a:t>CYTOKINESIS</a:t>
            </a:r>
            <a:endParaRPr lang="en-US" altLang="en-US" sz="5400" b="1" dirty="0">
              <a:solidFill>
                <a:srgbClr val="7030A0"/>
              </a:solidFill>
            </a:endParaRPr>
          </a:p>
        </p:txBody>
      </p:sp>
      <p:sp>
        <p:nvSpPr>
          <p:cNvPr id="8195" name="Rectangle 3"/>
          <p:cNvSpPr>
            <a:spLocks noGrp="1" noChangeArrowheads="1"/>
          </p:cNvSpPr>
          <p:nvPr>
            <p:ph type="body" idx="1"/>
          </p:nvPr>
        </p:nvSpPr>
        <p:spPr/>
        <p:txBody>
          <a:bodyPr/>
          <a:lstStyle/>
          <a:p>
            <a:r>
              <a:rPr lang="en-US" altLang="en-US" dirty="0" smtClean="0"/>
              <a:t>Cytokinesis occurs.</a:t>
            </a:r>
          </a:p>
          <a:p>
            <a:r>
              <a:rPr lang="en-US" altLang="en-US" dirty="0" smtClean="0"/>
              <a:t>Cytoplasm divides.</a:t>
            </a:r>
          </a:p>
          <a:p>
            <a:r>
              <a:rPr lang="en-US" altLang="en-US" dirty="0" smtClean="0"/>
              <a:t>Cell pinches in half to form two new cells.</a:t>
            </a:r>
            <a:r>
              <a:rPr lang="en-US" altLang="en-US" dirty="0"/>
              <a:t/>
            </a:r>
            <a:br>
              <a:rPr lang="en-US" altLang="en-US" dirty="0"/>
            </a:br>
            <a:endParaRPr lang="en-US" altLang="en-US" dirty="0"/>
          </a:p>
          <a:p>
            <a:pPr>
              <a:buFontTx/>
              <a:buNone/>
            </a:pPr>
            <a:endParaRPr lang="en-US" altLang="en-US" dirty="0"/>
          </a:p>
        </p:txBody>
      </p:sp>
      <p:pic>
        <p:nvPicPr>
          <p:cNvPr id="8198" name="Picture 6" descr="Cytokine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4250314"/>
            <a:ext cx="2057400" cy="1852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13509" y="609600"/>
            <a:ext cx="7772400" cy="1143000"/>
          </a:xfrm>
        </p:spPr>
        <p:txBody>
          <a:bodyPr/>
          <a:lstStyle/>
          <a:p>
            <a:r>
              <a:rPr lang="en-US" altLang="en-US" sz="5400" b="1" dirty="0" smtClean="0">
                <a:solidFill>
                  <a:srgbClr val="7030A0"/>
                </a:solidFill>
              </a:rPr>
              <a:t>CYTOKINESIS</a:t>
            </a:r>
            <a:endParaRPr lang="en-US" altLang="en-US" sz="5400" b="1" dirty="0">
              <a:solidFill>
                <a:srgbClr val="7030A0"/>
              </a:solidFill>
            </a:endParaRPr>
          </a:p>
        </p:txBody>
      </p:sp>
      <p:sp>
        <p:nvSpPr>
          <p:cNvPr id="8195" name="Rectangle 3"/>
          <p:cNvSpPr>
            <a:spLocks noGrp="1" noChangeArrowheads="1"/>
          </p:cNvSpPr>
          <p:nvPr>
            <p:ph type="body" idx="1"/>
          </p:nvPr>
        </p:nvSpPr>
        <p:spPr/>
        <p:txBody>
          <a:bodyPr/>
          <a:lstStyle/>
          <a:p>
            <a:r>
              <a:rPr lang="en-US" altLang="en-US" b="1" dirty="0">
                <a:effectLst>
                  <a:outerShdw blurRad="38100" dist="38100" dir="2700000" algn="tl">
                    <a:srgbClr val="000000">
                      <a:alpha val="43137"/>
                    </a:srgbClr>
                  </a:outerShdw>
                </a:effectLst>
              </a:rPr>
              <a:t>A</a:t>
            </a:r>
            <a:r>
              <a:rPr lang="en-US" altLang="en-US" b="1" dirty="0" smtClean="0">
                <a:effectLst>
                  <a:outerShdw blurRad="38100" dist="38100" dir="2700000" algn="tl">
                    <a:srgbClr val="000000">
                      <a:alpha val="43137"/>
                    </a:srgbClr>
                  </a:outerShdw>
                </a:effectLst>
              </a:rPr>
              <a:t>nimal cells: </a:t>
            </a:r>
            <a:r>
              <a:rPr lang="en-US" altLang="en-US" dirty="0"/>
              <a:t>cytokinesis results when a fiber ring composed of a protein called actin around the center of the cell contracts </a:t>
            </a:r>
            <a:r>
              <a:rPr lang="en-US" altLang="en-US" u="sng" dirty="0"/>
              <a:t>pinching the cell into two daughter cells, </a:t>
            </a:r>
            <a:r>
              <a:rPr lang="en-US" altLang="en-US" dirty="0"/>
              <a:t>each with one nucleus. </a:t>
            </a:r>
          </a:p>
          <a:p>
            <a:r>
              <a:rPr lang="en-US" altLang="en-US" b="1" dirty="0" smtClean="0">
                <a:effectLst>
                  <a:outerShdw blurRad="38100" dist="38100" dir="2700000" algn="tl">
                    <a:srgbClr val="000000">
                      <a:alpha val="43137"/>
                    </a:srgbClr>
                  </a:outerShdw>
                </a:effectLst>
              </a:rPr>
              <a:t>Plant cells: </a:t>
            </a:r>
            <a:r>
              <a:rPr lang="en-US" altLang="en-US" dirty="0"/>
              <a:t>the rigid wall requires that a </a:t>
            </a:r>
            <a:r>
              <a:rPr lang="en-US" altLang="en-US" dirty="0">
                <a:solidFill>
                  <a:srgbClr val="FF0000"/>
                </a:solidFill>
                <a:effectLst>
                  <a:outerShdw blurRad="38100" dist="38100" dir="2700000" algn="tl">
                    <a:srgbClr val="000000">
                      <a:alpha val="43137"/>
                    </a:srgbClr>
                  </a:outerShdw>
                </a:effectLst>
              </a:rPr>
              <a:t>cell plate</a:t>
            </a:r>
            <a:r>
              <a:rPr lang="en-US" altLang="en-US" dirty="0"/>
              <a:t> be </a:t>
            </a:r>
            <a:r>
              <a:rPr lang="en-US" altLang="en-US" dirty="0" smtClean="0"/>
              <a:t>formed </a:t>
            </a:r>
            <a:r>
              <a:rPr lang="en-US" altLang="en-US" dirty="0"/>
              <a:t>between the two daughter cells</a:t>
            </a:r>
            <a:r>
              <a:rPr lang="en-US" altLang="en-US" dirty="0" smtClean="0"/>
              <a:t>.</a:t>
            </a:r>
          </a:p>
        </p:txBody>
      </p:sp>
    </p:spTree>
    <p:extLst>
      <p:ext uri="{BB962C8B-B14F-4D97-AF65-F5344CB8AC3E}">
        <p14:creationId xmlns:p14="http://schemas.microsoft.com/office/powerpoint/2010/main" val="3531631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YIELD</a:t>
            </a:r>
            <a:endParaRPr lang="en-US" sz="5400" b="1" dirty="0">
              <a:solidFill>
                <a:srgbClr val="7030A0"/>
              </a:solidFill>
            </a:endParaRPr>
          </a:p>
        </p:txBody>
      </p:sp>
      <p:sp>
        <p:nvSpPr>
          <p:cNvPr id="3" name="Content Placeholder 2"/>
          <p:cNvSpPr>
            <a:spLocks noGrp="1"/>
          </p:cNvSpPr>
          <p:nvPr>
            <p:ph idx="1"/>
          </p:nvPr>
        </p:nvSpPr>
        <p:spPr>
          <a:xfrm>
            <a:off x="685800" y="1981200"/>
            <a:ext cx="3733800" cy="4114800"/>
          </a:xfrm>
        </p:spPr>
        <p:txBody>
          <a:bodyPr/>
          <a:lstStyle/>
          <a:p>
            <a:pPr>
              <a:buFont typeface="Wingdings" panose="05000000000000000000" pitchFamily="2" charset="2"/>
              <a:buChar char="ü"/>
            </a:pPr>
            <a:r>
              <a:rPr lang="en-US" b="1" dirty="0" smtClean="0"/>
              <a:t>2 </a:t>
            </a:r>
            <a:r>
              <a:rPr lang="en-US" b="1" dirty="0"/>
              <a:t>diploid daughter </a:t>
            </a:r>
            <a:r>
              <a:rPr lang="en-US" b="1" dirty="0" smtClean="0"/>
              <a:t>cells</a:t>
            </a:r>
          </a:p>
          <a:p>
            <a:pPr>
              <a:buFont typeface="Wingdings" panose="05000000000000000000" pitchFamily="2" charset="2"/>
              <a:buChar char="ü"/>
            </a:pPr>
            <a:r>
              <a:rPr lang="en-US" b="1" dirty="0" smtClean="0"/>
              <a:t>genetically </a:t>
            </a:r>
            <a:r>
              <a:rPr lang="en-US" b="1" dirty="0"/>
              <a:t>identical to parent</a:t>
            </a:r>
            <a:endParaRPr lang="en-US" dirty="0"/>
          </a:p>
          <a:p>
            <a:endParaRPr lang="en-US" dirty="0"/>
          </a:p>
        </p:txBody>
      </p:sp>
      <p:pic>
        <p:nvPicPr>
          <p:cNvPr id="4" name="Picture 3"/>
          <p:cNvPicPr>
            <a:picLocks noChangeAspect="1"/>
          </p:cNvPicPr>
          <p:nvPr/>
        </p:nvPicPr>
        <p:blipFill>
          <a:blip r:embed="rId2"/>
          <a:stretch>
            <a:fillRect/>
          </a:stretch>
        </p:blipFill>
        <p:spPr>
          <a:xfrm>
            <a:off x="4724400" y="1967345"/>
            <a:ext cx="3963157" cy="4033837"/>
          </a:xfrm>
          <a:prstGeom prst="rect">
            <a:avLst/>
          </a:prstGeom>
        </p:spPr>
      </p:pic>
    </p:spTree>
    <p:extLst>
      <p:ext uri="{BB962C8B-B14F-4D97-AF65-F5344CB8AC3E}">
        <p14:creationId xmlns:p14="http://schemas.microsoft.com/office/powerpoint/2010/main" val="41874764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209550" y="2354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8676" name="Picture 4" descr="littlerest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362200"/>
            <a:ext cx="1600200" cy="1346200"/>
          </a:xfrm>
          <a:prstGeom prst="rect">
            <a:avLst/>
          </a:prstGeom>
          <a:noFill/>
          <a:extLst>
            <a:ext uri="{909E8E84-426E-40DD-AFC4-6F175D3DCCD1}">
              <a14:hiddenFill xmlns:a14="http://schemas.microsoft.com/office/drawing/2010/main">
                <a:solidFill>
                  <a:srgbClr val="FFFFFF"/>
                </a:solidFill>
              </a14:hiddenFill>
            </a:ext>
          </a:extLst>
        </p:spPr>
      </p:pic>
      <p:sp>
        <p:nvSpPr>
          <p:cNvPr id="28677" name="Rectangle 5"/>
          <p:cNvSpPr>
            <a:spLocks noChangeArrowheads="1"/>
          </p:cNvSpPr>
          <p:nvPr/>
        </p:nvSpPr>
        <p:spPr bwMode="auto">
          <a:xfrm>
            <a:off x="209550" y="2354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8680" name="Rectangle 8"/>
          <p:cNvSpPr>
            <a:spLocks noChangeArrowheads="1"/>
          </p:cNvSpPr>
          <p:nvPr/>
        </p:nvSpPr>
        <p:spPr bwMode="auto">
          <a:xfrm>
            <a:off x="209550" y="2354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8682" name="Picture 10" descr="littlelateprophas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2286000"/>
            <a:ext cx="1600200" cy="1371600"/>
          </a:xfrm>
          <a:prstGeom prst="rect">
            <a:avLst/>
          </a:prstGeom>
          <a:noFill/>
          <a:extLst>
            <a:ext uri="{909E8E84-426E-40DD-AFC4-6F175D3DCCD1}">
              <a14:hiddenFill xmlns:a14="http://schemas.microsoft.com/office/drawing/2010/main">
                <a:solidFill>
                  <a:srgbClr val="FFFFFF"/>
                </a:solidFill>
              </a14:hiddenFill>
            </a:ext>
          </a:extLst>
        </p:spPr>
      </p:pic>
      <p:sp>
        <p:nvSpPr>
          <p:cNvPr id="28683" name="Rectangle 11"/>
          <p:cNvSpPr>
            <a:spLocks noChangeArrowheads="1"/>
          </p:cNvSpPr>
          <p:nvPr/>
        </p:nvSpPr>
        <p:spPr bwMode="auto">
          <a:xfrm>
            <a:off x="209550" y="2354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8685" name="Picture 13" descr="littlemetaphase">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4495800"/>
            <a:ext cx="1600200" cy="1524000"/>
          </a:xfrm>
          <a:prstGeom prst="rect">
            <a:avLst/>
          </a:prstGeom>
          <a:noFill/>
          <a:extLst>
            <a:ext uri="{909E8E84-426E-40DD-AFC4-6F175D3DCCD1}">
              <a14:hiddenFill xmlns:a14="http://schemas.microsoft.com/office/drawing/2010/main">
                <a:solidFill>
                  <a:srgbClr val="FFFFFF"/>
                </a:solidFill>
              </a14:hiddenFill>
            </a:ext>
          </a:extLst>
        </p:spPr>
      </p:pic>
      <p:sp>
        <p:nvSpPr>
          <p:cNvPr id="28686" name="Rectangle 14"/>
          <p:cNvSpPr>
            <a:spLocks noChangeArrowheads="1"/>
          </p:cNvSpPr>
          <p:nvPr/>
        </p:nvSpPr>
        <p:spPr bwMode="auto">
          <a:xfrm>
            <a:off x="209550" y="2354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8688" name="Picture 16" descr="littleearlyanaphase">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86200" y="4495800"/>
            <a:ext cx="1600200" cy="1487488"/>
          </a:xfrm>
          <a:prstGeom prst="rect">
            <a:avLst/>
          </a:prstGeom>
          <a:noFill/>
          <a:extLst>
            <a:ext uri="{909E8E84-426E-40DD-AFC4-6F175D3DCCD1}">
              <a14:hiddenFill xmlns:a14="http://schemas.microsoft.com/office/drawing/2010/main">
                <a:solidFill>
                  <a:srgbClr val="FFFFFF"/>
                </a:solidFill>
              </a14:hiddenFill>
            </a:ext>
          </a:extLst>
        </p:spPr>
      </p:pic>
      <p:sp>
        <p:nvSpPr>
          <p:cNvPr id="28689" name="Rectangle 17"/>
          <p:cNvSpPr>
            <a:spLocks noChangeArrowheads="1"/>
          </p:cNvSpPr>
          <p:nvPr/>
        </p:nvSpPr>
        <p:spPr bwMode="auto">
          <a:xfrm>
            <a:off x="209550" y="2354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28691" name="Picture 19" descr="littlelateanaphase">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6000" y="4495800"/>
            <a:ext cx="1676400" cy="1524000"/>
          </a:xfrm>
          <a:prstGeom prst="rect">
            <a:avLst/>
          </a:prstGeom>
          <a:noFill/>
          <a:extLst>
            <a:ext uri="{909E8E84-426E-40DD-AFC4-6F175D3DCCD1}">
              <a14:hiddenFill xmlns:a14="http://schemas.microsoft.com/office/drawing/2010/main">
                <a:solidFill>
                  <a:srgbClr val="FFFFFF"/>
                </a:solidFill>
              </a14:hiddenFill>
            </a:ext>
          </a:extLst>
        </p:spPr>
      </p:pic>
      <p:sp>
        <p:nvSpPr>
          <p:cNvPr id="28692" name="Rectangle 20"/>
          <p:cNvSpPr>
            <a:spLocks noChangeArrowheads="1"/>
          </p:cNvSpPr>
          <p:nvPr/>
        </p:nvSpPr>
        <p:spPr bwMode="auto">
          <a:xfrm>
            <a:off x="209550" y="2354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8695" name="Rectangle 23"/>
          <p:cNvSpPr>
            <a:spLocks noChangeArrowheads="1"/>
          </p:cNvSpPr>
          <p:nvPr/>
        </p:nvSpPr>
        <p:spPr bwMode="auto">
          <a:xfrm>
            <a:off x="209550" y="2354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8698" name="Rectangle 26"/>
          <p:cNvSpPr>
            <a:spLocks noGrp="1" noChangeArrowheads="1"/>
          </p:cNvSpPr>
          <p:nvPr>
            <p:ph type="title"/>
          </p:nvPr>
        </p:nvSpPr>
        <p:spPr>
          <a:xfrm>
            <a:off x="457200" y="609600"/>
            <a:ext cx="8382000" cy="1143000"/>
          </a:xfrm>
        </p:spPr>
        <p:txBody>
          <a:bodyPr/>
          <a:lstStyle/>
          <a:p>
            <a:r>
              <a:rPr lang="en-US" altLang="en-US" b="1" dirty="0" smtClean="0">
                <a:solidFill>
                  <a:srgbClr val="7030A0"/>
                </a:solidFill>
              </a:rPr>
              <a:t>MITOSIS IN </a:t>
            </a:r>
            <a:br>
              <a:rPr lang="en-US" altLang="en-US" b="1" dirty="0" smtClean="0">
                <a:solidFill>
                  <a:srgbClr val="7030A0"/>
                </a:solidFill>
              </a:rPr>
            </a:br>
            <a:r>
              <a:rPr lang="en-US" altLang="en-US" b="1" dirty="0" smtClean="0">
                <a:solidFill>
                  <a:srgbClr val="7030A0"/>
                </a:solidFill>
              </a:rPr>
              <a:t>ONION ROOT TIP</a:t>
            </a:r>
            <a:endParaRPr lang="en-US" altLang="en-US" b="1" dirty="0">
              <a:solidFill>
                <a:srgbClr val="7030A0"/>
              </a:solidFill>
            </a:endParaRPr>
          </a:p>
        </p:txBody>
      </p:sp>
      <p:sp>
        <p:nvSpPr>
          <p:cNvPr id="28699" name="Text Box 27"/>
          <p:cNvSpPr txBox="1">
            <a:spLocks noChangeArrowheads="1"/>
          </p:cNvSpPr>
          <p:nvPr/>
        </p:nvSpPr>
        <p:spPr bwMode="auto">
          <a:xfrm>
            <a:off x="2514600" y="3733800"/>
            <a:ext cx="158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INTERPHASE</a:t>
            </a:r>
          </a:p>
        </p:txBody>
      </p:sp>
      <p:sp>
        <p:nvSpPr>
          <p:cNvPr id="28701" name="Rectangle 29"/>
          <p:cNvSpPr>
            <a:spLocks noChangeArrowheads="1"/>
          </p:cNvSpPr>
          <p:nvPr/>
        </p:nvSpPr>
        <p:spPr bwMode="auto">
          <a:xfrm>
            <a:off x="5410200" y="3657600"/>
            <a:ext cx="1352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PROPHASE</a:t>
            </a:r>
          </a:p>
        </p:txBody>
      </p:sp>
      <p:sp>
        <p:nvSpPr>
          <p:cNvPr id="28702" name="Text Box 30"/>
          <p:cNvSpPr txBox="1">
            <a:spLocks noChangeArrowheads="1"/>
          </p:cNvSpPr>
          <p:nvPr/>
        </p:nvSpPr>
        <p:spPr bwMode="auto">
          <a:xfrm>
            <a:off x="1447800" y="5943600"/>
            <a:ext cx="171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METAPHASE</a:t>
            </a:r>
          </a:p>
        </p:txBody>
      </p:sp>
      <p:sp>
        <p:nvSpPr>
          <p:cNvPr id="28703" name="Text Box 31"/>
          <p:cNvSpPr txBox="1">
            <a:spLocks noChangeArrowheads="1"/>
          </p:cNvSpPr>
          <p:nvPr/>
        </p:nvSpPr>
        <p:spPr bwMode="auto">
          <a:xfrm>
            <a:off x="3886200" y="6019800"/>
            <a:ext cx="1403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ANAPHASE</a:t>
            </a:r>
          </a:p>
        </p:txBody>
      </p:sp>
      <p:sp>
        <p:nvSpPr>
          <p:cNvPr id="28704" name="Text Box 32"/>
          <p:cNvSpPr txBox="1">
            <a:spLocks noChangeArrowheads="1"/>
          </p:cNvSpPr>
          <p:nvPr/>
        </p:nvSpPr>
        <p:spPr bwMode="auto">
          <a:xfrm>
            <a:off x="6248400" y="6019800"/>
            <a:ext cx="1492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TELOPHASE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TO DO</a:t>
            </a:r>
            <a:endParaRPr lang="en-US" sz="5400" b="1" dirty="0">
              <a:solidFill>
                <a:srgbClr val="7030A0"/>
              </a:solidFill>
            </a:endParaRPr>
          </a:p>
        </p:txBody>
      </p:sp>
      <p:sp>
        <p:nvSpPr>
          <p:cNvPr id="3" name="Content Placeholder 2"/>
          <p:cNvSpPr>
            <a:spLocks noGrp="1"/>
          </p:cNvSpPr>
          <p:nvPr>
            <p:ph idx="1"/>
          </p:nvPr>
        </p:nvSpPr>
        <p:spPr/>
        <p:txBody>
          <a:bodyPr/>
          <a:lstStyle/>
          <a:p>
            <a:r>
              <a:rPr lang="en-US" dirty="0"/>
              <a:t>VIDEO: </a:t>
            </a:r>
            <a:r>
              <a:rPr lang="en-US" u="sng" dirty="0">
                <a:ln>
                  <a:solidFill>
                    <a:schemeClr val="tx1"/>
                  </a:solidFill>
                </a:ln>
                <a:hlinkClick r:id="rId2"/>
              </a:rPr>
              <a:t>Mitosis and Cytokinesis  </a:t>
            </a:r>
            <a:r>
              <a:rPr lang="en-US" dirty="0">
                <a:ln>
                  <a:solidFill>
                    <a:schemeClr val="tx1"/>
                  </a:solidFill>
                </a:ln>
              </a:rPr>
              <a:t> </a:t>
            </a:r>
          </a:p>
          <a:p>
            <a:pPr lvl="0"/>
            <a:r>
              <a:rPr lang="en-US" dirty="0" smtClean="0"/>
              <a:t>Work on Cell Reproduction Practice packet – due next Friday.</a:t>
            </a:r>
          </a:p>
        </p:txBody>
      </p:sp>
    </p:spTree>
    <p:extLst>
      <p:ext uri="{BB962C8B-B14F-4D97-AF65-F5344CB8AC3E}">
        <p14:creationId xmlns:p14="http://schemas.microsoft.com/office/powerpoint/2010/main" val="31051395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DO NOW</a:t>
            </a:r>
            <a:endParaRPr lang="en-US" sz="5400" b="1" dirty="0">
              <a:solidFill>
                <a:srgbClr val="7030A0"/>
              </a:solidFill>
            </a:endParaRPr>
          </a:p>
        </p:txBody>
      </p:sp>
      <p:sp>
        <p:nvSpPr>
          <p:cNvPr id="3" name="Content Placeholder 2"/>
          <p:cNvSpPr>
            <a:spLocks noGrp="1"/>
          </p:cNvSpPr>
          <p:nvPr>
            <p:ph idx="1"/>
          </p:nvPr>
        </p:nvSpPr>
        <p:spPr/>
        <p:txBody>
          <a:bodyPr/>
          <a:lstStyle/>
          <a:p>
            <a:pPr lvl="0"/>
            <a:r>
              <a:rPr lang="en-US" dirty="0"/>
              <a:t>VIDEO: </a:t>
            </a:r>
            <a:r>
              <a:rPr lang="en-US" u="sng" dirty="0">
                <a:ln>
                  <a:solidFill>
                    <a:schemeClr val="tx1"/>
                  </a:solidFill>
                </a:ln>
                <a:hlinkClick r:id="rId2"/>
              </a:rPr>
              <a:t>Mitosis</a:t>
            </a:r>
            <a:r>
              <a:rPr lang="en-US" dirty="0">
                <a:ln>
                  <a:solidFill>
                    <a:schemeClr val="tx1"/>
                  </a:solidFill>
                </a:ln>
              </a:rPr>
              <a:t> </a:t>
            </a:r>
            <a:endParaRPr lang="en-US" dirty="0" smtClean="0">
              <a:ln>
                <a:solidFill>
                  <a:schemeClr val="tx1"/>
                </a:solidFill>
              </a:ln>
            </a:endParaRPr>
          </a:p>
          <a:p>
            <a:pPr lvl="0"/>
            <a:r>
              <a:rPr lang="en-US" dirty="0" smtClean="0"/>
              <a:t>COMPUTERS: </a:t>
            </a:r>
          </a:p>
          <a:p>
            <a:pPr lvl="1"/>
            <a:r>
              <a:rPr lang="en-US" dirty="0" smtClean="0"/>
              <a:t>Section E:  </a:t>
            </a:r>
            <a:r>
              <a:rPr lang="en-US" dirty="0" smtClean="0">
                <a:ln>
                  <a:solidFill>
                    <a:schemeClr val="tx2"/>
                  </a:solidFill>
                </a:ln>
                <a:hlinkClick r:id="rId3"/>
              </a:rPr>
              <a:t>Cell Cycle </a:t>
            </a:r>
            <a:endParaRPr lang="en-US" dirty="0" smtClean="0">
              <a:ln>
                <a:solidFill>
                  <a:schemeClr val="tx2"/>
                </a:solidFill>
              </a:ln>
            </a:endParaRPr>
          </a:p>
          <a:p>
            <a:pPr lvl="1"/>
            <a:r>
              <a:rPr lang="en-US" dirty="0" smtClean="0"/>
              <a:t>Section F:  </a:t>
            </a:r>
            <a:r>
              <a:rPr lang="en-US" dirty="0" smtClean="0">
                <a:ln>
                  <a:solidFill>
                    <a:schemeClr val="tx2"/>
                  </a:solidFill>
                </a:ln>
                <a:hlinkClick r:id="rId4"/>
              </a:rPr>
              <a:t>Cell Division</a:t>
            </a:r>
            <a:endParaRPr lang="en-US" dirty="0" smtClean="0">
              <a:ln>
                <a:solidFill>
                  <a:schemeClr val="tx2"/>
                </a:solidFill>
              </a:ln>
            </a:endParaRPr>
          </a:p>
          <a:p>
            <a:pPr lvl="1"/>
            <a:r>
              <a:rPr lang="en-US" dirty="0" smtClean="0"/>
              <a:t>Section G:  </a:t>
            </a:r>
            <a:r>
              <a:rPr lang="en-US" dirty="0" smtClean="0">
                <a:ln>
                  <a:solidFill>
                    <a:schemeClr val="tx2"/>
                  </a:solidFill>
                </a:ln>
                <a:hlinkClick r:id="rId5"/>
              </a:rPr>
              <a:t>Online Onion Root Tips</a:t>
            </a:r>
            <a:endParaRPr lang="en-US" dirty="0" smtClean="0">
              <a:ln>
                <a:solidFill>
                  <a:schemeClr val="tx2"/>
                </a:solidFill>
              </a:ln>
            </a:endParaRPr>
          </a:p>
          <a:p>
            <a:pPr lvl="0"/>
            <a:r>
              <a:rPr lang="en-US" dirty="0" smtClean="0"/>
              <a:t>PRACTICE</a:t>
            </a:r>
            <a:r>
              <a:rPr lang="en-US" dirty="0"/>
              <a:t>:  Work on Cell Reproduction Practice </a:t>
            </a:r>
            <a:r>
              <a:rPr lang="en-US" dirty="0" smtClean="0"/>
              <a:t>Questions.</a:t>
            </a:r>
            <a:endParaRPr lang="en-US" dirty="0"/>
          </a:p>
          <a:p>
            <a:endParaRPr lang="en-US" dirty="0"/>
          </a:p>
        </p:txBody>
      </p:sp>
    </p:spTree>
    <p:extLst>
      <p:ext uri="{BB962C8B-B14F-4D97-AF65-F5344CB8AC3E}">
        <p14:creationId xmlns:p14="http://schemas.microsoft.com/office/powerpoint/2010/main" val="33597213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DO NOW</a:t>
            </a:r>
            <a:endParaRPr lang="en-US" sz="5400" b="1" dirty="0">
              <a:solidFill>
                <a:srgbClr val="7030A0"/>
              </a:solidFill>
            </a:endParaRPr>
          </a:p>
        </p:txBody>
      </p:sp>
      <p:sp>
        <p:nvSpPr>
          <p:cNvPr id="3" name="Content Placeholder 2"/>
          <p:cNvSpPr>
            <a:spLocks noGrp="1"/>
          </p:cNvSpPr>
          <p:nvPr>
            <p:ph idx="1"/>
          </p:nvPr>
        </p:nvSpPr>
        <p:spPr/>
        <p:txBody>
          <a:bodyPr/>
          <a:lstStyle/>
          <a:p>
            <a:pPr lvl="0"/>
            <a:endParaRPr lang="en-US" dirty="0" smtClean="0"/>
          </a:p>
          <a:p>
            <a:pPr lvl="0"/>
            <a:r>
              <a:rPr lang="en-US" dirty="0" smtClean="0">
                <a:ln>
                  <a:solidFill>
                    <a:schemeClr val="tx1"/>
                  </a:solidFill>
                </a:ln>
                <a:hlinkClick r:id="rId2"/>
              </a:rPr>
              <a:t>Mitosis in Onion Root Tip</a:t>
            </a:r>
            <a:endParaRPr lang="en-US" dirty="0" smtClean="0">
              <a:ln>
                <a:solidFill>
                  <a:schemeClr val="tx1"/>
                </a:solidFill>
              </a:ln>
            </a:endParaRPr>
          </a:p>
          <a:p>
            <a:pPr lvl="0"/>
            <a:r>
              <a:rPr lang="en-US" dirty="0" smtClean="0"/>
              <a:t>Section </a:t>
            </a:r>
            <a:r>
              <a:rPr lang="en-US" dirty="0"/>
              <a:t>H</a:t>
            </a:r>
          </a:p>
          <a:p>
            <a:pPr lvl="0"/>
            <a:r>
              <a:rPr lang="en-US" dirty="0"/>
              <a:t>Section I</a:t>
            </a:r>
          </a:p>
          <a:p>
            <a:pPr lvl="0"/>
            <a:r>
              <a:rPr lang="en-US" dirty="0" smtClean="0"/>
              <a:t>Work </a:t>
            </a:r>
            <a:r>
              <a:rPr lang="en-US" dirty="0"/>
              <a:t>on Cell Reproduction Practice Questions</a:t>
            </a:r>
          </a:p>
          <a:p>
            <a:endParaRPr lang="en-US" dirty="0"/>
          </a:p>
        </p:txBody>
      </p:sp>
    </p:spTree>
    <p:extLst>
      <p:ext uri="{BB962C8B-B14F-4D97-AF65-F5344CB8AC3E}">
        <p14:creationId xmlns:p14="http://schemas.microsoft.com/office/powerpoint/2010/main" val="25395954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sz="4800" b="1" dirty="0" smtClean="0">
                <a:solidFill>
                  <a:srgbClr val="7030A0"/>
                </a:solidFill>
              </a:rPr>
              <a:t>CELL CYCLE : CREATING GAMETES</a:t>
            </a:r>
            <a:endParaRPr lang="en-US" altLang="en-US" sz="4800" b="1" dirty="0">
              <a:solidFill>
                <a:srgbClr val="7030A0"/>
              </a:solidFill>
            </a:endParaRPr>
          </a:p>
        </p:txBody>
      </p:sp>
      <p:sp>
        <p:nvSpPr>
          <p:cNvPr id="30723" name="Rectangle 3"/>
          <p:cNvSpPr>
            <a:spLocks noGrp="1" noChangeArrowheads="1"/>
          </p:cNvSpPr>
          <p:nvPr>
            <p:ph type="body" idx="1"/>
          </p:nvPr>
        </p:nvSpPr>
        <p:spPr>
          <a:xfrm>
            <a:off x="685800" y="2438400"/>
            <a:ext cx="7772400" cy="4114800"/>
          </a:xfrm>
        </p:spPr>
        <p:txBody>
          <a:bodyPr/>
          <a:lstStyle/>
          <a:p>
            <a:r>
              <a:rPr lang="en-US" altLang="en-US" dirty="0" smtClean="0"/>
              <a:t>Three Phases: Interphase, Meiosis I and II, Cytokinesis</a:t>
            </a:r>
          </a:p>
          <a:p>
            <a:r>
              <a:rPr lang="en-US" altLang="en-US" dirty="0" smtClean="0"/>
              <a:t>Meiosis</a:t>
            </a:r>
            <a:r>
              <a:rPr lang="en-US" altLang="en-US" dirty="0"/>
              <a:t>: sex cell formation</a:t>
            </a:r>
          </a:p>
          <a:p>
            <a:r>
              <a:rPr lang="en-US" altLang="en-US" dirty="0"/>
              <a:t>Reduces the chromosome number by </a:t>
            </a:r>
            <a:r>
              <a:rPr lang="en-US" altLang="en-US" dirty="0" smtClean="0"/>
              <a:t>half</a:t>
            </a:r>
          </a:p>
          <a:p>
            <a:endParaRPr lang="en-US" altLang="en-US" dirty="0"/>
          </a:p>
          <a:p>
            <a:pPr lvl="0"/>
            <a:r>
              <a:rPr lang="en-US" u="sng" dirty="0" smtClean="0">
                <a:ln>
                  <a:solidFill>
                    <a:schemeClr val="tx1"/>
                  </a:solidFill>
                </a:ln>
                <a:hlinkClick r:id="rId2"/>
              </a:rPr>
              <a:t>Meiosis</a:t>
            </a:r>
            <a:endParaRPr lang="en-US" altLang="en-US" dirty="0">
              <a:ln>
                <a:solidFill>
                  <a:schemeClr val="tx1"/>
                </a:solidFill>
              </a:ln>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z="5400" b="1" dirty="0" smtClean="0">
                <a:solidFill>
                  <a:srgbClr val="7030A0"/>
                </a:solidFill>
              </a:rPr>
              <a:t>MEIOSIS</a:t>
            </a:r>
            <a:endParaRPr lang="en-US" altLang="en-US" sz="5400" b="1" dirty="0">
              <a:solidFill>
                <a:srgbClr val="7030A0"/>
              </a:solidFill>
            </a:endParaRPr>
          </a:p>
        </p:txBody>
      </p:sp>
      <p:pic>
        <p:nvPicPr>
          <p:cNvPr id="1026" name="Picture 2" descr="MajorEventsInMeio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281622"/>
            <a:ext cx="7620000" cy="355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z="5400" b="1" dirty="0" smtClean="0">
                <a:solidFill>
                  <a:srgbClr val="7030A0"/>
                </a:solidFill>
              </a:rPr>
              <a:t>MEIOSIS</a:t>
            </a:r>
            <a:endParaRPr lang="en-US" altLang="en-US" sz="5400" b="1" dirty="0">
              <a:solidFill>
                <a:srgbClr val="7030A0"/>
              </a:solidFill>
            </a:endParaRPr>
          </a:p>
        </p:txBody>
      </p:sp>
      <p:sp>
        <p:nvSpPr>
          <p:cNvPr id="31747" name="Rectangle 3"/>
          <p:cNvSpPr>
            <a:spLocks noGrp="1" noChangeArrowheads="1"/>
          </p:cNvSpPr>
          <p:nvPr>
            <p:ph type="body" idx="1"/>
          </p:nvPr>
        </p:nvSpPr>
        <p:spPr/>
        <p:txBody>
          <a:bodyPr/>
          <a:lstStyle/>
          <a:p>
            <a:r>
              <a:rPr lang="en-US" dirty="0"/>
              <a:t>N</a:t>
            </a:r>
            <a:r>
              <a:rPr lang="en-US" dirty="0" smtClean="0"/>
              <a:t>ucleus </a:t>
            </a:r>
            <a:r>
              <a:rPr lang="en-US" dirty="0"/>
              <a:t>divides twice into 4 different nuclei with different genetic </a:t>
            </a:r>
            <a:r>
              <a:rPr lang="en-US" dirty="0" smtClean="0"/>
              <a:t>information.</a:t>
            </a:r>
            <a:endParaRPr lang="en-US" dirty="0"/>
          </a:p>
          <a:p>
            <a:pPr lvl="0"/>
            <a:r>
              <a:rPr lang="en-US" dirty="0"/>
              <a:t>In </a:t>
            </a:r>
            <a:r>
              <a:rPr lang="en-US" dirty="0" smtClean="0"/>
              <a:t>Eukaryotes, it </a:t>
            </a:r>
            <a:r>
              <a:rPr lang="en-US" dirty="0"/>
              <a:t>is the formation of gametes for sexual reproduction. </a:t>
            </a:r>
          </a:p>
          <a:p>
            <a:pPr>
              <a:lnSpc>
                <a:spcPct val="90000"/>
              </a:lnSpc>
            </a:pPr>
            <a:r>
              <a:rPr lang="en-US" altLang="en-US" dirty="0" smtClean="0"/>
              <a:t>Each </a:t>
            </a:r>
            <a:r>
              <a:rPr lang="en-US" altLang="en-US" dirty="0"/>
              <a:t>gamete cell will contain one of the pairs of homologous chromosomes</a:t>
            </a:r>
          </a:p>
          <a:p>
            <a:pPr>
              <a:lnSpc>
                <a:spcPct val="90000"/>
              </a:lnSpc>
            </a:pPr>
            <a:r>
              <a:rPr lang="en-US" altLang="en-US" dirty="0"/>
              <a:t>As a result: 4 cells form from 1 parent cell and they contain the </a:t>
            </a:r>
            <a:r>
              <a:rPr lang="en-US" altLang="en-US" dirty="0" smtClean="0"/>
              <a:t>haploid </a:t>
            </a:r>
            <a:r>
              <a:rPr lang="en-US" altLang="en-US" dirty="0"/>
              <a:t>(N) number of chromosomes</a:t>
            </a:r>
          </a:p>
          <a:p>
            <a:pPr>
              <a:lnSpc>
                <a:spcPct val="90000"/>
              </a:lnSpc>
              <a:buFontTx/>
              <a:buNone/>
            </a:pPr>
            <a:endParaRPr lang="en-US" alt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sz="5400" b="1" dirty="0">
                <a:solidFill>
                  <a:srgbClr val="7030A0"/>
                </a:solidFill>
              </a:rPr>
              <a:t>MEIOSIS</a:t>
            </a:r>
            <a:endParaRPr lang="en-US" altLang="en-US" sz="5400" dirty="0"/>
          </a:p>
        </p:txBody>
      </p:sp>
      <p:sp>
        <p:nvSpPr>
          <p:cNvPr id="32771" name="Rectangle 3"/>
          <p:cNvSpPr>
            <a:spLocks noGrp="1" noChangeArrowheads="1"/>
          </p:cNvSpPr>
          <p:nvPr>
            <p:ph type="body" idx="1"/>
          </p:nvPr>
        </p:nvSpPr>
        <p:spPr/>
        <p:txBody>
          <a:bodyPr/>
          <a:lstStyle/>
          <a:p>
            <a:r>
              <a:rPr lang="en-US" altLang="en-US" dirty="0"/>
              <a:t>Meiosis leads to genetic variation: mixing of the genes within an individual’s sex </a:t>
            </a:r>
            <a:r>
              <a:rPr lang="en-US" altLang="en-US" dirty="0" smtClean="0"/>
              <a:t>cells.</a:t>
            </a:r>
            <a:r>
              <a:rPr lang="en-US" altLang="en-US" dirty="0"/>
              <a:t/>
            </a:r>
            <a:br>
              <a:rPr lang="en-US" altLang="en-US" dirty="0"/>
            </a:br>
            <a:r>
              <a:rPr lang="en-US" altLang="en-US" dirty="0"/>
              <a:t>Ex. Tall or short</a:t>
            </a:r>
            <a:br>
              <a:rPr lang="en-US" altLang="en-US" dirty="0"/>
            </a:br>
            <a:r>
              <a:rPr lang="en-US" altLang="en-US" dirty="0"/>
              <a:t>       Curly hair or short hair</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5400" b="1" dirty="0">
                <a:solidFill>
                  <a:srgbClr val="7030A0"/>
                </a:solidFill>
              </a:rPr>
              <a:t>MEIOSIS I: PMAT I</a:t>
            </a:r>
            <a:endParaRPr lang="en-US" altLang="en-US" sz="5400" dirty="0"/>
          </a:p>
        </p:txBody>
      </p:sp>
      <p:sp>
        <p:nvSpPr>
          <p:cNvPr id="33795" name="Rectangle 3"/>
          <p:cNvSpPr>
            <a:spLocks noGrp="1" noChangeArrowheads="1"/>
          </p:cNvSpPr>
          <p:nvPr>
            <p:ph type="body" sz="half" idx="1"/>
          </p:nvPr>
        </p:nvSpPr>
        <p:spPr>
          <a:xfrm>
            <a:off x="685800" y="1981200"/>
            <a:ext cx="4648200" cy="4114800"/>
          </a:xfrm>
        </p:spPr>
        <p:txBody>
          <a:bodyPr/>
          <a:lstStyle/>
          <a:p>
            <a:pPr marL="0" indent="0">
              <a:buNone/>
            </a:pPr>
            <a:r>
              <a:rPr lang="en-US" altLang="en-US" sz="3200" b="1" u="sng" dirty="0"/>
              <a:t>Prophase </a:t>
            </a:r>
            <a:r>
              <a:rPr lang="en-US" altLang="en-US" sz="3200" b="1" u="sng" dirty="0" smtClean="0"/>
              <a:t>I</a:t>
            </a:r>
            <a:r>
              <a:rPr lang="en-US" altLang="en-US" sz="3200" dirty="0" smtClean="0"/>
              <a:t> </a:t>
            </a:r>
          </a:p>
          <a:p>
            <a:r>
              <a:rPr lang="en-US" altLang="en-US" dirty="0" smtClean="0"/>
              <a:t>the </a:t>
            </a:r>
            <a:r>
              <a:rPr lang="en-US" altLang="en-US" dirty="0"/>
              <a:t>same events that occur in mitosis except for synapsis- the pairing of homologous chromosomes to form a tetrad</a:t>
            </a:r>
          </a:p>
          <a:p>
            <a:r>
              <a:rPr lang="en-US" altLang="en-US" dirty="0"/>
              <a:t>During this time crossing over of the chromosome occurs and this leads to even more variation</a:t>
            </a:r>
          </a:p>
        </p:txBody>
      </p:sp>
      <p:pic>
        <p:nvPicPr>
          <p:cNvPr id="33799" name="Picture 7" descr="meiosi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981200"/>
            <a:ext cx="3163888" cy="3543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MEIOSIS I: PMAT I</a:t>
            </a:r>
            <a:endParaRPr lang="en-US" sz="5400" b="1" dirty="0">
              <a:solidFill>
                <a:srgbClr val="7030A0"/>
              </a:solidFill>
            </a:endParaRPr>
          </a:p>
        </p:txBody>
      </p:sp>
      <p:sp>
        <p:nvSpPr>
          <p:cNvPr id="8" name="Content Placeholder 7"/>
          <p:cNvSpPr>
            <a:spLocks noGrp="1"/>
          </p:cNvSpPr>
          <p:nvPr>
            <p:ph idx="1"/>
          </p:nvPr>
        </p:nvSpPr>
        <p:spPr>
          <a:xfrm>
            <a:off x="685800" y="1981200"/>
            <a:ext cx="3962400" cy="4114800"/>
          </a:xfrm>
        </p:spPr>
        <p:txBody>
          <a:bodyPr/>
          <a:lstStyle/>
          <a:p>
            <a:r>
              <a:rPr lang="en-US" dirty="0" smtClean="0"/>
              <a:t>A </a:t>
            </a:r>
            <a:r>
              <a:rPr lang="en-US" dirty="0"/>
              <a:t>single cell divides into 2 daughter cells that are </a:t>
            </a:r>
            <a:r>
              <a:rPr lang="en-US" b="1" dirty="0"/>
              <a:t>not genetically identical</a:t>
            </a:r>
            <a:r>
              <a:rPr lang="en-US" dirty="0" smtClean="0"/>
              <a:t>.</a:t>
            </a:r>
          </a:p>
          <a:p>
            <a:r>
              <a:rPr lang="en-US" altLang="en-US" dirty="0"/>
              <a:t>Crossing over:</a:t>
            </a:r>
            <a:br>
              <a:rPr lang="en-US" altLang="en-US" dirty="0"/>
            </a:br>
            <a:r>
              <a:rPr lang="en-US" altLang="en-US" dirty="0"/>
              <a:t>greater genetic variation</a:t>
            </a:r>
          </a:p>
          <a:p>
            <a:endParaRPr lang="en-US" dirty="0"/>
          </a:p>
        </p:txBody>
      </p:sp>
      <p:pic>
        <p:nvPicPr>
          <p:cNvPr id="12" name="Picture 6" descr="Cross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981200"/>
            <a:ext cx="4214813" cy="382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08860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sz="5400" b="1" dirty="0">
                <a:solidFill>
                  <a:srgbClr val="7030A0"/>
                </a:solidFill>
              </a:rPr>
              <a:t>MEIOSIS I: PMAT </a:t>
            </a:r>
            <a:r>
              <a:rPr lang="en-US" sz="5400" b="1" dirty="0" smtClean="0">
                <a:solidFill>
                  <a:srgbClr val="7030A0"/>
                </a:solidFill>
              </a:rPr>
              <a:t>1</a:t>
            </a:r>
            <a:endParaRPr lang="en-US" altLang="en-US" sz="5400" dirty="0"/>
          </a:p>
        </p:txBody>
      </p:sp>
      <p:sp>
        <p:nvSpPr>
          <p:cNvPr id="50179" name="Rectangle 3"/>
          <p:cNvSpPr>
            <a:spLocks noGrp="1" noChangeArrowheads="1"/>
          </p:cNvSpPr>
          <p:nvPr>
            <p:ph type="body" sz="half" idx="1"/>
          </p:nvPr>
        </p:nvSpPr>
        <p:spPr>
          <a:xfrm>
            <a:off x="685800" y="1981200"/>
            <a:ext cx="5257800" cy="4114800"/>
          </a:xfrm>
        </p:spPr>
        <p:txBody>
          <a:bodyPr/>
          <a:lstStyle/>
          <a:p>
            <a:pPr lvl="0"/>
            <a:r>
              <a:rPr lang="en-US" dirty="0"/>
              <a:t>The homologous chromosomes come together and literally </a:t>
            </a:r>
            <a:r>
              <a:rPr lang="en-US" b="1" dirty="0"/>
              <a:t>swap parts of themselves</a:t>
            </a:r>
            <a:r>
              <a:rPr lang="en-US" dirty="0"/>
              <a:t> with each other. </a:t>
            </a:r>
            <a:endParaRPr lang="en-US" dirty="0" smtClean="0"/>
          </a:p>
          <a:p>
            <a:pPr lvl="0"/>
            <a:r>
              <a:rPr lang="en-US" dirty="0" smtClean="0"/>
              <a:t>This </a:t>
            </a:r>
            <a:r>
              <a:rPr lang="en-US" dirty="0"/>
              <a:t>process is called </a:t>
            </a:r>
            <a:r>
              <a:rPr lang="en-US" b="1" dirty="0"/>
              <a:t>Crossing Over</a:t>
            </a:r>
            <a:r>
              <a:rPr lang="en-US" dirty="0"/>
              <a:t> and ensures that the daughter cells produced after the first cytokinesis will </a:t>
            </a:r>
            <a:r>
              <a:rPr lang="en-US" b="1" u="sng" dirty="0">
                <a:solidFill>
                  <a:srgbClr val="FF0000"/>
                </a:solidFill>
              </a:rPr>
              <a:t>not</a:t>
            </a:r>
            <a:r>
              <a:rPr lang="en-US" dirty="0"/>
              <a:t> be genetically identical.</a:t>
            </a:r>
          </a:p>
        </p:txBody>
      </p:sp>
      <p:pic>
        <p:nvPicPr>
          <p:cNvPr id="5" name="il_fi" descr="crossov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035579"/>
            <a:ext cx="2819400" cy="4088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5400" b="1" dirty="0">
                <a:solidFill>
                  <a:srgbClr val="7030A0"/>
                </a:solidFill>
              </a:rPr>
              <a:t>MEIOSIS I: PMAT </a:t>
            </a:r>
            <a:r>
              <a:rPr lang="en-US" sz="5400" b="1" dirty="0" smtClean="0">
                <a:solidFill>
                  <a:srgbClr val="7030A0"/>
                </a:solidFill>
              </a:rPr>
              <a:t>1</a:t>
            </a:r>
            <a:endParaRPr lang="en-US" altLang="en-US" sz="5400" dirty="0"/>
          </a:p>
        </p:txBody>
      </p:sp>
      <p:sp>
        <p:nvSpPr>
          <p:cNvPr id="34819" name="Rectangle 3"/>
          <p:cNvSpPr>
            <a:spLocks noGrp="1" noChangeArrowheads="1"/>
          </p:cNvSpPr>
          <p:nvPr>
            <p:ph type="body" idx="1"/>
          </p:nvPr>
        </p:nvSpPr>
        <p:spPr/>
        <p:txBody>
          <a:bodyPr/>
          <a:lstStyle/>
          <a:p>
            <a:pPr marL="0" indent="0">
              <a:buNone/>
            </a:pPr>
            <a:r>
              <a:rPr lang="en-US" altLang="en-US" b="1" u="sng" dirty="0"/>
              <a:t>Metaphase </a:t>
            </a:r>
            <a:r>
              <a:rPr lang="en-US" altLang="en-US" b="1" u="sng" dirty="0" smtClean="0"/>
              <a:t>I</a:t>
            </a:r>
            <a:endParaRPr lang="en-US" altLang="en-US" b="1" dirty="0"/>
          </a:p>
          <a:p>
            <a:r>
              <a:rPr lang="en-US" altLang="en-US" dirty="0" smtClean="0"/>
              <a:t>same </a:t>
            </a:r>
            <a:r>
              <a:rPr lang="en-US" altLang="en-US" dirty="0"/>
              <a:t>as mitosis</a:t>
            </a:r>
            <a:endParaRPr lang="en-US" altLang="en-US" b="1" dirty="0"/>
          </a:p>
        </p:txBody>
      </p:sp>
      <p:pic>
        <p:nvPicPr>
          <p:cNvPr id="34823" name="Picture 7" descr="meiosis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140075"/>
            <a:ext cx="3436938" cy="3184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5400" b="1" dirty="0">
                <a:solidFill>
                  <a:srgbClr val="7030A0"/>
                </a:solidFill>
              </a:rPr>
              <a:t>MEIOSIS I: PMAT </a:t>
            </a:r>
            <a:r>
              <a:rPr lang="en-US" sz="5400" b="1" dirty="0" smtClean="0">
                <a:solidFill>
                  <a:srgbClr val="7030A0"/>
                </a:solidFill>
              </a:rPr>
              <a:t>1</a:t>
            </a:r>
            <a:endParaRPr lang="en-US" altLang="en-US" sz="5400" dirty="0"/>
          </a:p>
        </p:txBody>
      </p:sp>
      <p:sp>
        <p:nvSpPr>
          <p:cNvPr id="35843" name="Rectangle 3"/>
          <p:cNvSpPr>
            <a:spLocks noGrp="1" noChangeArrowheads="1"/>
          </p:cNvSpPr>
          <p:nvPr>
            <p:ph type="body" sz="half" idx="1"/>
          </p:nvPr>
        </p:nvSpPr>
        <p:spPr>
          <a:xfrm>
            <a:off x="685800" y="1981200"/>
            <a:ext cx="4953000" cy="4114800"/>
          </a:xfrm>
        </p:spPr>
        <p:txBody>
          <a:bodyPr/>
          <a:lstStyle/>
          <a:p>
            <a:pPr marL="0" indent="0">
              <a:buNone/>
            </a:pPr>
            <a:r>
              <a:rPr lang="en-US" altLang="en-US" sz="3200" b="1" u="sng" dirty="0"/>
              <a:t>Anaphase </a:t>
            </a:r>
            <a:r>
              <a:rPr lang="en-US" altLang="en-US" sz="3200" b="1" u="sng" dirty="0" smtClean="0"/>
              <a:t>I</a:t>
            </a:r>
            <a:endParaRPr lang="en-US" altLang="en-US" sz="3200" dirty="0"/>
          </a:p>
          <a:p>
            <a:r>
              <a:rPr lang="en-US" altLang="en-US" dirty="0" smtClean="0"/>
              <a:t>chromosome </a:t>
            </a:r>
            <a:r>
              <a:rPr lang="en-US" altLang="en-US" dirty="0"/>
              <a:t>reduction</a:t>
            </a:r>
            <a:br>
              <a:rPr lang="en-US" altLang="en-US" dirty="0"/>
            </a:br>
            <a:r>
              <a:rPr lang="en-US" altLang="en-US" dirty="0"/>
              <a:t>centromeres stay in tact, chromosomes don’t separate into </a:t>
            </a:r>
            <a:r>
              <a:rPr lang="en-US" altLang="en-US" dirty="0" smtClean="0"/>
              <a:t>chromatids.</a:t>
            </a:r>
            <a:endParaRPr lang="en-US" altLang="en-US" dirty="0"/>
          </a:p>
          <a:p>
            <a:pPr lvl="0"/>
            <a:r>
              <a:rPr lang="en-US" b="1" u="sng" dirty="0"/>
              <a:t>Independent Assortment</a:t>
            </a:r>
            <a:r>
              <a:rPr lang="en-US" dirty="0"/>
              <a:t> – each homologous chromosome is </a:t>
            </a:r>
            <a:r>
              <a:rPr lang="en-US" b="1" dirty="0"/>
              <a:t>randomly assorted </a:t>
            </a:r>
            <a:r>
              <a:rPr lang="en-US" dirty="0"/>
              <a:t>at the equator and into different </a:t>
            </a:r>
            <a:r>
              <a:rPr lang="en-US" dirty="0" smtClean="0"/>
              <a:t>gametes.</a:t>
            </a:r>
            <a:endParaRPr lang="en-US" dirty="0"/>
          </a:p>
          <a:p>
            <a:pPr>
              <a:buFontTx/>
              <a:buNone/>
            </a:pPr>
            <a:endParaRPr lang="en-US" altLang="en-US" b="1" u="sng" dirty="0"/>
          </a:p>
        </p:txBody>
      </p:sp>
      <p:pic>
        <p:nvPicPr>
          <p:cNvPr id="35847" name="Picture 7" descr="meiosis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362200"/>
            <a:ext cx="3035300" cy="35988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5400" b="1" dirty="0">
                <a:solidFill>
                  <a:srgbClr val="7030A0"/>
                </a:solidFill>
              </a:rPr>
              <a:t>MEIOSIS I: PMAT </a:t>
            </a:r>
            <a:r>
              <a:rPr lang="en-US" sz="5400" b="1" dirty="0" smtClean="0">
                <a:solidFill>
                  <a:srgbClr val="7030A0"/>
                </a:solidFill>
              </a:rPr>
              <a:t>1</a:t>
            </a:r>
            <a:endParaRPr lang="en-US" altLang="en-US" sz="5400" dirty="0"/>
          </a:p>
        </p:txBody>
      </p:sp>
      <p:sp>
        <p:nvSpPr>
          <p:cNvPr id="36867" name="Rectangle 3"/>
          <p:cNvSpPr>
            <a:spLocks noGrp="1" noChangeArrowheads="1"/>
          </p:cNvSpPr>
          <p:nvPr>
            <p:ph type="body" sz="half" idx="1"/>
          </p:nvPr>
        </p:nvSpPr>
        <p:spPr>
          <a:xfrm>
            <a:off x="685800" y="1981200"/>
            <a:ext cx="4191000" cy="4114800"/>
          </a:xfrm>
        </p:spPr>
        <p:txBody>
          <a:bodyPr/>
          <a:lstStyle/>
          <a:p>
            <a:pPr marL="0" indent="0">
              <a:buNone/>
            </a:pPr>
            <a:r>
              <a:rPr lang="en-US" altLang="en-US" sz="3200" b="1" u="sng" dirty="0"/>
              <a:t>Telophase </a:t>
            </a:r>
            <a:r>
              <a:rPr lang="en-US" altLang="en-US" sz="3200" b="1" u="sng" dirty="0" smtClean="0"/>
              <a:t>I</a:t>
            </a:r>
            <a:endParaRPr lang="en-US" altLang="en-US" sz="3200" b="1" dirty="0"/>
          </a:p>
          <a:p>
            <a:r>
              <a:rPr lang="en-US" altLang="en-US" sz="3200" dirty="0" smtClean="0"/>
              <a:t>cell </a:t>
            </a:r>
            <a:r>
              <a:rPr lang="en-US" altLang="en-US" sz="3200" dirty="0"/>
              <a:t>splits, but the nucleus and nucleolus don’t reform</a:t>
            </a:r>
          </a:p>
          <a:p>
            <a:r>
              <a:rPr lang="en-US" altLang="en-US" sz="3200" dirty="0"/>
              <a:t>There is one more round of cell division</a:t>
            </a:r>
            <a:endParaRPr lang="en-US" altLang="en-US" sz="3200" b="1" u="sng" dirty="0"/>
          </a:p>
        </p:txBody>
      </p:sp>
      <p:pic>
        <p:nvPicPr>
          <p:cNvPr id="36871" name="Picture 7" descr="meiosis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133600"/>
            <a:ext cx="2919413"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5400" b="1" dirty="0">
                <a:solidFill>
                  <a:srgbClr val="7030A0"/>
                </a:solidFill>
              </a:rPr>
              <a:t>MEIOSIS </a:t>
            </a:r>
            <a:r>
              <a:rPr lang="en-US" sz="5400" b="1" dirty="0" smtClean="0">
                <a:solidFill>
                  <a:srgbClr val="7030A0"/>
                </a:solidFill>
              </a:rPr>
              <a:t>II: </a:t>
            </a:r>
            <a:r>
              <a:rPr lang="en-US" sz="5400" b="1" dirty="0">
                <a:solidFill>
                  <a:srgbClr val="7030A0"/>
                </a:solidFill>
              </a:rPr>
              <a:t>PMAT 2</a:t>
            </a:r>
            <a:endParaRPr lang="en-US" altLang="en-US" sz="5400" dirty="0"/>
          </a:p>
        </p:txBody>
      </p:sp>
      <p:sp>
        <p:nvSpPr>
          <p:cNvPr id="37891" name="Rectangle 3"/>
          <p:cNvSpPr>
            <a:spLocks noGrp="1" noChangeArrowheads="1"/>
          </p:cNvSpPr>
          <p:nvPr>
            <p:ph type="body" idx="1"/>
          </p:nvPr>
        </p:nvSpPr>
        <p:spPr/>
        <p:txBody>
          <a:bodyPr/>
          <a:lstStyle/>
          <a:p>
            <a:pPr marL="0" indent="0">
              <a:buNone/>
            </a:pPr>
            <a:r>
              <a:rPr lang="en-US" altLang="en-US" b="1" u="sng" dirty="0"/>
              <a:t>Metaphase </a:t>
            </a:r>
            <a:r>
              <a:rPr lang="en-US" altLang="en-US" b="1" u="sng" dirty="0" smtClean="0"/>
              <a:t>II</a:t>
            </a:r>
            <a:endParaRPr lang="en-US" altLang="en-US" b="1" dirty="0"/>
          </a:p>
          <a:p>
            <a:r>
              <a:rPr lang="en-US" altLang="en-US" dirty="0" smtClean="0"/>
              <a:t>line </a:t>
            </a:r>
            <a:r>
              <a:rPr lang="en-US" altLang="en-US" dirty="0"/>
              <a:t>up in the middle</a:t>
            </a:r>
            <a:endParaRPr lang="en-US" altLang="en-US" b="1" u="sng" dirty="0"/>
          </a:p>
        </p:txBody>
      </p:sp>
      <p:pic>
        <p:nvPicPr>
          <p:cNvPr id="37895" name="Picture 7" descr="meiosis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5673" y="2667000"/>
            <a:ext cx="2895600"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5400" b="1" dirty="0">
                <a:solidFill>
                  <a:srgbClr val="7030A0"/>
                </a:solidFill>
              </a:rPr>
              <a:t>MEIOSIS II: PMAT 2</a:t>
            </a:r>
            <a:endParaRPr lang="en-US" altLang="en-US" sz="5400" dirty="0"/>
          </a:p>
        </p:txBody>
      </p:sp>
      <p:sp>
        <p:nvSpPr>
          <p:cNvPr id="38915" name="Rectangle 3"/>
          <p:cNvSpPr>
            <a:spLocks noGrp="1" noChangeArrowheads="1"/>
          </p:cNvSpPr>
          <p:nvPr>
            <p:ph type="body" sz="half" idx="1"/>
          </p:nvPr>
        </p:nvSpPr>
        <p:spPr/>
        <p:txBody>
          <a:bodyPr/>
          <a:lstStyle/>
          <a:p>
            <a:pPr marL="0" indent="0">
              <a:buNone/>
            </a:pPr>
            <a:r>
              <a:rPr lang="en-US" altLang="en-US" sz="3200" b="1" u="sng" dirty="0"/>
              <a:t>Anaphase </a:t>
            </a:r>
            <a:r>
              <a:rPr lang="en-US" altLang="en-US" sz="3200" b="1" u="sng" dirty="0" smtClean="0"/>
              <a:t>II</a:t>
            </a:r>
            <a:endParaRPr lang="en-US" altLang="en-US" sz="3200" b="1" dirty="0"/>
          </a:p>
          <a:p>
            <a:r>
              <a:rPr lang="en-US" altLang="en-US" sz="3200" dirty="0" smtClean="0"/>
              <a:t>chromosomes </a:t>
            </a:r>
            <a:r>
              <a:rPr lang="en-US" altLang="en-US" sz="3200" dirty="0"/>
              <a:t>separate at their chromatids</a:t>
            </a:r>
            <a:endParaRPr lang="en-US" altLang="en-US" sz="3200" b="1" u="sng" dirty="0"/>
          </a:p>
        </p:txBody>
      </p:sp>
      <p:pic>
        <p:nvPicPr>
          <p:cNvPr id="38917" name="Picture 5" descr="meiosis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247900"/>
            <a:ext cx="2549525" cy="3848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z="5400" b="1" dirty="0">
                <a:solidFill>
                  <a:srgbClr val="7030A0"/>
                </a:solidFill>
              </a:rPr>
              <a:t>MEIOSIS II: PMAT 2</a:t>
            </a:r>
            <a:endParaRPr lang="en-US" altLang="en-US" sz="5400" dirty="0"/>
          </a:p>
        </p:txBody>
      </p:sp>
      <p:sp>
        <p:nvSpPr>
          <p:cNvPr id="39939" name="Rectangle 3"/>
          <p:cNvSpPr>
            <a:spLocks noGrp="1" noChangeArrowheads="1"/>
          </p:cNvSpPr>
          <p:nvPr>
            <p:ph type="body" sz="half" idx="1"/>
          </p:nvPr>
        </p:nvSpPr>
        <p:spPr>
          <a:xfrm>
            <a:off x="685800" y="1981200"/>
            <a:ext cx="4648200" cy="4114800"/>
          </a:xfrm>
        </p:spPr>
        <p:txBody>
          <a:bodyPr/>
          <a:lstStyle/>
          <a:p>
            <a:pPr marL="0" indent="0">
              <a:buNone/>
            </a:pPr>
            <a:r>
              <a:rPr lang="en-US" altLang="en-US" b="1" u="sng" dirty="0"/>
              <a:t>Telophase </a:t>
            </a:r>
            <a:r>
              <a:rPr lang="en-US" altLang="en-US" b="1" u="sng" dirty="0" smtClean="0"/>
              <a:t>II</a:t>
            </a:r>
            <a:r>
              <a:rPr lang="en-US" altLang="en-US" b="1" dirty="0" smtClean="0"/>
              <a:t> </a:t>
            </a:r>
            <a:endParaRPr lang="en-US" altLang="en-US" b="1" dirty="0"/>
          </a:p>
          <a:p>
            <a:r>
              <a:rPr lang="en-US" altLang="en-US" dirty="0" smtClean="0"/>
              <a:t>nucleus reforms</a:t>
            </a:r>
          </a:p>
          <a:p>
            <a:r>
              <a:rPr lang="en-US" altLang="en-US" dirty="0" smtClean="0"/>
              <a:t>nucleolus reforms</a:t>
            </a:r>
            <a:endParaRPr lang="en-US" altLang="en-US" dirty="0"/>
          </a:p>
          <a:p>
            <a:r>
              <a:rPr lang="en-US" altLang="en-US" dirty="0" smtClean="0"/>
              <a:t>membrane reforms</a:t>
            </a:r>
            <a:endParaRPr lang="en-US" altLang="en-US" dirty="0"/>
          </a:p>
          <a:p>
            <a:r>
              <a:rPr lang="en-US" altLang="en-US" dirty="0" smtClean="0"/>
              <a:t>cytokinesis </a:t>
            </a:r>
            <a:r>
              <a:rPr lang="en-US" altLang="en-US" dirty="0"/>
              <a:t>occurs</a:t>
            </a:r>
          </a:p>
          <a:p>
            <a:r>
              <a:rPr lang="en-US" altLang="en-US" dirty="0"/>
              <a:t>4 </a:t>
            </a:r>
            <a:r>
              <a:rPr lang="en-US" altLang="en-US" dirty="0" smtClean="0"/>
              <a:t>haploid </a:t>
            </a:r>
            <a:r>
              <a:rPr lang="en-US" altLang="en-US" dirty="0"/>
              <a:t>cells are formed</a:t>
            </a:r>
            <a:endParaRPr lang="en-US" altLang="en-US" b="1" u="sng" dirty="0"/>
          </a:p>
        </p:txBody>
      </p:sp>
      <p:pic>
        <p:nvPicPr>
          <p:cNvPr id="39941" name="Picture 5" descr="meiosis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2399506"/>
            <a:ext cx="3082925" cy="32781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5400" b="1" dirty="0" smtClean="0">
                <a:solidFill>
                  <a:srgbClr val="7030A0"/>
                </a:solidFill>
              </a:rPr>
              <a:t>CYTOKINESIS</a:t>
            </a:r>
            <a:endParaRPr lang="en-US" sz="5400" b="1" dirty="0">
              <a:solidFill>
                <a:srgbClr val="7030A0"/>
              </a:solidFill>
            </a:endParaRPr>
          </a:p>
        </p:txBody>
      </p:sp>
      <p:sp>
        <p:nvSpPr>
          <p:cNvPr id="6" name="Content Placeholder 5"/>
          <p:cNvSpPr>
            <a:spLocks noGrp="1"/>
          </p:cNvSpPr>
          <p:nvPr>
            <p:ph idx="1"/>
          </p:nvPr>
        </p:nvSpPr>
        <p:spPr>
          <a:xfrm>
            <a:off x="685800" y="1981200"/>
            <a:ext cx="7772400" cy="914400"/>
          </a:xfrm>
        </p:spPr>
        <p:txBody>
          <a:bodyPr/>
          <a:lstStyle/>
          <a:p>
            <a:r>
              <a:rPr lang="en-US" dirty="0"/>
              <a:t>division of the cytoplasm</a:t>
            </a:r>
          </a:p>
        </p:txBody>
      </p:sp>
      <p:pic>
        <p:nvPicPr>
          <p:cNvPr id="7" name="Picture 6"/>
          <p:cNvPicPr>
            <a:picLocks noChangeAspect="1"/>
          </p:cNvPicPr>
          <p:nvPr/>
        </p:nvPicPr>
        <p:blipFill>
          <a:blip r:embed="rId2"/>
          <a:stretch>
            <a:fillRect/>
          </a:stretch>
        </p:blipFill>
        <p:spPr>
          <a:xfrm>
            <a:off x="1676400" y="3124200"/>
            <a:ext cx="5486400" cy="3164569"/>
          </a:xfrm>
          <a:prstGeom prst="rect">
            <a:avLst/>
          </a:prstGeom>
        </p:spPr>
      </p:pic>
    </p:spTree>
    <p:extLst>
      <p:ext uri="{BB962C8B-B14F-4D97-AF65-F5344CB8AC3E}">
        <p14:creationId xmlns:p14="http://schemas.microsoft.com/office/powerpoint/2010/main" val="1569793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YIELD</a:t>
            </a:r>
            <a:endParaRPr lang="en-US" sz="5400" dirty="0">
              <a:solidFill>
                <a:srgbClr val="7030A0"/>
              </a:solidFill>
            </a:endParaRP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dirty="0" smtClean="0"/>
              <a:t>4 </a:t>
            </a:r>
            <a:r>
              <a:rPr lang="en-US" dirty="0"/>
              <a:t>haploid daughter </a:t>
            </a:r>
            <a:r>
              <a:rPr lang="en-US" dirty="0" smtClean="0"/>
              <a:t>cells</a:t>
            </a:r>
          </a:p>
          <a:p>
            <a:pPr>
              <a:buFont typeface="Wingdings" panose="05000000000000000000" pitchFamily="2" charset="2"/>
              <a:buChar char="ü"/>
            </a:pPr>
            <a:r>
              <a:rPr lang="en-US" dirty="0" smtClean="0"/>
              <a:t>genetically </a:t>
            </a:r>
            <a:r>
              <a:rPr lang="en-US" dirty="0"/>
              <a:t>different from parent</a:t>
            </a:r>
          </a:p>
          <a:p>
            <a:endParaRPr lang="en-US" dirty="0"/>
          </a:p>
        </p:txBody>
      </p:sp>
      <p:pic>
        <p:nvPicPr>
          <p:cNvPr id="4" name="Picture 3"/>
          <p:cNvPicPr>
            <a:picLocks noChangeAspect="1"/>
          </p:cNvPicPr>
          <p:nvPr/>
        </p:nvPicPr>
        <p:blipFill>
          <a:blip r:embed="rId2"/>
          <a:stretch>
            <a:fillRect/>
          </a:stretch>
        </p:blipFill>
        <p:spPr>
          <a:xfrm>
            <a:off x="1676400" y="3464831"/>
            <a:ext cx="5486400" cy="3164569"/>
          </a:xfrm>
          <a:prstGeom prst="rect">
            <a:avLst/>
          </a:prstGeom>
        </p:spPr>
      </p:pic>
    </p:spTree>
    <p:extLst>
      <p:ext uri="{BB962C8B-B14F-4D97-AF65-F5344CB8AC3E}">
        <p14:creationId xmlns:p14="http://schemas.microsoft.com/office/powerpoint/2010/main" val="92625617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z="5400" b="1" dirty="0" smtClean="0">
                <a:solidFill>
                  <a:srgbClr val="7030A0"/>
                </a:solidFill>
              </a:rPr>
              <a:t>OOGENESIS VS. SPERMATOGENESIS</a:t>
            </a:r>
            <a:endParaRPr lang="en-US" altLang="en-US" sz="5400" b="1" dirty="0">
              <a:solidFill>
                <a:srgbClr val="7030A0"/>
              </a:solidFill>
            </a:endParaRPr>
          </a:p>
        </p:txBody>
      </p:sp>
      <p:sp>
        <p:nvSpPr>
          <p:cNvPr id="40963" name="Rectangle 3"/>
          <p:cNvSpPr>
            <a:spLocks noGrp="1" noChangeArrowheads="1"/>
          </p:cNvSpPr>
          <p:nvPr>
            <p:ph type="body" idx="1"/>
          </p:nvPr>
        </p:nvSpPr>
        <p:spPr>
          <a:xfrm>
            <a:off x="685800" y="2362200"/>
            <a:ext cx="7772400" cy="4114800"/>
          </a:xfrm>
        </p:spPr>
        <p:txBody>
          <a:bodyPr/>
          <a:lstStyle/>
          <a:p>
            <a:r>
              <a:rPr lang="en-US" altLang="en-US" b="1" dirty="0">
                <a:effectLst>
                  <a:outerShdw blurRad="38100" dist="38100" dir="2700000" algn="tl">
                    <a:srgbClr val="000000">
                      <a:alpha val="43137"/>
                    </a:srgbClr>
                  </a:outerShdw>
                </a:effectLst>
              </a:rPr>
              <a:t>Oogenesis</a:t>
            </a:r>
            <a:r>
              <a:rPr lang="en-US" altLang="en-US" dirty="0"/>
              <a:t> is formation of an </a:t>
            </a:r>
            <a:r>
              <a:rPr lang="en-US" altLang="en-US" dirty="0" smtClean="0"/>
              <a:t>egg</a:t>
            </a:r>
          </a:p>
          <a:p>
            <a:r>
              <a:rPr lang="en-US" altLang="en-US" dirty="0"/>
              <a:t>O</a:t>
            </a:r>
            <a:r>
              <a:rPr lang="en-US" altLang="en-US" dirty="0" smtClean="0"/>
              <a:t>nly </a:t>
            </a:r>
            <a:r>
              <a:rPr lang="en-US" altLang="en-US" dirty="0"/>
              <a:t>one egg is </a:t>
            </a:r>
            <a:r>
              <a:rPr lang="en-US" altLang="en-US" dirty="0" smtClean="0"/>
              <a:t>formed (three polar bodies are also formed).</a:t>
            </a:r>
            <a:r>
              <a:rPr lang="en-US" altLang="en-US" dirty="0"/>
              <a:t/>
            </a:r>
            <a:br>
              <a:rPr lang="en-US" altLang="en-US" dirty="0"/>
            </a:br>
            <a:endParaRPr lang="en-US" altLang="en-US" dirty="0"/>
          </a:p>
          <a:p>
            <a:r>
              <a:rPr lang="en-US" altLang="en-US" b="1" dirty="0">
                <a:effectLst>
                  <a:outerShdw blurRad="38100" dist="38100" dir="2700000" algn="tl">
                    <a:srgbClr val="000000">
                      <a:alpha val="43137"/>
                    </a:srgbClr>
                  </a:outerShdw>
                </a:effectLst>
              </a:rPr>
              <a:t>Spermatogenesis</a:t>
            </a:r>
            <a:r>
              <a:rPr lang="en-US" altLang="en-US" dirty="0"/>
              <a:t> is formation of </a:t>
            </a:r>
            <a:r>
              <a:rPr lang="en-US" altLang="en-US" dirty="0" smtClean="0"/>
              <a:t>sperm.</a:t>
            </a:r>
            <a:endParaRPr lang="en-US" altLang="en-US" dirty="0"/>
          </a:p>
          <a:p>
            <a:r>
              <a:rPr lang="en-US" altLang="en-US" dirty="0" smtClean="0"/>
              <a:t>4 </a:t>
            </a:r>
            <a:r>
              <a:rPr lang="en-US" altLang="en-US" dirty="0"/>
              <a:t>sperm cells </a:t>
            </a:r>
            <a:r>
              <a:rPr lang="en-US" altLang="en-US" dirty="0" smtClean="0"/>
              <a:t>are formed from </a:t>
            </a:r>
            <a:r>
              <a:rPr lang="en-US" altLang="en-US" dirty="0"/>
              <a:t>1 parent </a:t>
            </a:r>
            <a:r>
              <a:rPr lang="en-US" altLang="en-US" dirty="0" smtClean="0"/>
              <a:t>cell.</a:t>
            </a:r>
            <a:endParaRPr lang="en-US" alt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sz="4800" b="1" dirty="0">
                <a:solidFill>
                  <a:srgbClr val="7030A0"/>
                </a:solidFill>
              </a:rPr>
              <a:t>OOGENESIS VS. SPERMATOGENESIS</a:t>
            </a:r>
            <a:endParaRPr lang="en-US" altLang="en-US" sz="4800" dirty="0"/>
          </a:p>
        </p:txBody>
      </p:sp>
      <p:pic>
        <p:nvPicPr>
          <p:cNvPr id="48132" name="Picture 4" descr="12_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2057400"/>
            <a:ext cx="6629400" cy="4648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7030A0"/>
                </a:solidFill>
              </a:rPr>
              <a:t>TO DO</a:t>
            </a:r>
            <a:endParaRPr lang="en-US" sz="5400" b="1" dirty="0">
              <a:solidFill>
                <a:srgbClr val="7030A0"/>
              </a:solidFill>
            </a:endParaRPr>
          </a:p>
        </p:txBody>
      </p:sp>
      <p:sp>
        <p:nvSpPr>
          <p:cNvPr id="3" name="Content Placeholder 2"/>
          <p:cNvSpPr>
            <a:spLocks noGrp="1"/>
          </p:cNvSpPr>
          <p:nvPr>
            <p:ph idx="1"/>
          </p:nvPr>
        </p:nvSpPr>
        <p:spPr/>
        <p:txBody>
          <a:bodyPr/>
          <a:lstStyle/>
          <a:p>
            <a:r>
              <a:rPr lang="en-US" dirty="0" smtClean="0">
                <a:ln>
                  <a:solidFill>
                    <a:schemeClr val="tx1"/>
                  </a:solidFill>
                </a:ln>
                <a:hlinkClick r:id="rId2"/>
              </a:rPr>
              <a:t>Animation: How Meiosis Works </a:t>
            </a:r>
            <a:endParaRPr lang="en-US" dirty="0" smtClean="0">
              <a:ln>
                <a:solidFill>
                  <a:schemeClr val="tx1"/>
                </a:solidFill>
              </a:ln>
            </a:endParaRPr>
          </a:p>
          <a:p>
            <a:pPr lvl="0"/>
            <a:r>
              <a:rPr lang="en-US" dirty="0"/>
              <a:t>Section </a:t>
            </a:r>
            <a:r>
              <a:rPr lang="en-US" dirty="0" smtClean="0"/>
              <a:t>J</a:t>
            </a:r>
          </a:p>
          <a:p>
            <a:r>
              <a:rPr lang="en-US" dirty="0"/>
              <a:t>Cell reproduction Practice is due Friday.</a:t>
            </a:r>
          </a:p>
          <a:p>
            <a:pPr marL="0" lvl="0" indent="0">
              <a:buNone/>
            </a:pPr>
            <a:r>
              <a:rPr lang="en-US" dirty="0" smtClean="0"/>
              <a:t> </a:t>
            </a:r>
            <a:endParaRPr lang="en-US" dirty="0"/>
          </a:p>
          <a:p>
            <a:pPr marL="0" indent="0">
              <a:buNone/>
            </a:pPr>
            <a:endParaRPr lang="en-US" dirty="0">
              <a:ln>
                <a:solidFill>
                  <a:schemeClr val="tx1"/>
                </a:solidFill>
              </a:ln>
            </a:endParaRPr>
          </a:p>
        </p:txBody>
      </p:sp>
    </p:spTree>
    <p:extLst>
      <p:ext uri="{BB962C8B-B14F-4D97-AF65-F5344CB8AC3E}">
        <p14:creationId xmlns:p14="http://schemas.microsoft.com/office/powerpoint/2010/main" val="159119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5400" b="1" dirty="0" smtClean="0">
                <a:solidFill>
                  <a:srgbClr val="7030A0"/>
                </a:solidFill>
              </a:rPr>
              <a:t>DO NOW</a:t>
            </a:r>
            <a:endParaRPr lang="en-US" sz="5400" b="1" dirty="0">
              <a:solidFill>
                <a:srgbClr val="7030A0"/>
              </a:solidFill>
            </a:endParaRPr>
          </a:p>
        </p:txBody>
      </p:sp>
      <p:sp>
        <p:nvSpPr>
          <p:cNvPr id="4" name="Content Placeholder 3"/>
          <p:cNvSpPr>
            <a:spLocks noGrp="1"/>
          </p:cNvSpPr>
          <p:nvPr>
            <p:ph idx="1"/>
          </p:nvPr>
        </p:nvSpPr>
        <p:spPr/>
        <p:txBody>
          <a:bodyPr/>
          <a:lstStyle/>
          <a:p>
            <a:r>
              <a:rPr lang="en-US" dirty="0" smtClean="0"/>
              <a:t>Get out your notes and worksheet packet.</a:t>
            </a:r>
          </a:p>
          <a:p>
            <a:r>
              <a:rPr lang="en-US" dirty="0"/>
              <a:t>Cell reproduction Practice is due </a:t>
            </a:r>
            <a:r>
              <a:rPr lang="en-US" dirty="0" smtClean="0"/>
              <a:t>tomorrow.</a:t>
            </a:r>
            <a:endParaRPr lang="en-US" dirty="0"/>
          </a:p>
          <a:p>
            <a:pPr lvl="0"/>
            <a:r>
              <a:rPr lang="en-US" u="sng" dirty="0" smtClean="0">
                <a:ln>
                  <a:solidFill>
                    <a:schemeClr val="tx1"/>
                  </a:solidFill>
                </a:ln>
                <a:hlinkClick r:id="rId2"/>
              </a:rPr>
              <a:t>Control </a:t>
            </a:r>
            <a:r>
              <a:rPr lang="en-US" u="sng" dirty="0">
                <a:ln>
                  <a:solidFill>
                    <a:schemeClr val="tx1"/>
                  </a:solidFill>
                </a:ln>
                <a:hlinkClick r:id="rId2"/>
              </a:rPr>
              <a:t>of the Cell Cycle</a:t>
            </a:r>
            <a:r>
              <a:rPr lang="en-US" dirty="0">
                <a:ln>
                  <a:solidFill>
                    <a:schemeClr val="tx1"/>
                  </a:solidFill>
                </a:ln>
              </a:rPr>
              <a:t> </a:t>
            </a:r>
          </a:p>
          <a:p>
            <a:endParaRPr lang="en-US" dirty="0"/>
          </a:p>
        </p:txBody>
      </p:sp>
    </p:spTree>
    <p:extLst>
      <p:ext uri="{BB962C8B-B14F-4D97-AF65-F5344CB8AC3E}">
        <p14:creationId xmlns:p14="http://schemas.microsoft.com/office/powerpoint/2010/main" val="79919022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rgbClr val="7030A0"/>
                </a:solidFill>
              </a:rPr>
              <a:t>CELL CYCLE CONTROL</a:t>
            </a:r>
            <a:endParaRPr lang="en-US" sz="4800" b="1" dirty="0">
              <a:solidFill>
                <a:srgbClr val="7030A0"/>
              </a:solidFill>
            </a:endParaRPr>
          </a:p>
        </p:txBody>
      </p:sp>
      <p:sp>
        <p:nvSpPr>
          <p:cNvPr id="3" name="Content Placeholder 2"/>
          <p:cNvSpPr>
            <a:spLocks noGrp="1"/>
          </p:cNvSpPr>
          <p:nvPr>
            <p:ph idx="1"/>
          </p:nvPr>
        </p:nvSpPr>
        <p:spPr/>
        <p:txBody>
          <a:bodyPr/>
          <a:lstStyle/>
          <a:p>
            <a:pPr marL="0" lvl="0" indent="0">
              <a:buNone/>
            </a:pPr>
            <a:r>
              <a:rPr lang="en-US" b="1" dirty="0" smtClean="0"/>
              <a:t>A Molecular </a:t>
            </a:r>
            <a:r>
              <a:rPr lang="en-US" b="1" dirty="0"/>
              <a:t>C</a:t>
            </a:r>
            <a:r>
              <a:rPr lang="en-US" b="1" dirty="0" smtClean="0"/>
              <a:t>ontrol </a:t>
            </a:r>
            <a:r>
              <a:rPr lang="en-US" b="1" dirty="0"/>
              <a:t>S</a:t>
            </a:r>
            <a:r>
              <a:rPr lang="en-US" b="1" dirty="0" smtClean="0"/>
              <a:t>ystem</a:t>
            </a:r>
          </a:p>
          <a:p>
            <a:pPr lvl="0"/>
            <a:r>
              <a:rPr lang="en-US" dirty="0" smtClean="0"/>
              <a:t>Several </a:t>
            </a:r>
            <a:r>
              <a:rPr lang="en-US" dirty="0"/>
              <a:t>checkpoints act as built-in stop signs that halt the cell until they are over-ridden by go ahead signals. </a:t>
            </a:r>
            <a:endParaRPr lang="en-US" dirty="0" smtClean="0"/>
          </a:p>
          <a:p>
            <a:pPr lvl="0"/>
            <a:r>
              <a:rPr lang="en-US" dirty="0" smtClean="0"/>
              <a:t>Three </a:t>
            </a:r>
            <a:r>
              <a:rPr lang="en-US" dirty="0"/>
              <a:t>checkpoints exists in G1, G2, and </a:t>
            </a:r>
            <a:r>
              <a:rPr lang="en-US" dirty="0" smtClean="0"/>
              <a:t>M.</a:t>
            </a:r>
          </a:p>
          <a:p>
            <a:pPr lvl="0"/>
            <a:r>
              <a:rPr lang="en-US" dirty="0" smtClean="0"/>
              <a:t>Cells </a:t>
            </a:r>
            <a:r>
              <a:rPr lang="en-US" dirty="0"/>
              <a:t>also have a predetermined lifespan. </a:t>
            </a:r>
          </a:p>
          <a:p>
            <a:endParaRPr lang="en-US" dirty="0"/>
          </a:p>
        </p:txBody>
      </p:sp>
    </p:spTree>
    <p:extLst>
      <p:ext uri="{BB962C8B-B14F-4D97-AF65-F5344CB8AC3E}">
        <p14:creationId xmlns:p14="http://schemas.microsoft.com/office/powerpoint/2010/main" val="277886481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763000" cy="1143000"/>
          </a:xfrm>
        </p:spPr>
        <p:txBody>
          <a:bodyPr/>
          <a:lstStyle/>
          <a:p>
            <a:r>
              <a:rPr lang="en-US" sz="5400" b="1" dirty="0">
                <a:solidFill>
                  <a:srgbClr val="7030A0"/>
                </a:solidFill>
              </a:rPr>
              <a:t>CELL CYCLE CONTROL</a:t>
            </a:r>
          </a:p>
        </p:txBody>
      </p:sp>
      <p:sp>
        <p:nvSpPr>
          <p:cNvPr id="3" name="Content Placeholder 2"/>
          <p:cNvSpPr>
            <a:spLocks noGrp="1"/>
          </p:cNvSpPr>
          <p:nvPr>
            <p:ph idx="1"/>
          </p:nvPr>
        </p:nvSpPr>
        <p:spPr>
          <a:xfrm>
            <a:off x="685800" y="1981200"/>
            <a:ext cx="7772400" cy="4572000"/>
          </a:xfrm>
        </p:spPr>
        <p:txBody>
          <a:bodyPr/>
          <a:lstStyle/>
          <a:p>
            <a:pPr marL="0" indent="0">
              <a:buNone/>
            </a:pPr>
            <a:r>
              <a:rPr lang="en-US" sz="2400" dirty="0"/>
              <a:t>Three checkpoints exist during </a:t>
            </a:r>
            <a:r>
              <a:rPr lang="en-US" sz="2400" dirty="0" smtClean="0"/>
              <a:t>interphase to make sure </a:t>
            </a:r>
            <a:r>
              <a:rPr lang="en-US" sz="2400" dirty="0"/>
              <a:t>that everything has gone as planned </a:t>
            </a:r>
            <a:r>
              <a:rPr lang="en-US" sz="2400" dirty="0" smtClean="0"/>
              <a:t>and fix errors</a:t>
            </a:r>
            <a:r>
              <a:rPr lang="en-US" sz="2400" dirty="0"/>
              <a:t> </a:t>
            </a:r>
            <a:r>
              <a:rPr lang="en-US" sz="2400" dirty="0" smtClean="0"/>
              <a:t>if needed.</a:t>
            </a:r>
          </a:p>
          <a:p>
            <a:r>
              <a:rPr lang="en-US" sz="2400" dirty="0" smtClean="0"/>
              <a:t>G1-S </a:t>
            </a:r>
            <a:r>
              <a:rPr lang="en-US" sz="2400" dirty="0"/>
              <a:t>checkpoint (</a:t>
            </a:r>
            <a:r>
              <a:rPr lang="en-US" sz="2400" dirty="0" smtClean="0"/>
              <a:t>end </a:t>
            </a:r>
            <a:r>
              <a:rPr lang="en-US" sz="2400" dirty="0"/>
              <a:t>of the G1 </a:t>
            </a:r>
            <a:r>
              <a:rPr lang="en-US" sz="2400" dirty="0" smtClean="0"/>
              <a:t>phase) </a:t>
            </a:r>
            <a:r>
              <a:rPr lang="en-US" sz="2400" dirty="0"/>
              <a:t>makes sure that the DNA is intact and that the cell has enough energy to enter the S phase. </a:t>
            </a:r>
            <a:endParaRPr lang="en-US" sz="2400" dirty="0" smtClean="0"/>
          </a:p>
          <a:p>
            <a:r>
              <a:rPr lang="en-US" sz="2400" dirty="0" smtClean="0"/>
              <a:t>The </a:t>
            </a:r>
            <a:r>
              <a:rPr lang="en-US" sz="2400" dirty="0"/>
              <a:t>S phase checkpoint makes sure that DNA is replicated correctly without any breakages. </a:t>
            </a:r>
            <a:endParaRPr lang="en-US" sz="2400" dirty="0" smtClean="0"/>
          </a:p>
          <a:p>
            <a:r>
              <a:rPr lang="en-US" sz="2400" dirty="0" smtClean="0"/>
              <a:t>The </a:t>
            </a:r>
            <a:r>
              <a:rPr lang="en-US" sz="2400" dirty="0"/>
              <a:t>G2-M checkpoint at the end of the G2 phase is another safeguard in case something happens to the DNA or cell before it undergoes the massive task of dividing.</a:t>
            </a:r>
          </a:p>
        </p:txBody>
      </p:sp>
    </p:spTree>
    <p:extLst>
      <p:ext uri="{BB962C8B-B14F-4D97-AF65-F5344CB8AC3E}">
        <p14:creationId xmlns:p14="http://schemas.microsoft.com/office/powerpoint/2010/main" val="424255073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rgbClr val="7030A0"/>
                </a:solidFill>
              </a:rPr>
              <a:t>CELL CYCLE CONTROL</a:t>
            </a:r>
            <a:endParaRPr lang="en-US" sz="4800" dirty="0"/>
          </a:p>
        </p:txBody>
      </p:sp>
      <p:sp>
        <p:nvSpPr>
          <p:cNvPr id="3" name="Content Placeholder 2"/>
          <p:cNvSpPr>
            <a:spLocks noGrp="1"/>
          </p:cNvSpPr>
          <p:nvPr>
            <p:ph idx="1"/>
          </p:nvPr>
        </p:nvSpPr>
        <p:spPr/>
        <p:txBody>
          <a:bodyPr/>
          <a:lstStyle/>
          <a:p>
            <a:pPr lvl="0"/>
            <a:r>
              <a:rPr lang="en-US" dirty="0"/>
              <a:t>Timing is controlled by regulatory proteins – cyclins and kinases. These proteins selectively access, activate and silence information in DNA.</a:t>
            </a:r>
          </a:p>
          <a:p>
            <a:pPr lvl="0"/>
            <a:r>
              <a:rPr lang="en-US" dirty="0"/>
              <a:t>Contact Inhibition – Cells release chemicals to inhibit growth when they become too crowded. </a:t>
            </a:r>
          </a:p>
          <a:p>
            <a:endParaRPr lang="en-US" dirty="0"/>
          </a:p>
        </p:txBody>
      </p:sp>
    </p:spTree>
    <p:extLst>
      <p:ext uri="{BB962C8B-B14F-4D97-AF65-F5344CB8AC3E}">
        <p14:creationId xmlns:p14="http://schemas.microsoft.com/office/powerpoint/2010/main" val="142995814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rgbClr val="7030A0"/>
                </a:solidFill>
              </a:rPr>
              <a:t>CELL CYCLE CONTROL</a:t>
            </a:r>
            <a:endParaRPr lang="en-US" sz="4800" dirty="0"/>
          </a:p>
        </p:txBody>
      </p:sp>
      <p:sp>
        <p:nvSpPr>
          <p:cNvPr id="3" name="Content Placeholder 2"/>
          <p:cNvSpPr>
            <a:spLocks noGrp="1"/>
          </p:cNvSpPr>
          <p:nvPr>
            <p:ph idx="1"/>
          </p:nvPr>
        </p:nvSpPr>
        <p:spPr/>
        <p:txBody>
          <a:bodyPr/>
          <a:lstStyle/>
          <a:p>
            <a:pPr marL="0" indent="0">
              <a:buNone/>
            </a:pPr>
            <a:r>
              <a:rPr lang="en-US" b="1" dirty="0"/>
              <a:t>When things go wrong?</a:t>
            </a:r>
            <a:endParaRPr lang="en-US" dirty="0"/>
          </a:p>
          <a:p>
            <a:r>
              <a:rPr lang="en-US" dirty="0"/>
              <a:t>Uncontrolled Cell Growth </a:t>
            </a:r>
          </a:p>
          <a:p>
            <a:r>
              <a:rPr lang="en-US" dirty="0" smtClean="0"/>
              <a:t>Mutant </a:t>
            </a:r>
            <a:r>
              <a:rPr lang="en-US" dirty="0"/>
              <a:t>genes cause tumors to form by disrupting normal cell cycle </a:t>
            </a:r>
            <a:r>
              <a:rPr lang="en-US" dirty="0" smtClean="0"/>
              <a:t>controls</a:t>
            </a:r>
          </a:p>
          <a:p>
            <a:r>
              <a:rPr lang="en-US" dirty="0" smtClean="0"/>
              <a:t>Altered </a:t>
            </a:r>
            <a:r>
              <a:rPr lang="en-US" dirty="0"/>
              <a:t>cells grow and divide </a:t>
            </a:r>
            <a:r>
              <a:rPr lang="en-US" dirty="0" smtClean="0"/>
              <a:t>abnormally.</a:t>
            </a:r>
          </a:p>
          <a:p>
            <a:r>
              <a:rPr lang="en-US" dirty="0" smtClean="0"/>
              <a:t>Tumors </a:t>
            </a:r>
            <a:r>
              <a:rPr lang="en-US" dirty="0"/>
              <a:t>may be cancerous</a:t>
            </a:r>
          </a:p>
        </p:txBody>
      </p:sp>
    </p:spTree>
    <p:extLst>
      <p:ext uri="{BB962C8B-B14F-4D97-AF65-F5344CB8AC3E}">
        <p14:creationId xmlns:p14="http://schemas.microsoft.com/office/powerpoint/2010/main" val="17656858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6000" b="1" dirty="0" smtClean="0">
                <a:solidFill>
                  <a:srgbClr val="7030A0"/>
                </a:solidFill>
              </a:rPr>
              <a:t>TO DO</a:t>
            </a:r>
            <a:endParaRPr lang="en-US" sz="6000" b="1" dirty="0">
              <a:solidFill>
                <a:srgbClr val="7030A0"/>
              </a:solidFill>
            </a:endParaRPr>
          </a:p>
        </p:txBody>
      </p:sp>
      <p:sp>
        <p:nvSpPr>
          <p:cNvPr id="4" name="Content Placeholder 3"/>
          <p:cNvSpPr>
            <a:spLocks noGrp="1"/>
          </p:cNvSpPr>
          <p:nvPr>
            <p:ph idx="1"/>
          </p:nvPr>
        </p:nvSpPr>
        <p:spPr/>
        <p:txBody>
          <a:bodyPr/>
          <a:lstStyle/>
          <a:p>
            <a:pPr lvl="0"/>
            <a:r>
              <a:rPr lang="en-US" u="sng" dirty="0" smtClean="0">
                <a:ln>
                  <a:solidFill>
                    <a:schemeClr val="tx1"/>
                  </a:solidFill>
                </a:ln>
                <a:hlinkClick r:id="rId2"/>
              </a:rPr>
              <a:t>The </a:t>
            </a:r>
            <a:r>
              <a:rPr lang="en-US" u="sng" dirty="0">
                <a:ln>
                  <a:solidFill>
                    <a:schemeClr val="tx1"/>
                  </a:solidFill>
                </a:ln>
                <a:hlinkClick r:id="rId2"/>
              </a:rPr>
              <a:t>Effect of Contact Inhibition on Cell Division</a:t>
            </a:r>
            <a:r>
              <a:rPr lang="en-US" dirty="0">
                <a:ln>
                  <a:solidFill>
                    <a:schemeClr val="tx1"/>
                  </a:solidFill>
                </a:ln>
              </a:rPr>
              <a:t> </a:t>
            </a:r>
          </a:p>
          <a:p>
            <a:pPr lvl="0"/>
            <a:r>
              <a:rPr lang="en-US" u="sng" dirty="0" smtClean="0">
                <a:ln>
                  <a:solidFill>
                    <a:schemeClr val="tx1"/>
                  </a:solidFill>
                </a:ln>
                <a:hlinkClick r:id="rId3"/>
              </a:rPr>
              <a:t>Mistakes </a:t>
            </a:r>
            <a:r>
              <a:rPr lang="en-US" u="sng" dirty="0">
                <a:ln>
                  <a:solidFill>
                    <a:schemeClr val="tx1"/>
                  </a:solidFill>
                </a:ln>
                <a:hlinkClick r:id="rId3"/>
              </a:rPr>
              <a:t>in Meiosis</a:t>
            </a:r>
            <a:r>
              <a:rPr lang="en-US" dirty="0">
                <a:ln>
                  <a:solidFill>
                    <a:schemeClr val="tx1"/>
                  </a:solidFill>
                </a:ln>
              </a:rPr>
              <a:t> </a:t>
            </a:r>
          </a:p>
          <a:p>
            <a:pPr lvl="0"/>
            <a:r>
              <a:rPr lang="en-US" u="sng" dirty="0" smtClean="0">
                <a:ln>
                  <a:solidFill>
                    <a:schemeClr val="tx1"/>
                  </a:solidFill>
                </a:ln>
                <a:hlinkClick r:id="rId4"/>
              </a:rPr>
              <a:t>Cancer </a:t>
            </a:r>
            <a:r>
              <a:rPr lang="en-US" u="sng" dirty="0">
                <a:ln>
                  <a:solidFill>
                    <a:schemeClr val="tx1"/>
                  </a:solidFill>
                </a:ln>
                <a:hlinkClick r:id="rId4"/>
              </a:rPr>
              <a:t>and the Cell Cycle</a:t>
            </a:r>
            <a:r>
              <a:rPr lang="en-US" dirty="0">
                <a:ln>
                  <a:solidFill>
                    <a:schemeClr val="tx1"/>
                  </a:solidFill>
                </a:ln>
              </a:rPr>
              <a:t> </a:t>
            </a:r>
            <a:endParaRPr lang="en-US" dirty="0" smtClean="0">
              <a:ln>
                <a:solidFill>
                  <a:schemeClr val="tx1"/>
                </a:solidFill>
              </a:ln>
            </a:endParaRPr>
          </a:p>
          <a:p>
            <a:r>
              <a:rPr lang="en-US" dirty="0"/>
              <a:t>Cell reproduction Practice is due </a:t>
            </a:r>
            <a:r>
              <a:rPr lang="en-US" dirty="0" smtClean="0"/>
              <a:t>tomorrow.</a:t>
            </a:r>
            <a:endParaRPr lang="en-US" dirty="0"/>
          </a:p>
          <a:p>
            <a:pPr marL="0" lvl="0" indent="0">
              <a:buNone/>
            </a:pPr>
            <a:endParaRPr lang="en-US" dirty="0">
              <a:ln>
                <a:solidFill>
                  <a:schemeClr val="tx1"/>
                </a:solidFill>
              </a:ln>
            </a:endParaRPr>
          </a:p>
          <a:p>
            <a:endParaRPr lang="en-US" dirty="0"/>
          </a:p>
        </p:txBody>
      </p:sp>
    </p:spTree>
    <p:extLst>
      <p:ext uri="{BB962C8B-B14F-4D97-AF65-F5344CB8AC3E}">
        <p14:creationId xmlns:p14="http://schemas.microsoft.com/office/powerpoint/2010/main" val="420664498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5400" b="1" dirty="0" smtClean="0">
                <a:solidFill>
                  <a:srgbClr val="7030A0"/>
                </a:solidFill>
              </a:rPr>
              <a:t>DO NOW</a:t>
            </a:r>
            <a:endParaRPr lang="en-US" sz="5400" b="1" dirty="0">
              <a:solidFill>
                <a:srgbClr val="7030A0"/>
              </a:solidFill>
            </a:endParaRPr>
          </a:p>
        </p:txBody>
      </p:sp>
      <p:sp>
        <p:nvSpPr>
          <p:cNvPr id="4" name="Content Placeholder 3"/>
          <p:cNvSpPr>
            <a:spLocks noGrp="1"/>
          </p:cNvSpPr>
          <p:nvPr>
            <p:ph idx="1"/>
          </p:nvPr>
        </p:nvSpPr>
        <p:spPr/>
        <p:txBody>
          <a:bodyPr/>
          <a:lstStyle/>
          <a:p>
            <a:r>
              <a:rPr lang="en-US" dirty="0" smtClean="0"/>
              <a:t>Turn in Cell Reproduction Practice packet.</a:t>
            </a:r>
          </a:p>
          <a:p>
            <a:r>
              <a:rPr lang="en-US" dirty="0" smtClean="0"/>
              <a:t>Pick up review.</a:t>
            </a:r>
          </a:p>
          <a:p>
            <a:r>
              <a:rPr lang="en-US" dirty="0" smtClean="0"/>
              <a:t>Get out notes and worksheet.</a:t>
            </a:r>
          </a:p>
          <a:p>
            <a:pPr lvl="0"/>
            <a:r>
              <a:rPr lang="en-US" u="sng" dirty="0">
                <a:ln>
                  <a:solidFill>
                    <a:schemeClr val="tx1"/>
                  </a:solidFill>
                </a:ln>
                <a:hlinkClick r:id="rId2"/>
              </a:rPr>
              <a:t>How to remember Mitosis versus Meiosis</a:t>
            </a:r>
            <a:endParaRPr lang="en-US" dirty="0">
              <a:ln>
                <a:solidFill>
                  <a:schemeClr val="tx1"/>
                </a:solidFill>
              </a:ln>
            </a:endParaRPr>
          </a:p>
          <a:p>
            <a:pPr lvl="0"/>
            <a:r>
              <a:rPr lang="en-US" u="sng" dirty="0" smtClean="0">
                <a:ln>
                  <a:solidFill>
                    <a:schemeClr val="tx1"/>
                  </a:solidFill>
                </a:ln>
                <a:hlinkClick r:id="rId3"/>
              </a:rPr>
              <a:t>Mitosis </a:t>
            </a:r>
            <a:r>
              <a:rPr lang="en-US" u="sng" dirty="0">
                <a:ln>
                  <a:solidFill>
                    <a:schemeClr val="tx1"/>
                  </a:solidFill>
                </a:ln>
                <a:hlinkClick r:id="rId3"/>
              </a:rPr>
              <a:t>and Meiosis</a:t>
            </a:r>
            <a:endParaRPr lang="en-US" dirty="0">
              <a:ln>
                <a:solidFill>
                  <a:schemeClr val="tx1"/>
                </a:solidFill>
              </a:ln>
            </a:endParaRPr>
          </a:p>
          <a:p>
            <a:endParaRPr lang="en-US" dirty="0"/>
          </a:p>
        </p:txBody>
      </p:sp>
    </p:spTree>
    <p:extLst>
      <p:ext uri="{BB962C8B-B14F-4D97-AF65-F5344CB8AC3E}">
        <p14:creationId xmlns:p14="http://schemas.microsoft.com/office/powerpoint/2010/main" val="82771076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rgbClr val="7030A0"/>
                </a:solidFill>
              </a:rPr>
              <a:t>PROKARYOTIC CELL DIVISION</a:t>
            </a:r>
            <a:endParaRPr lang="en-US" sz="4800" dirty="0"/>
          </a:p>
        </p:txBody>
      </p:sp>
      <p:sp>
        <p:nvSpPr>
          <p:cNvPr id="3" name="Content Placeholder 2"/>
          <p:cNvSpPr>
            <a:spLocks noGrp="1"/>
          </p:cNvSpPr>
          <p:nvPr>
            <p:ph idx="1"/>
          </p:nvPr>
        </p:nvSpPr>
        <p:spPr/>
        <p:txBody>
          <a:bodyPr/>
          <a:lstStyle/>
          <a:p>
            <a:r>
              <a:rPr lang="en-US" sz="3600" dirty="0"/>
              <a:t>Prokaryotic fission, which is binary fission, is a form of asexual reproduction and cell division used </a:t>
            </a:r>
            <a:r>
              <a:rPr lang="en-US" sz="3600" dirty="0" smtClean="0"/>
              <a:t>by</a:t>
            </a:r>
          </a:p>
          <a:p>
            <a:pPr lvl="1"/>
            <a:r>
              <a:rPr lang="en-US" sz="3200" dirty="0" smtClean="0"/>
              <a:t> </a:t>
            </a:r>
            <a:r>
              <a:rPr lang="en-US" sz="3200" dirty="0"/>
              <a:t>all prokaryotes (bacteria and </a:t>
            </a:r>
            <a:r>
              <a:rPr lang="en-US" sz="3200" dirty="0" err="1" smtClean="0"/>
              <a:t>archaebacteria</a:t>
            </a:r>
            <a:r>
              <a:rPr lang="en-US" sz="3200" dirty="0" smtClean="0"/>
              <a:t>)</a:t>
            </a:r>
          </a:p>
          <a:p>
            <a:pPr lvl="1"/>
            <a:r>
              <a:rPr lang="en-US" sz="3200" dirty="0" smtClean="0"/>
              <a:t>some </a:t>
            </a:r>
            <a:r>
              <a:rPr lang="en-US" sz="3200" dirty="0"/>
              <a:t>organelles within eukaryotic organisms (e.g., mitochondria).</a:t>
            </a:r>
          </a:p>
        </p:txBody>
      </p:sp>
    </p:spTree>
    <p:extLst>
      <p:ext uri="{BB962C8B-B14F-4D97-AF65-F5344CB8AC3E}">
        <p14:creationId xmlns:p14="http://schemas.microsoft.com/office/powerpoint/2010/main" val="284061352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PROKARYOTIC CELL DIVISION</a:t>
            </a:r>
            <a:endParaRPr lang="en-US" dirty="0">
              <a:solidFill>
                <a:srgbClr val="7030A0"/>
              </a:solidFill>
            </a:endParaRPr>
          </a:p>
        </p:txBody>
      </p:sp>
      <p:sp>
        <p:nvSpPr>
          <p:cNvPr id="3" name="Content Placeholder 2"/>
          <p:cNvSpPr>
            <a:spLocks noGrp="1"/>
          </p:cNvSpPr>
          <p:nvPr>
            <p:ph idx="1"/>
          </p:nvPr>
        </p:nvSpPr>
        <p:spPr>
          <a:xfrm>
            <a:off x="685800" y="1981200"/>
            <a:ext cx="7924800" cy="2209800"/>
          </a:xfrm>
        </p:spPr>
        <p:txBody>
          <a:bodyPr/>
          <a:lstStyle/>
          <a:p>
            <a:pPr lvl="0"/>
            <a:r>
              <a:rPr lang="en-US" dirty="0"/>
              <a:t>Most bacterial genes are located on a single </a:t>
            </a:r>
            <a:r>
              <a:rPr lang="en-US" i="1" dirty="0"/>
              <a:t>bacterial chromosome</a:t>
            </a:r>
            <a:r>
              <a:rPr lang="en-US" dirty="0"/>
              <a:t> (~4million base pairs) which consists of a circular DNA molecule and associated proteins.</a:t>
            </a:r>
          </a:p>
          <a:p>
            <a:endParaRPr lang="en-US" dirty="0"/>
          </a:p>
        </p:txBody>
      </p:sp>
      <p:pic>
        <p:nvPicPr>
          <p:cNvPr id="4" name="Picture 3"/>
          <p:cNvPicPr>
            <a:picLocks noChangeAspect="1"/>
          </p:cNvPicPr>
          <p:nvPr/>
        </p:nvPicPr>
        <p:blipFill>
          <a:blip r:embed="rId2"/>
          <a:stretch>
            <a:fillRect/>
          </a:stretch>
        </p:blipFill>
        <p:spPr>
          <a:xfrm>
            <a:off x="2057400" y="4053320"/>
            <a:ext cx="4438650" cy="2790825"/>
          </a:xfrm>
          <a:prstGeom prst="rect">
            <a:avLst/>
          </a:prstGeom>
        </p:spPr>
      </p:pic>
    </p:spTree>
    <p:extLst>
      <p:ext uri="{BB962C8B-B14F-4D97-AF65-F5344CB8AC3E}">
        <p14:creationId xmlns:p14="http://schemas.microsoft.com/office/powerpoint/2010/main" val="79992536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PROKARYOTIC CELL DIVISION</a:t>
            </a:r>
            <a:endParaRPr lang="en-US" dirty="0"/>
          </a:p>
        </p:txBody>
      </p:sp>
      <p:sp>
        <p:nvSpPr>
          <p:cNvPr id="3" name="Content Placeholder 2"/>
          <p:cNvSpPr>
            <a:spLocks noGrp="1"/>
          </p:cNvSpPr>
          <p:nvPr>
            <p:ph idx="1"/>
          </p:nvPr>
        </p:nvSpPr>
        <p:spPr/>
        <p:txBody>
          <a:bodyPr/>
          <a:lstStyle/>
          <a:p>
            <a:pPr lvl="0"/>
            <a:r>
              <a:rPr lang="en-US" dirty="0"/>
              <a:t>Bacteria do not have as many genes or DNA molecules as long as those in </a:t>
            </a:r>
            <a:r>
              <a:rPr lang="en-US" dirty="0" smtClean="0"/>
              <a:t>eukaryotes. </a:t>
            </a:r>
          </a:p>
          <a:p>
            <a:pPr lvl="0"/>
            <a:r>
              <a:rPr lang="en-US" dirty="0" smtClean="0"/>
              <a:t>Humans </a:t>
            </a:r>
            <a:r>
              <a:rPr lang="en-US" dirty="0"/>
              <a:t>~2.3 billion base </a:t>
            </a:r>
            <a:r>
              <a:rPr lang="en-US" dirty="0" smtClean="0"/>
              <a:t>pairs.</a:t>
            </a:r>
          </a:p>
          <a:p>
            <a:pPr lvl="0"/>
            <a:r>
              <a:rPr lang="en-US" dirty="0" smtClean="0"/>
              <a:t>Bacteria </a:t>
            </a:r>
            <a:r>
              <a:rPr lang="en-US" dirty="0"/>
              <a:t>circular chromosome is still highly folded and coiled in the cell.</a:t>
            </a:r>
          </a:p>
          <a:p>
            <a:endParaRPr lang="en-US" dirty="0"/>
          </a:p>
        </p:txBody>
      </p:sp>
    </p:spTree>
    <p:extLst>
      <p:ext uri="{BB962C8B-B14F-4D97-AF65-F5344CB8AC3E}">
        <p14:creationId xmlns:p14="http://schemas.microsoft.com/office/powerpoint/2010/main" val="350688825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PROKARYOTIC CELL DIVISION</a:t>
            </a:r>
            <a:endParaRPr lang="en-US" dirty="0"/>
          </a:p>
        </p:txBody>
      </p:sp>
      <p:sp>
        <p:nvSpPr>
          <p:cNvPr id="3" name="Content Placeholder 2"/>
          <p:cNvSpPr>
            <a:spLocks noGrp="1"/>
          </p:cNvSpPr>
          <p:nvPr>
            <p:ph idx="1"/>
          </p:nvPr>
        </p:nvSpPr>
        <p:spPr/>
        <p:txBody>
          <a:bodyPr/>
          <a:lstStyle/>
          <a:p>
            <a:pPr lvl="0"/>
            <a:r>
              <a:rPr lang="en-US" dirty="0"/>
              <a:t>Prokaryotes reproduce by </a:t>
            </a:r>
            <a:r>
              <a:rPr lang="en-US" b="1" dirty="0"/>
              <a:t>binary fission,</a:t>
            </a:r>
            <a:r>
              <a:rPr lang="en-US" dirty="0"/>
              <a:t> not mitosis. </a:t>
            </a:r>
            <a:endParaRPr lang="en-US" dirty="0" smtClean="0"/>
          </a:p>
          <a:p>
            <a:pPr lvl="0"/>
            <a:r>
              <a:rPr lang="en-US" dirty="0" smtClean="0"/>
              <a:t>In </a:t>
            </a:r>
            <a:r>
              <a:rPr lang="en-US" dirty="0"/>
              <a:t>binary fission, chromosome replication begins at one point in the circular chromosome, the </a:t>
            </a:r>
            <a:r>
              <a:rPr lang="en-US" b="1" dirty="0"/>
              <a:t>origin of replication</a:t>
            </a:r>
            <a:r>
              <a:rPr lang="en-US" dirty="0"/>
              <a:t> site</a:t>
            </a:r>
            <a:r>
              <a:rPr lang="en-US" dirty="0" smtClean="0"/>
              <a:t>.</a:t>
            </a:r>
          </a:p>
          <a:p>
            <a:pPr lvl="0"/>
            <a:endParaRPr lang="en-US" dirty="0"/>
          </a:p>
          <a:p>
            <a:pPr lvl="0"/>
            <a:r>
              <a:rPr lang="en-US" dirty="0" smtClean="0">
                <a:ln>
                  <a:solidFill>
                    <a:schemeClr val="tx1"/>
                  </a:solidFill>
                </a:ln>
                <a:hlinkClick r:id="rId2"/>
              </a:rPr>
              <a:t>Binary Fission</a:t>
            </a:r>
            <a:endParaRPr lang="en-US" dirty="0">
              <a:ln>
                <a:solidFill>
                  <a:schemeClr val="tx1"/>
                </a:solidFill>
              </a:ln>
            </a:endParaRPr>
          </a:p>
          <a:p>
            <a:endParaRPr lang="en-US" dirty="0"/>
          </a:p>
        </p:txBody>
      </p:sp>
    </p:spTree>
    <p:extLst>
      <p:ext uri="{BB962C8B-B14F-4D97-AF65-F5344CB8AC3E}">
        <p14:creationId xmlns:p14="http://schemas.microsoft.com/office/powerpoint/2010/main" val="23100566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rgbClr val="7030A0"/>
                </a:solidFill>
              </a:rPr>
              <a:t>PROKARYOTIC CELL DIVISION</a:t>
            </a:r>
            <a:endParaRPr lang="en-US" sz="4800" dirty="0"/>
          </a:p>
        </p:txBody>
      </p:sp>
      <p:pic>
        <p:nvPicPr>
          <p:cNvPr id="3074" name="il_fi" descr="binfis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981201"/>
            <a:ext cx="4250823"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450298"/>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6191</TotalTime>
  <Words>2259</Words>
  <Application>Microsoft Office PowerPoint</Application>
  <PresentationFormat>On-screen Show (4:3)</PresentationFormat>
  <Paragraphs>311</Paragraphs>
  <Slides>75</Slides>
  <Notes>5</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Default Design</vt:lpstr>
      <vt:lpstr>Cell Reproduction</vt:lpstr>
      <vt:lpstr>WHY DIVIDE?</vt:lpstr>
      <vt:lpstr>WHY DIVIDE?</vt:lpstr>
      <vt:lpstr>WATCH</vt:lpstr>
      <vt:lpstr>CHROMOSOMES</vt:lpstr>
      <vt:lpstr>CHROMOSOMES</vt:lpstr>
      <vt:lpstr>CHROMOSOMES</vt:lpstr>
      <vt:lpstr>CHROMOSOMES</vt:lpstr>
      <vt:lpstr>PowerPoint Presentation</vt:lpstr>
      <vt:lpstr>VOCABULARY TO KNOW</vt:lpstr>
      <vt:lpstr>VOCABULARY TO KNOW</vt:lpstr>
      <vt:lpstr>CHROMOSOMES</vt:lpstr>
      <vt:lpstr>CHROMOSOMES</vt:lpstr>
      <vt:lpstr>CHROMOSOMES</vt:lpstr>
      <vt:lpstr>KARYOTYPE</vt:lpstr>
      <vt:lpstr>KARYOTYPE</vt:lpstr>
      <vt:lpstr>KARYOTYPE</vt:lpstr>
      <vt:lpstr>KARYOTYPE</vt:lpstr>
      <vt:lpstr>KARYOTYPES</vt:lpstr>
      <vt:lpstr>CELL CYCLE</vt:lpstr>
      <vt:lpstr>CELL CYCLE</vt:lpstr>
      <vt:lpstr>PowerPoint Presentation</vt:lpstr>
      <vt:lpstr>INTERPHASE</vt:lpstr>
      <vt:lpstr>INTERPHASE</vt:lpstr>
      <vt:lpstr>INTERPHASE</vt:lpstr>
      <vt:lpstr>INTERPHASE</vt:lpstr>
      <vt:lpstr>INTERPHASE</vt:lpstr>
      <vt:lpstr>INTERPHASE</vt:lpstr>
      <vt:lpstr>CELL CYCLE</vt:lpstr>
      <vt:lpstr>CELL CYCLE</vt:lpstr>
      <vt:lpstr>TO DO</vt:lpstr>
      <vt:lpstr>CELL DIVISION</vt:lpstr>
      <vt:lpstr>CELL DIVISION</vt:lpstr>
      <vt:lpstr>CELL REPRODUCTION</vt:lpstr>
      <vt:lpstr>STEPS OF MITOSIS</vt:lpstr>
      <vt:lpstr>STEPS OF MITOSIS</vt:lpstr>
      <vt:lpstr>STEPS OF MITOSIS</vt:lpstr>
      <vt:lpstr>STEPS OF MITOSIS</vt:lpstr>
      <vt:lpstr>CYTOKINESIS</vt:lpstr>
      <vt:lpstr>CYTOKINESIS</vt:lpstr>
      <vt:lpstr>YIELD</vt:lpstr>
      <vt:lpstr>MITOSIS IN  ONION ROOT TIP</vt:lpstr>
      <vt:lpstr>TO DO</vt:lpstr>
      <vt:lpstr>DO NOW</vt:lpstr>
      <vt:lpstr>DO NOW</vt:lpstr>
      <vt:lpstr>CELL CYCLE : CREATING GAMETES</vt:lpstr>
      <vt:lpstr>MEIOSIS</vt:lpstr>
      <vt:lpstr>MEIOSIS</vt:lpstr>
      <vt:lpstr>MEIOSIS</vt:lpstr>
      <vt:lpstr>MEIOSIS I: PMAT I</vt:lpstr>
      <vt:lpstr>MEIOSIS I: PMAT I</vt:lpstr>
      <vt:lpstr>MEIOSIS I: PMAT 1</vt:lpstr>
      <vt:lpstr>MEIOSIS I: PMAT 1</vt:lpstr>
      <vt:lpstr>MEIOSIS I: PMAT 1</vt:lpstr>
      <vt:lpstr>MEIOSIS I: PMAT 1</vt:lpstr>
      <vt:lpstr>MEIOSIS II: PMAT 2</vt:lpstr>
      <vt:lpstr>MEIOSIS II: PMAT 2</vt:lpstr>
      <vt:lpstr>MEIOSIS II: PMAT 2</vt:lpstr>
      <vt:lpstr>CYTOKINESIS</vt:lpstr>
      <vt:lpstr>YIELD</vt:lpstr>
      <vt:lpstr>OOGENESIS VS. SPERMATOGENESIS</vt:lpstr>
      <vt:lpstr>OOGENESIS VS. SPERMATOGENESIS</vt:lpstr>
      <vt:lpstr>TO DO</vt:lpstr>
      <vt:lpstr>DO NOW</vt:lpstr>
      <vt:lpstr>CELL CYCLE CONTROL</vt:lpstr>
      <vt:lpstr>CELL CYCLE CONTROL</vt:lpstr>
      <vt:lpstr>CELL CYCLE CONTROL</vt:lpstr>
      <vt:lpstr>CELL CYCLE CONTROL</vt:lpstr>
      <vt:lpstr>TO DO</vt:lpstr>
      <vt:lpstr>DO NOW</vt:lpstr>
      <vt:lpstr>PROKARYOTIC CELL DIVISION</vt:lpstr>
      <vt:lpstr>PROKARYOTIC CELL DIVISION</vt:lpstr>
      <vt:lpstr>PROKARYOTIC CELL DIVISION</vt:lpstr>
      <vt:lpstr>PROKARYOTIC CELL DIVISION</vt:lpstr>
      <vt:lpstr>PROKARYOTIC CELL DIVISION</vt:lpstr>
    </vt:vector>
  </TitlesOfParts>
  <Company>DCSS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Cell Reproduction</dc:title>
  <dc:creator>DCSS</dc:creator>
  <cp:lastModifiedBy>JCBOE</cp:lastModifiedBy>
  <cp:revision>46</cp:revision>
  <dcterms:created xsi:type="dcterms:W3CDTF">2005-02-02T15:38:43Z</dcterms:created>
  <dcterms:modified xsi:type="dcterms:W3CDTF">2015-10-16T15:27:01Z</dcterms:modified>
</cp:coreProperties>
</file>