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52" r:id="rId3"/>
    <p:sldId id="360" r:id="rId4"/>
    <p:sldId id="334" r:id="rId5"/>
    <p:sldId id="335" r:id="rId6"/>
    <p:sldId id="336" r:id="rId7"/>
    <p:sldId id="266" r:id="rId8"/>
    <p:sldId id="316" r:id="rId9"/>
    <p:sldId id="267" r:id="rId10"/>
    <p:sldId id="292" r:id="rId11"/>
    <p:sldId id="297" r:id="rId12"/>
    <p:sldId id="268" r:id="rId13"/>
    <p:sldId id="285" r:id="rId14"/>
    <p:sldId id="303" r:id="rId15"/>
    <p:sldId id="269" r:id="rId16"/>
    <p:sldId id="291" r:id="rId17"/>
    <p:sldId id="304" r:id="rId18"/>
    <p:sldId id="290" r:id="rId19"/>
    <p:sldId id="302" r:id="rId20"/>
    <p:sldId id="362" r:id="rId21"/>
    <p:sldId id="382" r:id="rId22"/>
    <p:sldId id="370" r:id="rId23"/>
    <p:sldId id="371" r:id="rId24"/>
    <p:sldId id="373" r:id="rId25"/>
    <p:sldId id="376" r:id="rId26"/>
    <p:sldId id="377" r:id="rId27"/>
    <p:sldId id="378" r:id="rId28"/>
    <p:sldId id="37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00"/>
    <a:srgbClr val="0099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3" d="100"/>
          <a:sy n="63" d="100"/>
        </p:scale>
        <p:origin x="-12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BA32520-4486-417F-9F78-C9C02F5A44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465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25D12DC-5A57-4DC4-B033-8347BCDD5D3F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302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79EE48D-B887-4DD5-A0E3-BC3B37D487E7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569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5BC4A86-3825-417E-873B-A47C4172F1F0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282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3981996-CAF0-4CC4-B221-CAF0007FD399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211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D831DD5-B4B2-44EC-86DF-1BAEABF43F5B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827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4F4378C-0DE2-4770-A354-A3FC9578E8EA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145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243DB79-B114-4886-951A-4D8A5F26C313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844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33CDFF2-3649-4EA1-803C-E523E1E3D48E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109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7EAEC19-03E2-4B31-B108-3AC611121B04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031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76E4139-2099-4141-A042-69EF9ED565FB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23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F602CCE-D4AB-4246-9357-2C7C79513A13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12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094FD2E-4453-41DF-B5DF-F433AC89CE26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580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EC7F574-65C9-42E9-BAFA-421448E76740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52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4BC84E0-CC83-4055-A06F-0C10B8C4299C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4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5B64B34-9774-42ED-8CFD-61A3C52C89D6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89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034FD8A-8761-4419-86AB-209401B1DB83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792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DA304D8-7B6D-487A-B66C-49836AA4D6B2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60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E88482-A1A8-4E60-9D26-901BEABD7F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041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6A9F6-BD40-4238-B087-2A9AEFCF93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328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9F56B-09B7-4D5B-963F-9D6F6DD86E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57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39304-8522-4A1D-B85A-46518129C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29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E5AD77-E91E-43B2-8E4E-5C9AF72C07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11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28CA5-EE9D-4336-97F4-D06C0A3C79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766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976E83-3E11-4581-9F16-9587DE7235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1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8F7F9A-719B-47DB-B865-B6141E50F2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44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E4ADE-5807-423F-8849-8EB3B4578D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15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3F9E90-F469-4273-8CFB-74053EAEB4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67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3617A6-F118-4AA0-AE59-599F64467B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04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FFE0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4C121C4-39C6-431D-B615-F7AFF8E649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MWl3DCa2uM" TargetMode="External"/><Relationship Id="rId2" Type="http://schemas.openxmlformats.org/officeDocument/2006/relationships/hyperlink" Target="http://www.biologyjunction.com/tonicity%20animations.htm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edhsgreensea.net/Biology/taters/cell_membrane_vocab_mc.htm" TargetMode="External"/><Relationship Id="rId2" Type="http://schemas.openxmlformats.org/officeDocument/2006/relationships/hyperlink" Target="http://www.sciencegeek.net/Biology/review/U1Membrane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dhsgreensea.net/Biology/taters/cell_membrane_mc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chemeClr val="accent2"/>
                </a:solidFill>
              </a:rPr>
              <a:t>CELLULAR TRANSPORT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/>
          <a:lstStyle/>
          <a:p>
            <a:r>
              <a:rPr lang="en-US" altLang="en-US" b="1" smtClean="0">
                <a:solidFill>
                  <a:srgbClr val="0070C0"/>
                </a:solidFill>
              </a:rPr>
              <a:t>PASSIVE AND ACTIVE TRANSPORT REVIEW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2590800"/>
            <a:ext cx="38862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Doesn’t require energy inputs </a:t>
            </a:r>
          </a:p>
          <a:p>
            <a:r>
              <a:rPr lang="en-US" altLang="en-US" sz="2800" smtClean="0"/>
              <a:t>Solutes diffuse through a channel inside the protein’s interior</a:t>
            </a:r>
          </a:p>
          <a:p>
            <a:r>
              <a:rPr lang="en-US" altLang="en-US" sz="2800" smtClean="0"/>
              <a:t>Net movement is down concentration gradient</a:t>
            </a:r>
            <a:endParaRPr lang="en-US" altLang="en-US" smtClean="0"/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593725" y="1844675"/>
            <a:ext cx="37147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u="sng">
                <a:latin typeface="Arial" panose="020B0604020202020204" pitchFamily="34" charset="0"/>
              </a:rPr>
              <a:t>Passive Transport</a:t>
            </a:r>
            <a:endParaRPr lang="en-US" altLang="en-US" b="1">
              <a:latin typeface="Times" panose="02020603050405020304" pitchFamily="18" charset="0"/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800600" y="1844675"/>
            <a:ext cx="34178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u="sng">
                <a:latin typeface="Arial" panose="020B0604020202020204" pitchFamily="34" charset="0"/>
              </a:rPr>
              <a:t>Active Transport</a:t>
            </a:r>
            <a:endParaRPr lang="en-US" altLang="en-US" b="1">
              <a:latin typeface="Times" panose="02020603050405020304" pitchFamily="18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4800600" y="25908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chemeClr val="hlink"/>
              </a:buClr>
              <a:buSzPct val="120000"/>
              <a:defRPr/>
            </a:pPr>
            <a:r>
              <a:rPr lang="en-US" altLang="en-US" sz="2800" dirty="0" smtClean="0">
                <a:latin typeface="+mn-lt"/>
              </a:rPr>
              <a:t>Requires ATP</a:t>
            </a:r>
          </a:p>
          <a:p>
            <a:pPr eaLnBrk="1" hangingPunct="1">
              <a:buClr>
                <a:schemeClr val="hlink"/>
              </a:buClr>
              <a:buSzPct val="120000"/>
              <a:defRPr/>
            </a:pPr>
            <a:r>
              <a:rPr lang="en-US" altLang="en-US" sz="2800" dirty="0" smtClean="0">
                <a:latin typeface="+mn-lt"/>
              </a:rPr>
              <a:t>Protein is an ATPase pump</a:t>
            </a:r>
          </a:p>
          <a:p>
            <a:pPr eaLnBrk="1" hangingPunct="1">
              <a:buClr>
                <a:schemeClr val="hlink"/>
              </a:buClr>
              <a:buSzPct val="120000"/>
              <a:defRPr/>
            </a:pPr>
            <a:r>
              <a:rPr lang="en-US" altLang="en-US" sz="2800" dirty="0" smtClean="0">
                <a:latin typeface="+mn-lt"/>
              </a:rPr>
              <a:t>Pumps solute against its concentration gradient</a:t>
            </a:r>
            <a:endParaRPr lang="en-US" altLang="en-US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smtClean="0">
                <a:solidFill>
                  <a:srgbClr val="0070C0"/>
                </a:solidFill>
              </a:rPr>
              <a:t>TONICITY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Tonicity is the measure of osmotic pressure of two solutions separated by a semipermeable membrane. </a:t>
            </a:r>
          </a:p>
          <a:p>
            <a:r>
              <a:rPr lang="en-US" altLang="en-US" smtClean="0"/>
              <a:t>Solutions are composed of the solute and solvent.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chemeClr val="accent2"/>
                </a:solidFill>
              </a:rPr>
              <a:t>SOLUTION REVIEW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Solution</a:t>
            </a:r>
            <a:r>
              <a:rPr lang="en-US" altLang="en-US" sz="2800" smtClean="0"/>
              <a:t>:  A mixture in which the molecules of one substance are evenly dispersed in another substance. Ex: sugar-water solution.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Solvent</a:t>
            </a:r>
            <a:r>
              <a:rPr lang="en-US" altLang="en-US" sz="2800" smtClean="0"/>
              <a:t>:  The greater part; dissolves the other substance.  Ex: water.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Solute</a:t>
            </a:r>
            <a:r>
              <a:rPr lang="en-US" altLang="en-US" sz="2800" smtClean="0"/>
              <a:t>:  The substance being dissolved in the solvent.  Ex:  sugar.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Aqueous Solution</a:t>
            </a:r>
            <a:r>
              <a:rPr lang="en-US" altLang="en-US" sz="2800" smtClean="0"/>
              <a:t>:  Water solutions.  Water is the solvent in most solutions in the cell.  For example, plasma, is the liquid part of the blood.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chemeClr val="accent2"/>
                </a:solidFill>
              </a:rPr>
              <a:t>SOLUTION</a:t>
            </a:r>
          </a:p>
        </p:txBody>
      </p:sp>
      <p:pic>
        <p:nvPicPr>
          <p:cNvPr id="64515" name="Picture 3" descr="solu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14550"/>
            <a:ext cx="51054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chemeClr val="accent2"/>
                </a:solidFill>
              </a:rPr>
              <a:t>WATER: UNIVERSAL SOLVENT</a:t>
            </a:r>
          </a:p>
        </p:txBody>
      </p:sp>
      <p:pic>
        <p:nvPicPr>
          <p:cNvPr id="65539" name="Picture 3" descr="waterpolar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33600"/>
            <a:ext cx="4887913" cy="454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smtClean="0">
                <a:solidFill>
                  <a:srgbClr val="0070C0"/>
                </a:solidFill>
              </a:rPr>
              <a:t>TYPE OF SOLUTIONS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>
                <a:solidFill>
                  <a:srgbClr val="002060"/>
                </a:solidFill>
              </a:rPr>
              <a:t>The concentration of water on each side of the membrane is determined by the concentration of solutes in solution.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b="1" dirty="0" smtClean="0">
                <a:solidFill>
                  <a:schemeClr val="accent2"/>
                </a:solidFill>
              </a:rPr>
              <a:t>Isotonic solution</a:t>
            </a:r>
            <a:r>
              <a:rPr lang="en-US" altLang="en-US" sz="2800" b="1" dirty="0" smtClean="0"/>
              <a:t>:  </a:t>
            </a:r>
            <a:r>
              <a:rPr lang="en-US" altLang="en-US" sz="2800" dirty="0" smtClean="0"/>
              <a:t>concentration of solutes outside the cell is the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</a:t>
            </a:r>
            <a:r>
              <a:rPr lang="en-US" altLang="en-US" sz="2800" dirty="0" smtClean="0"/>
              <a:t> as the concentration inside the cell.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b="1" dirty="0" smtClean="0">
                <a:solidFill>
                  <a:schemeClr val="accent2"/>
                </a:solidFill>
              </a:rPr>
              <a:t>Hypertonic solution</a:t>
            </a:r>
            <a:r>
              <a:rPr lang="en-US" altLang="en-US" sz="2800" b="1" dirty="0" smtClean="0"/>
              <a:t>:  </a:t>
            </a:r>
            <a:r>
              <a:rPr lang="en-US" altLang="en-US" sz="2800" dirty="0" smtClean="0"/>
              <a:t>the concentration of solute molecules is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outside </a:t>
            </a:r>
            <a:r>
              <a:rPr lang="en-US" altLang="en-US" sz="2800" dirty="0" smtClean="0"/>
              <a:t>than inside the cell.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b="1" dirty="0" smtClean="0">
                <a:solidFill>
                  <a:schemeClr val="accent2"/>
                </a:solidFill>
              </a:rPr>
              <a:t>Hypotonic solution</a:t>
            </a:r>
            <a:r>
              <a:rPr lang="en-US" altLang="en-US" sz="2800" b="1" dirty="0" smtClean="0"/>
              <a:t>:  </a:t>
            </a:r>
            <a:r>
              <a:rPr lang="en-US" altLang="en-US" sz="2800" dirty="0" smtClean="0"/>
              <a:t>the concentration of the solute molecules is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outside </a:t>
            </a:r>
            <a:r>
              <a:rPr lang="en-US" altLang="en-US" sz="2800" dirty="0" smtClean="0"/>
              <a:t>the cell than inside the cell.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smtClean="0">
                <a:solidFill>
                  <a:srgbClr val="0070C0"/>
                </a:solidFill>
              </a:rPr>
              <a:t>OSMOSIS</a:t>
            </a:r>
          </a:p>
        </p:txBody>
      </p:sp>
      <p:pic>
        <p:nvPicPr>
          <p:cNvPr id="67587" name="Picture 3" descr="osmosisdir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68563"/>
            <a:ext cx="6138863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rgbClr val="0070C0"/>
                </a:solidFill>
              </a:rPr>
              <a:t>ISOTONIC SOLUTIONS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If a cell is placed into an </a:t>
            </a:r>
            <a:r>
              <a:rPr lang="en-US" altLang="en-US" sz="2800" smtClean="0">
                <a:solidFill>
                  <a:schemeClr val="accent2"/>
                </a:solidFill>
              </a:rPr>
              <a:t>isotonic </a:t>
            </a:r>
            <a:r>
              <a:rPr lang="en-US" altLang="en-US" sz="2800" smtClean="0"/>
              <a:t>solution, the rate of osmosis into the cell is exactly the same as the rate of osmosis out of the cell.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Isotonic solutions</a:t>
            </a:r>
            <a:r>
              <a:rPr lang="en-US" altLang="en-US" sz="2800" smtClean="0"/>
              <a:t> are important to living organisms.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rgbClr val="FF0000"/>
                </a:solidFill>
              </a:rPr>
              <a:t>Plasma</a:t>
            </a:r>
            <a:r>
              <a:rPr lang="en-US" altLang="en-US" sz="2800" smtClean="0"/>
              <a:t>, the liquid part of the blood is isotonic with respect to red blood cells.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Examples:  </a:t>
            </a:r>
            <a:r>
              <a:rPr lang="en-US" altLang="en-US" sz="2800" smtClean="0">
                <a:solidFill>
                  <a:schemeClr val="accent2"/>
                </a:solidFill>
              </a:rPr>
              <a:t>blood plasma</a:t>
            </a:r>
            <a:r>
              <a:rPr lang="en-US" altLang="en-US" sz="2800" smtClean="0"/>
              <a:t>, </a:t>
            </a:r>
            <a:r>
              <a:rPr lang="en-US" altLang="en-US" sz="2800" smtClean="0">
                <a:solidFill>
                  <a:schemeClr val="accent2"/>
                </a:solidFill>
              </a:rPr>
              <a:t>body fluids</a:t>
            </a:r>
            <a:r>
              <a:rPr lang="en-US" altLang="en-US" sz="2800" smtClean="0"/>
              <a:t>, </a:t>
            </a:r>
            <a:r>
              <a:rPr lang="en-US" altLang="en-US" sz="2800" smtClean="0">
                <a:solidFill>
                  <a:schemeClr val="accent2"/>
                </a:solidFill>
              </a:rPr>
              <a:t>tears</a:t>
            </a:r>
            <a:r>
              <a:rPr lang="en-US" altLang="en-US" sz="2800" smtClean="0"/>
              <a:t>, </a:t>
            </a:r>
            <a:r>
              <a:rPr lang="en-US" altLang="en-US" sz="2800" smtClean="0">
                <a:solidFill>
                  <a:schemeClr val="accent2"/>
                </a:solidFill>
              </a:rPr>
              <a:t>sweat</a:t>
            </a:r>
            <a:r>
              <a:rPr lang="en-US" altLang="en-US" sz="2800" smtClean="0"/>
              <a:t>, </a:t>
            </a:r>
            <a:r>
              <a:rPr lang="en-US" altLang="en-US" sz="2800" smtClean="0">
                <a:solidFill>
                  <a:schemeClr val="accent2"/>
                </a:solidFill>
              </a:rPr>
              <a:t>saline (IV).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smtClean="0">
                <a:solidFill>
                  <a:srgbClr val="0070C0"/>
                </a:solidFill>
              </a:rPr>
              <a:t>ISOTONIC SOLUTION</a:t>
            </a:r>
          </a:p>
        </p:txBody>
      </p:sp>
      <p:pic>
        <p:nvPicPr>
          <p:cNvPr id="69635" name="Picture 3" descr="isoto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3810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4" descr="isotonicr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28800"/>
            <a:ext cx="418941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70659" name="Picture 3" descr="redblood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rgbClr val="0070C0"/>
                </a:solidFill>
              </a:rPr>
              <a:t>HYPOTONIC SOLUTIONS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305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Cell </a:t>
            </a:r>
            <a:r>
              <a:rPr lang="en-US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swells</a:t>
            </a:r>
            <a:r>
              <a:rPr lang="en-US" altLang="en-US" sz="2400" dirty="0" smtClean="0"/>
              <a:t>. </a:t>
            </a:r>
            <a:r>
              <a:rPr lang="en-US" altLang="en-US" sz="2400" dirty="0" smtClean="0">
                <a:solidFill>
                  <a:srgbClr val="FF6600"/>
                </a:solidFill>
              </a:rPr>
              <a:t>Water moves inside the cell.</a:t>
            </a: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Osmotic pressure </a:t>
            </a:r>
            <a:r>
              <a:rPr lang="en-US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 smtClean="0"/>
              <a:t>on the membrane.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Solute concentration of the environment </a:t>
            </a:r>
            <a:r>
              <a:rPr lang="en-US" altLang="en-US" sz="2400" dirty="0" smtClean="0">
                <a:solidFill>
                  <a:srgbClr val="0070C0"/>
                </a:solidFill>
              </a:rPr>
              <a:t>outside </a:t>
            </a:r>
            <a:r>
              <a:rPr lang="en-US" altLang="en-US" sz="2400" dirty="0" smtClean="0"/>
              <a:t>the cell is </a:t>
            </a:r>
            <a:r>
              <a:rPr lang="en-US" altLang="en-US" sz="2400" dirty="0" smtClean="0">
                <a:solidFill>
                  <a:srgbClr val="0070C0"/>
                </a:solidFill>
              </a:rPr>
              <a:t>lower </a:t>
            </a:r>
            <a:r>
              <a:rPr lang="en-US" altLang="en-US" sz="2400" dirty="0" smtClean="0"/>
              <a:t>than </a:t>
            </a:r>
            <a:r>
              <a:rPr lang="en-US" altLang="en-US" sz="2400" dirty="0" smtClean="0">
                <a:solidFill>
                  <a:srgbClr val="0070C0"/>
                </a:solidFill>
              </a:rPr>
              <a:t>inside</a:t>
            </a:r>
            <a:r>
              <a:rPr lang="en-US" altLang="en-US" sz="2400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dirty="0" smtClean="0"/>
              <a:t>the cell.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Solute is lower, water is higher.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Water moves from high to low.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>
                <a:solidFill>
                  <a:srgbClr val="0070C0"/>
                </a:solidFill>
              </a:rPr>
              <a:t>Cytolysis</a:t>
            </a:r>
            <a:r>
              <a:rPr lang="en-US" altLang="en-US" sz="2400" dirty="0" smtClean="0"/>
              <a:t>:  cells will swell and burst (lyse).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>
                <a:solidFill>
                  <a:srgbClr val="0070C0"/>
                </a:solidFill>
              </a:rPr>
              <a:t>Hemolysis</a:t>
            </a:r>
            <a:r>
              <a:rPr lang="en-US" altLang="en-US" sz="2400" dirty="0" smtClean="0"/>
              <a:t>: red blood cells swell and burst.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>
                <a:solidFill>
                  <a:srgbClr val="0070C0"/>
                </a:solidFill>
              </a:rPr>
              <a:t>Distilled</a:t>
            </a:r>
            <a:r>
              <a:rPr lang="en-US" altLang="en-US" sz="2400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dirty="0" smtClean="0">
                <a:solidFill>
                  <a:srgbClr val="0070C0"/>
                </a:solidFill>
              </a:rPr>
              <a:t>water </a:t>
            </a:r>
            <a:r>
              <a:rPr lang="en-US" altLang="en-US" sz="2400" dirty="0" smtClean="0"/>
              <a:t>(no solutes) is the ultimate hypotonic solution.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Plant cells are prevented from bursting by cell walls. Creates </a:t>
            </a:r>
            <a:r>
              <a:rPr lang="en-US" altLang="en-US" sz="2400" dirty="0" smtClean="0">
                <a:solidFill>
                  <a:srgbClr val="0070C0"/>
                </a:solidFill>
              </a:rPr>
              <a:t>turgor</a:t>
            </a:r>
            <a:r>
              <a:rPr lang="en-US" altLang="en-US" sz="2400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dirty="0" smtClean="0">
                <a:solidFill>
                  <a:srgbClr val="0070C0"/>
                </a:solidFill>
              </a:rPr>
              <a:t>pressure</a:t>
            </a:r>
            <a:r>
              <a:rPr lang="en-US" alt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Unicellular organisms living in fresh water have </a:t>
            </a:r>
            <a:r>
              <a:rPr lang="en-US" altLang="en-US" sz="2400" dirty="0" smtClean="0">
                <a:solidFill>
                  <a:srgbClr val="0070C0"/>
                </a:solidFill>
              </a:rPr>
              <a:t>contractile</a:t>
            </a:r>
            <a:r>
              <a:rPr lang="en-US" altLang="en-US" sz="2400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dirty="0" smtClean="0">
                <a:solidFill>
                  <a:srgbClr val="0070C0"/>
                </a:solidFill>
              </a:rPr>
              <a:t>vacuoles </a:t>
            </a:r>
            <a:r>
              <a:rPr lang="en-US" altLang="en-US" sz="2400" dirty="0" smtClean="0"/>
              <a:t>to pump out excess water.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5400" b="1" smtClean="0">
                <a:solidFill>
                  <a:srgbClr val="0070C0"/>
                </a:solidFill>
              </a:rPr>
              <a:t>HYPOTONIC SOLUTION</a:t>
            </a:r>
          </a:p>
        </p:txBody>
      </p:sp>
      <p:pic>
        <p:nvPicPr>
          <p:cNvPr id="72707" name="Picture 3" descr="hypoto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3733800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4" descr="hemolys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70163"/>
            <a:ext cx="39243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0070C0"/>
                </a:solidFill>
              </a:rPr>
              <a:t>RED BLOOD CELL IN </a:t>
            </a:r>
            <a:br>
              <a:rPr lang="en-US" altLang="en-US" b="1" smtClean="0">
                <a:solidFill>
                  <a:srgbClr val="0070C0"/>
                </a:solidFill>
              </a:rPr>
            </a:br>
            <a:r>
              <a:rPr lang="en-US" altLang="en-US" b="1" smtClean="0">
                <a:solidFill>
                  <a:srgbClr val="0070C0"/>
                </a:solidFill>
              </a:rPr>
              <a:t>HYPOTONIC SOLUTION</a:t>
            </a:r>
          </a:p>
        </p:txBody>
      </p:sp>
      <p:pic>
        <p:nvPicPr>
          <p:cNvPr id="73731" name="Picture 3" descr="hypotonicr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0" y="2209800"/>
            <a:ext cx="35941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4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rgbClr val="0070C0"/>
                </a:solidFill>
              </a:rPr>
              <a:t>HYPERTONIC SOLUTIONS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24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/>
              <a:t>Cell 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shrinks. </a:t>
            </a:r>
            <a:r>
              <a:rPr lang="en-US" altLang="en-US" sz="2800" dirty="0" smtClean="0">
                <a:solidFill>
                  <a:srgbClr val="FF6600"/>
                </a:solidFill>
              </a:rPr>
              <a:t>Water moves out of the cell.</a:t>
            </a:r>
            <a:endParaRPr lang="en-US" alt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/>
              <a:t>Osmotic pressure</a:t>
            </a:r>
            <a:r>
              <a:rPr lang="en-US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decreases </a:t>
            </a:r>
            <a:r>
              <a:rPr lang="en-US" altLang="en-US" sz="2800" dirty="0" smtClean="0"/>
              <a:t>on the membrane.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/>
              <a:t>Solute concentration of the environment </a:t>
            </a:r>
            <a:r>
              <a:rPr lang="en-US" altLang="en-US" sz="2800" dirty="0" smtClean="0">
                <a:solidFill>
                  <a:srgbClr val="0070C0"/>
                </a:solidFill>
              </a:rPr>
              <a:t>outside</a:t>
            </a:r>
            <a:r>
              <a:rPr lang="en-US" altLang="en-US" sz="2800" dirty="0" smtClean="0">
                <a:solidFill>
                  <a:schemeClr val="accent2"/>
                </a:solidFill>
              </a:rPr>
              <a:t> </a:t>
            </a:r>
            <a:r>
              <a:rPr lang="en-US" altLang="en-US" sz="2800" dirty="0" smtClean="0"/>
              <a:t>the cell is </a:t>
            </a:r>
            <a:r>
              <a:rPr lang="en-US" altLang="en-US" sz="2800" dirty="0" smtClean="0">
                <a:solidFill>
                  <a:srgbClr val="0070C0"/>
                </a:solidFill>
              </a:rPr>
              <a:t>greater </a:t>
            </a:r>
            <a:r>
              <a:rPr lang="en-US" altLang="en-US" sz="2800" dirty="0" smtClean="0"/>
              <a:t>than </a:t>
            </a:r>
            <a:r>
              <a:rPr lang="en-US" altLang="en-US" sz="2800" dirty="0" smtClean="0">
                <a:solidFill>
                  <a:srgbClr val="0070C0"/>
                </a:solidFill>
              </a:rPr>
              <a:t>inside </a:t>
            </a:r>
            <a:r>
              <a:rPr lang="en-US" altLang="en-US" sz="2800" dirty="0" smtClean="0"/>
              <a:t>cell.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/>
              <a:t>Solute is </a:t>
            </a:r>
            <a:r>
              <a:rPr lang="en-US" altLang="en-US" sz="2800" dirty="0" smtClean="0">
                <a:solidFill>
                  <a:srgbClr val="0070C0"/>
                </a:solidFill>
              </a:rPr>
              <a:t>higher</a:t>
            </a:r>
            <a:r>
              <a:rPr lang="en-US" altLang="en-US" sz="2800" dirty="0" smtClean="0"/>
              <a:t>, water is </a:t>
            </a:r>
            <a:r>
              <a:rPr lang="en-US" altLang="en-US" sz="2800" dirty="0" smtClean="0">
                <a:solidFill>
                  <a:srgbClr val="0070C0"/>
                </a:solidFill>
              </a:rPr>
              <a:t>lower</a:t>
            </a:r>
            <a:r>
              <a:rPr lang="en-US" altLang="en-US" sz="2800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/>
              <a:t>Water moves from high to low.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>
                <a:solidFill>
                  <a:srgbClr val="0070C0"/>
                </a:solidFill>
              </a:rPr>
              <a:t>Plasmolysis</a:t>
            </a:r>
            <a:r>
              <a:rPr lang="en-US" altLang="en-US" sz="2800" dirty="0" smtClean="0"/>
              <a:t>: as a result, cells placed in hypertonic solutions shrivel and lose their shape.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/>
              <a:t>Plant cells lose </a:t>
            </a:r>
            <a:r>
              <a:rPr lang="en-US" altLang="en-US" sz="2800" dirty="0" smtClean="0">
                <a:solidFill>
                  <a:srgbClr val="0070C0"/>
                </a:solidFill>
              </a:rPr>
              <a:t>turgor</a:t>
            </a:r>
            <a:r>
              <a:rPr lang="en-US" altLang="en-US" sz="2800" dirty="0" smtClean="0">
                <a:solidFill>
                  <a:schemeClr val="accent2"/>
                </a:solidFill>
              </a:rPr>
              <a:t> </a:t>
            </a:r>
            <a:r>
              <a:rPr lang="en-US" altLang="en-US" sz="2800" dirty="0" smtClean="0">
                <a:solidFill>
                  <a:srgbClr val="0070C0"/>
                </a:solidFill>
              </a:rPr>
              <a:t>pressure </a:t>
            </a:r>
            <a:r>
              <a:rPr lang="en-US" altLang="en-US" sz="2800" dirty="0" smtClean="0"/>
              <a:t>and wilt.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/>
              <a:t>Humans should not drink salt water.  It is </a:t>
            </a:r>
            <a:r>
              <a:rPr lang="en-US" altLang="en-US" sz="2800" dirty="0" smtClean="0">
                <a:solidFill>
                  <a:srgbClr val="0070C0"/>
                </a:solidFill>
              </a:rPr>
              <a:t>hypertonic </a:t>
            </a:r>
            <a:r>
              <a:rPr lang="en-US" altLang="en-US" sz="2800" dirty="0" smtClean="0"/>
              <a:t>relative to our body tissue.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smtClean="0">
                <a:solidFill>
                  <a:srgbClr val="0070C0"/>
                </a:solidFill>
              </a:rPr>
              <a:t>HYPERTONIC SOLUTION</a:t>
            </a:r>
          </a:p>
        </p:txBody>
      </p:sp>
      <p:pic>
        <p:nvPicPr>
          <p:cNvPr id="75779" name="Picture 3" descr="hyperton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40386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4" descr="shrunk_ce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362200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0070C0"/>
                </a:solidFill>
              </a:rPr>
              <a:t>RED BLOOD CELL IN </a:t>
            </a:r>
            <a:br>
              <a:rPr lang="en-US" altLang="en-US" b="1" smtClean="0">
                <a:solidFill>
                  <a:srgbClr val="0070C0"/>
                </a:solidFill>
              </a:rPr>
            </a:br>
            <a:r>
              <a:rPr lang="en-US" altLang="en-US" b="1" smtClean="0">
                <a:solidFill>
                  <a:srgbClr val="0070C0"/>
                </a:solidFill>
              </a:rPr>
              <a:t>HYPERTONIC SOLUTION</a:t>
            </a:r>
          </a:p>
        </p:txBody>
      </p:sp>
      <p:pic>
        <p:nvPicPr>
          <p:cNvPr id="76803" name="Picture 3" descr="hypertoniclarge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33600"/>
            <a:ext cx="7620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b="1" smtClean="0">
                <a:solidFill>
                  <a:srgbClr val="0070C0"/>
                </a:solidFill>
              </a:rPr>
              <a:t>TYPES OF SOLUTIONS</a:t>
            </a:r>
          </a:p>
        </p:txBody>
      </p:sp>
      <p:pic>
        <p:nvPicPr>
          <p:cNvPr id="77827" name="il_fi" descr="isohypohy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69151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smtClean="0">
                <a:solidFill>
                  <a:srgbClr val="0070C0"/>
                </a:solidFill>
              </a:rPr>
              <a:t>WHICH SOLUTION?</a:t>
            </a:r>
          </a:p>
        </p:txBody>
      </p:sp>
      <p:pic>
        <p:nvPicPr>
          <p:cNvPr id="78851" name="Picture 3" descr="redblood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739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smtClean="0">
                <a:solidFill>
                  <a:srgbClr val="0070C0"/>
                </a:solidFill>
              </a:rPr>
              <a:t>WATCH</a:t>
            </a:r>
          </a:p>
        </p:txBody>
      </p:sp>
      <p:sp>
        <p:nvSpPr>
          <p:cNvPr id="79875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hlinkClick r:id="rId2"/>
              </a:rPr>
              <a:t>Tonicity</a:t>
            </a:r>
            <a:endParaRPr lang="en-US" altLang="en-US" smtClean="0"/>
          </a:p>
          <a:p>
            <a:r>
              <a:rPr lang="en-US" altLang="en-US" smtClean="0">
                <a:hlinkClick r:id="rId3"/>
              </a:rPr>
              <a:t>Osmosis</a:t>
            </a:r>
            <a:r>
              <a:rPr lang="en-US" altLang="en-US" smtClean="0"/>
              <a:t> and Tonicity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590" y="0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GET OUT YOUR PHONES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89" y="1328466"/>
            <a:ext cx="7650001" cy="552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24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5400" b="1" dirty="0" smtClean="0">
                <a:solidFill>
                  <a:srgbClr val="0070C0"/>
                </a:solidFill>
              </a:rPr>
              <a:t>REVIEW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679515" y="1172852"/>
            <a:ext cx="7772400" cy="538034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Plasma Membrane</a:t>
            </a:r>
            <a:endParaRPr lang="en-US" sz="2400" dirty="0"/>
          </a:p>
          <a:p>
            <a:pPr lvl="0"/>
            <a:r>
              <a:rPr lang="en-US" dirty="0"/>
              <a:t>Responsible for</a:t>
            </a:r>
            <a:endParaRPr lang="en-US" sz="2400" dirty="0"/>
          </a:p>
          <a:p>
            <a:pPr lvl="0"/>
            <a:r>
              <a:rPr lang="en-US" dirty="0"/>
              <a:t>Model name</a:t>
            </a:r>
            <a:endParaRPr lang="en-US" sz="2400" dirty="0"/>
          </a:p>
          <a:p>
            <a:pPr lvl="0"/>
            <a:r>
              <a:rPr lang="en-US" dirty="0"/>
              <a:t>Composed of</a:t>
            </a:r>
            <a:endParaRPr lang="en-US" sz="2400" dirty="0"/>
          </a:p>
          <a:p>
            <a:pPr lvl="1"/>
            <a:r>
              <a:rPr lang="en-US" dirty="0"/>
              <a:t>Phospholipids</a:t>
            </a:r>
            <a:endParaRPr lang="en-US" sz="2000" dirty="0"/>
          </a:p>
          <a:p>
            <a:pPr lvl="1"/>
            <a:r>
              <a:rPr lang="en-US" dirty="0"/>
              <a:t>Proteins – different types</a:t>
            </a:r>
            <a:endParaRPr lang="en-US" sz="2000" dirty="0"/>
          </a:p>
          <a:p>
            <a:pPr lvl="1"/>
            <a:r>
              <a:rPr lang="en-US" dirty="0"/>
              <a:t>Cholesterol</a:t>
            </a:r>
            <a:endParaRPr lang="en-US" sz="2000" dirty="0"/>
          </a:p>
          <a:p>
            <a:pPr lvl="0"/>
            <a:r>
              <a:rPr lang="en-US" dirty="0"/>
              <a:t>Know the drawing/parts/diagram</a:t>
            </a:r>
            <a:endParaRPr lang="en-US" sz="2400" dirty="0"/>
          </a:p>
          <a:p>
            <a:pPr lvl="0"/>
            <a:r>
              <a:rPr lang="en-US" dirty="0"/>
              <a:t>Four factors that affect the rate of transport</a:t>
            </a:r>
            <a:endParaRPr lang="en-US" sz="2400" dirty="0"/>
          </a:p>
          <a:p>
            <a:endParaRPr lang="en-US" altLang="en-US" dirty="0" smtClean="0"/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105400" y="990599"/>
            <a:ext cx="769016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706758"/>
              </p:ext>
            </p:extLst>
          </p:nvPr>
        </p:nvGraphicFramePr>
        <p:xfrm>
          <a:off x="5105400" y="990600"/>
          <a:ext cx="39299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1" r:id="rId3" imgW="3839111" imgH="2924583" progId="MSPhotoEd.3">
                  <p:embed/>
                </p:oleObj>
              </mc:Choice>
              <mc:Fallback>
                <p:oleObj r:id="rId3" imgW="3839111" imgH="2924583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990600"/>
                        <a:ext cx="3929913" cy="2743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7046" name="Picture 6" descr="phospholip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729" y="3871667"/>
            <a:ext cx="1875885" cy="15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685799" y="33338"/>
            <a:ext cx="7772400" cy="1143000"/>
          </a:xfrm>
        </p:spPr>
        <p:txBody>
          <a:bodyPr/>
          <a:lstStyle/>
          <a:p>
            <a:r>
              <a:rPr lang="en-US" altLang="en-US" sz="5400" b="1" dirty="0" smtClean="0">
                <a:solidFill>
                  <a:srgbClr val="0070C0"/>
                </a:solidFill>
              </a:rPr>
              <a:t>REVIEW</a:t>
            </a:r>
            <a:endParaRPr lang="en-US" altLang="en-US" dirty="0" smtClean="0"/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685799" y="1295400"/>
            <a:ext cx="51816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Selective Permeability</a:t>
            </a:r>
            <a:endParaRPr lang="en-US" sz="2400" dirty="0"/>
          </a:p>
          <a:p>
            <a:pPr lvl="1"/>
            <a:r>
              <a:rPr lang="en-US" dirty="0"/>
              <a:t>Definition</a:t>
            </a:r>
            <a:endParaRPr lang="en-US" sz="2000" dirty="0"/>
          </a:p>
          <a:p>
            <a:pPr lvl="1"/>
            <a:r>
              <a:rPr lang="en-US" dirty="0"/>
              <a:t>Nonpolar versus polar molecules</a:t>
            </a:r>
            <a:endParaRPr lang="en-US" sz="2000" dirty="0"/>
          </a:p>
          <a:p>
            <a:pPr lvl="1"/>
            <a:r>
              <a:rPr lang="en-US" dirty="0"/>
              <a:t>Large molecules pass through how?</a:t>
            </a:r>
            <a:endParaRPr lang="en-US" sz="2000" dirty="0"/>
          </a:p>
          <a:p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330" y="1714500"/>
            <a:ext cx="3095625" cy="2324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381499"/>
            <a:ext cx="5210175" cy="22955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717223" y="0"/>
            <a:ext cx="7772400" cy="1143000"/>
          </a:xfrm>
        </p:spPr>
        <p:txBody>
          <a:bodyPr/>
          <a:lstStyle/>
          <a:p>
            <a:r>
              <a:rPr lang="en-US" altLang="en-US" sz="6000" b="1" dirty="0" smtClean="0">
                <a:solidFill>
                  <a:srgbClr val="0070C0"/>
                </a:solidFill>
              </a:rPr>
              <a:t>REVIEW</a:t>
            </a:r>
            <a:endParaRPr lang="en-US" altLang="en-US" sz="4800" b="1" dirty="0" smtClean="0">
              <a:solidFill>
                <a:srgbClr val="0070C0"/>
              </a:solidFill>
            </a:endParaRP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Equilibrium</a:t>
            </a:r>
            <a:endParaRPr lang="en-US" sz="2400" dirty="0"/>
          </a:p>
          <a:p>
            <a:pPr lvl="0"/>
            <a:r>
              <a:rPr lang="en-US" dirty="0"/>
              <a:t>Define dynamic equilibrium</a:t>
            </a:r>
            <a:endParaRPr lang="en-US" sz="2400" dirty="0"/>
          </a:p>
          <a:p>
            <a:pPr lvl="0"/>
            <a:r>
              <a:rPr lang="en-US" dirty="0"/>
              <a:t>Rate depends on three factors</a:t>
            </a:r>
            <a:endParaRPr lang="en-US" sz="2400" dirty="0"/>
          </a:p>
          <a:p>
            <a:pPr lvl="2"/>
            <a:r>
              <a:rPr lang="en-US" dirty="0"/>
              <a:t>Size of particle</a:t>
            </a:r>
            <a:endParaRPr lang="en-US" sz="1800" dirty="0"/>
          </a:p>
          <a:p>
            <a:pPr lvl="2"/>
            <a:r>
              <a:rPr lang="en-US" dirty="0"/>
              <a:t>Temperature</a:t>
            </a:r>
            <a:endParaRPr lang="en-US" sz="1800" dirty="0"/>
          </a:p>
          <a:p>
            <a:pPr lvl="2"/>
            <a:r>
              <a:rPr lang="en-US" dirty="0"/>
              <a:t>Composition of solution</a:t>
            </a:r>
            <a:endParaRPr lang="en-US" sz="1800" dirty="0"/>
          </a:p>
          <a:p>
            <a:pPr lvl="0"/>
            <a:r>
              <a:rPr lang="en-US" dirty="0"/>
              <a:t>Concentration gradient</a:t>
            </a:r>
            <a:endParaRPr lang="en-US" sz="2400" dirty="0"/>
          </a:p>
          <a:p>
            <a:pPr marL="0" indent="0">
              <a:buFontTx/>
              <a:buNone/>
            </a:pPr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967296"/>
            <a:ext cx="3781425" cy="385299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942" y="0"/>
            <a:ext cx="7772400" cy="1143000"/>
          </a:xfrm>
        </p:spPr>
        <p:txBody>
          <a:bodyPr/>
          <a:lstStyle/>
          <a:p>
            <a:r>
              <a:rPr lang="en-US" altLang="en-US" sz="5400" b="1" dirty="0" smtClean="0">
                <a:solidFill>
                  <a:srgbClr val="0070C0"/>
                </a:solidFill>
              </a:rPr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63425"/>
            <a:ext cx="5181600" cy="4114800"/>
          </a:xfrm>
        </p:spPr>
        <p:txBody>
          <a:bodyPr/>
          <a:lstStyle/>
          <a:p>
            <a:r>
              <a:rPr lang="en-US" b="1" dirty="0"/>
              <a:t>Passive Transport</a:t>
            </a:r>
            <a:endParaRPr lang="en-US" sz="2400" dirty="0"/>
          </a:p>
          <a:p>
            <a:pPr lvl="1"/>
            <a:r>
              <a:rPr lang="en-US" dirty="0"/>
              <a:t>No energy required</a:t>
            </a:r>
            <a:endParaRPr lang="en-US" sz="2000" dirty="0"/>
          </a:p>
          <a:p>
            <a:pPr lvl="1"/>
            <a:r>
              <a:rPr lang="en-US" dirty="0"/>
              <a:t>Moves from high to low concentration</a:t>
            </a:r>
            <a:endParaRPr lang="en-US" sz="2000" dirty="0"/>
          </a:p>
          <a:p>
            <a:pPr lvl="1"/>
            <a:r>
              <a:rPr lang="en-US" dirty="0"/>
              <a:t>Three types (define, know examples)</a:t>
            </a:r>
            <a:endParaRPr lang="en-US" sz="2000" dirty="0"/>
          </a:p>
          <a:p>
            <a:pPr marL="1141413" lvl="0"/>
            <a:r>
              <a:rPr lang="en-US" dirty="0"/>
              <a:t>Osmosis</a:t>
            </a:r>
            <a:endParaRPr lang="en-US" sz="2400" dirty="0"/>
          </a:p>
          <a:p>
            <a:pPr marL="1141413" lvl="0"/>
            <a:r>
              <a:rPr lang="en-US" dirty="0"/>
              <a:t>Diffusion</a:t>
            </a:r>
            <a:endParaRPr lang="en-US" sz="2400" dirty="0"/>
          </a:p>
          <a:p>
            <a:pPr marL="1141413" lvl="0"/>
            <a:r>
              <a:rPr lang="en-US" dirty="0"/>
              <a:t>Facilitated Diffusion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667000"/>
            <a:ext cx="32004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73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5400" b="1" dirty="0" smtClean="0">
                <a:solidFill>
                  <a:srgbClr val="0070C0"/>
                </a:solidFill>
              </a:rPr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54784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Active Transport</a:t>
            </a:r>
            <a:endParaRPr lang="en-US" sz="2400" dirty="0"/>
          </a:p>
          <a:p>
            <a:pPr lvl="0"/>
            <a:r>
              <a:rPr lang="en-US" dirty="0"/>
              <a:t> Energy required</a:t>
            </a:r>
            <a:endParaRPr lang="en-US" sz="2400" dirty="0"/>
          </a:p>
          <a:p>
            <a:pPr lvl="0"/>
            <a:r>
              <a:rPr lang="en-US" dirty="0"/>
              <a:t>Moved from low to high concentration</a:t>
            </a:r>
            <a:endParaRPr lang="en-US" sz="2400" dirty="0"/>
          </a:p>
          <a:p>
            <a:pPr lvl="0"/>
            <a:r>
              <a:rPr lang="en-US" dirty="0"/>
              <a:t>Three types (Define, know examples)</a:t>
            </a:r>
            <a:endParaRPr lang="en-US" sz="2400" dirty="0"/>
          </a:p>
          <a:p>
            <a:pPr lvl="3"/>
            <a:r>
              <a:rPr lang="en-US" dirty="0"/>
              <a:t>Membrane Transport Proteins</a:t>
            </a:r>
            <a:endParaRPr lang="en-US" sz="1600" dirty="0"/>
          </a:p>
          <a:p>
            <a:pPr lvl="3"/>
            <a:r>
              <a:rPr lang="en-US" dirty="0"/>
              <a:t>Endocytosis</a:t>
            </a:r>
            <a:endParaRPr lang="en-US" sz="1600" dirty="0"/>
          </a:p>
          <a:p>
            <a:pPr lvl="3"/>
            <a:r>
              <a:rPr lang="en-US" dirty="0"/>
              <a:t>Exocytosis</a:t>
            </a:r>
            <a:endParaRPr lang="en-US" sz="16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5" y="2795833"/>
            <a:ext cx="1857375" cy="4038600"/>
          </a:xfrm>
          <a:prstGeom prst="rect">
            <a:avLst/>
          </a:prstGeom>
        </p:spPr>
      </p:pic>
      <p:pic>
        <p:nvPicPr>
          <p:cNvPr id="5" name="Picture 3" descr="endocytos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65750"/>
            <a:ext cx="4038600" cy="23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6661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443" y="76200"/>
            <a:ext cx="7772400" cy="1143000"/>
          </a:xfrm>
        </p:spPr>
        <p:txBody>
          <a:bodyPr/>
          <a:lstStyle/>
          <a:p>
            <a:r>
              <a:rPr lang="en-US" altLang="en-US" sz="5400" b="1" dirty="0" smtClean="0">
                <a:solidFill>
                  <a:srgbClr val="0070C0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443" y="1069181"/>
            <a:ext cx="5945957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Solution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Definition</a:t>
            </a:r>
            <a:r>
              <a:rPr lang="en-US" sz="2000" dirty="0" smtClean="0"/>
              <a:t>, </a:t>
            </a:r>
            <a:r>
              <a:rPr lang="en-US" dirty="0" smtClean="0"/>
              <a:t>Parts </a:t>
            </a:r>
            <a:r>
              <a:rPr lang="en-US" dirty="0"/>
              <a:t>(solute, solvent)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Tonicity definition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Three types of solutions – know definition, what happens to cell, what happens to osmotic pressure; be able to recognize in a drawing</a:t>
            </a:r>
            <a:endParaRPr lang="en-US" sz="2000" dirty="0"/>
          </a:p>
          <a:p>
            <a:pPr lvl="3"/>
            <a:r>
              <a:rPr lang="en-US" dirty="0" smtClean="0"/>
              <a:t>Isotonic, Hypotonic, Hypertonic</a:t>
            </a:r>
            <a:endParaRPr lang="en-US" sz="1600" dirty="0"/>
          </a:p>
          <a:p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436318"/>
              </p:ext>
            </p:extLst>
          </p:nvPr>
        </p:nvGraphicFramePr>
        <p:xfrm>
          <a:off x="7086600" y="1069181"/>
          <a:ext cx="180975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8" r:id="rId3" imgW="2381582" imgH="1933333" progId="MSPhotoEd.3">
                  <p:embed/>
                </p:oleObj>
              </mc:Choice>
              <mc:Fallback>
                <p:oleObj r:id="rId3" imgW="2381582" imgH="1933333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1069181"/>
                        <a:ext cx="1809750" cy="1390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209800" y="-57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242547"/>
              </p:ext>
            </p:extLst>
          </p:nvPr>
        </p:nvGraphicFramePr>
        <p:xfrm>
          <a:off x="7086600" y="4762500"/>
          <a:ext cx="169545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9" r:id="rId5" imgW="2285714" imgH="1933333" progId="MSPhotoEd.3">
                  <p:embed/>
                </p:oleObj>
              </mc:Choice>
              <mc:Fallback>
                <p:oleObj r:id="rId5" imgW="2285714" imgH="1933333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4762500"/>
                        <a:ext cx="169545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738790" y="49053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795422"/>
              </p:ext>
            </p:extLst>
          </p:nvPr>
        </p:nvGraphicFramePr>
        <p:xfrm>
          <a:off x="7070103" y="2971800"/>
          <a:ext cx="1809750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0" r:id="rId7" imgW="2285714" imgH="1933333" progId="MSPhotoEd.3">
                  <p:embed/>
                </p:oleObj>
              </mc:Choice>
              <mc:Fallback>
                <p:oleObj r:id="rId7" imgW="2285714" imgH="1933333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0103" y="2971800"/>
                        <a:ext cx="1809750" cy="1457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9652" y="5000625"/>
            <a:ext cx="3517924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1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dirty="0" smtClean="0">
                <a:solidFill>
                  <a:srgbClr val="0070C0"/>
                </a:solidFill>
              </a:rPr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** Practice Quizzes** </a:t>
            </a:r>
          </a:p>
          <a:p>
            <a:r>
              <a:rPr lang="en-US" u="sng" dirty="0">
                <a:hlinkClick r:id="rId2"/>
              </a:rPr>
              <a:t>http://www.sciencegeek.net/Biology/review/U1Membranes.htm</a:t>
            </a:r>
            <a:r>
              <a:rPr lang="en-US" dirty="0"/>
              <a:t> </a:t>
            </a:r>
          </a:p>
          <a:p>
            <a:r>
              <a:rPr lang="en-US" u="sng" dirty="0">
                <a:hlinkClick r:id="rId3"/>
              </a:rPr>
              <a:t>http://edhsgreensea.net/Biology/taters/cell_membrane_vocab_mc.htm</a:t>
            </a:r>
            <a:r>
              <a:rPr lang="en-US" dirty="0"/>
              <a:t> </a:t>
            </a:r>
          </a:p>
          <a:p>
            <a:r>
              <a:rPr lang="en-US" u="sng" dirty="0">
                <a:hlinkClick r:id="rId4"/>
              </a:rPr>
              <a:t>http://edhsgreensea.net/Biology/taters/cell_membrane_mc.htm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20175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2060</TotalTime>
  <Words>718</Words>
  <Application>Microsoft Office PowerPoint</Application>
  <PresentationFormat>On-screen Show (4:3)</PresentationFormat>
  <Paragraphs>129</Paragraphs>
  <Slides>28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Default Design</vt:lpstr>
      <vt:lpstr>MSPhotoEd.3</vt:lpstr>
      <vt:lpstr>CELLULAR TRANSPORT</vt:lpstr>
      <vt:lpstr>PASSIVE AND ACTIVE TRANSPORT REVIEW </vt:lpstr>
      <vt:lpstr>TONICITY</vt:lpstr>
      <vt:lpstr>SOLUTION REVIEW</vt:lpstr>
      <vt:lpstr>SOLUTION</vt:lpstr>
      <vt:lpstr>WATER: UNIVERSAL SOLVENT</vt:lpstr>
      <vt:lpstr>TYPE OF SOLUTIONS</vt:lpstr>
      <vt:lpstr>OSMOSIS</vt:lpstr>
      <vt:lpstr>ISOTONIC SOLUTIONS</vt:lpstr>
      <vt:lpstr>ISOTONIC SOLUTION</vt:lpstr>
      <vt:lpstr>PowerPoint Presentation</vt:lpstr>
      <vt:lpstr>HYPOTONIC SOLUTIONS</vt:lpstr>
      <vt:lpstr>HYPOTONIC SOLUTION</vt:lpstr>
      <vt:lpstr>RED BLOOD CELL IN  HYPOTONIC SOLUTION</vt:lpstr>
      <vt:lpstr>HYPERTONIC SOLUTIONS</vt:lpstr>
      <vt:lpstr>HYPERTONIC SOLUTION</vt:lpstr>
      <vt:lpstr>RED BLOOD CELL IN  HYPERTONIC SOLUTION</vt:lpstr>
      <vt:lpstr>TYPES OF SOLUTIONS</vt:lpstr>
      <vt:lpstr>WHICH SOLUTION?</vt:lpstr>
      <vt:lpstr>WATCH</vt:lpstr>
      <vt:lpstr>GET OUT YOUR PHONES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Cellular Transport</dc:title>
  <dc:creator>DeKalb County Schools</dc:creator>
  <cp:lastModifiedBy>JCBOE</cp:lastModifiedBy>
  <cp:revision>47</cp:revision>
  <dcterms:created xsi:type="dcterms:W3CDTF">2005-11-07T22:15:17Z</dcterms:created>
  <dcterms:modified xsi:type="dcterms:W3CDTF">2015-09-25T15:42:34Z</dcterms:modified>
</cp:coreProperties>
</file>