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18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320" r:id="rId9"/>
    <p:sldId id="321" r:id="rId10"/>
    <p:sldId id="322" r:id="rId11"/>
    <p:sldId id="265" r:id="rId12"/>
    <p:sldId id="324" r:id="rId13"/>
    <p:sldId id="266" r:id="rId14"/>
    <p:sldId id="267" r:id="rId15"/>
    <p:sldId id="314" r:id="rId16"/>
    <p:sldId id="323" r:id="rId1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6986" autoAdjust="0"/>
    <p:restoredTop sz="94671" autoAdjust="0"/>
  </p:normalViewPr>
  <p:slideViewPr>
    <p:cSldViewPr>
      <p:cViewPr>
        <p:scale>
          <a:sx n="73" d="100"/>
          <a:sy n="73" d="100"/>
        </p:scale>
        <p:origin x="-1152" y="-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cs typeface="Arial" charset="0"/>
              </a:defRPr>
            </a:lvl1pPr>
          </a:lstStyle>
          <a:p>
            <a:pPr>
              <a:defRPr/>
            </a:pPr>
            <a:fld id="{0A6C70CF-7906-4A0F-8D97-A357F2AE3F97}" type="datetimeFigureOut">
              <a:rPr lang="en-US"/>
              <a:pPr>
                <a:defRPr/>
              </a:pPr>
              <a:t>2/29/2016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93D1786-9915-4E7A-9A30-E07D903FC57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560169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950C25-8D1B-4C8A-B727-C14B214307BF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C4C076-7CF4-4EF9-803D-9AECA2DD8569}" type="datetimeFigureOut">
              <a:rPr lang="en-US"/>
              <a:pPr>
                <a:defRPr/>
              </a:pPr>
              <a:t>2/29/2016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9714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368929-3975-4881-B10A-E009082BDEB8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6D1393-54F9-4BCD-876A-B7BAA4E35D87}" type="datetimeFigureOut">
              <a:rPr lang="en-US"/>
              <a:pPr>
                <a:defRPr/>
              </a:pPr>
              <a:t>2/29/2016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810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0B03AA4-26CE-45EF-A3FE-9FA2A741F67E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1B885D-8BDB-4304-A4B5-2B50D180D7FC}" type="datetimeFigureOut">
              <a:rPr lang="en-US"/>
              <a:pPr>
                <a:defRPr/>
              </a:pPr>
              <a:t>2/29/2016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0394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FB2B91-CF4E-4D3C-B7D2-C0E4DF703DB3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773455-20D2-47F4-83F6-38CA3E8A8D39}" type="datetimeFigureOut">
              <a:rPr lang="en-US"/>
              <a:pPr>
                <a:defRPr/>
              </a:pPr>
              <a:t>2/29/2016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554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BA8E56B-CC4B-45F6-9FD1-AB847D1824D6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7F6C83-BD86-4C9F-9879-16308C3CFE8B}" type="datetimeFigureOut">
              <a:rPr lang="en-US"/>
              <a:pPr>
                <a:defRPr/>
              </a:pPr>
              <a:t>2/29/2016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985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578636-609F-4CAB-A36F-D5E2DDEACE9C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268C79-BFAD-411A-9EF3-691A05B1F74E}" type="datetimeFigureOut">
              <a:rPr lang="en-US"/>
              <a:pPr>
                <a:defRPr/>
              </a:pPr>
              <a:t>2/29/2016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02475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7E76F30-D7CB-4A0A-B809-01E88FEAAB6A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798D87-76F4-4F93-9151-17813A5C6595}" type="datetimeFigureOut">
              <a:rPr lang="en-US"/>
              <a:pPr>
                <a:defRPr/>
              </a:pPr>
              <a:t>2/29/2016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66862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564326C-0D78-4B43-86A3-C2F2CB68B334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EDDF16-E7D1-4DD5-9D77-CD5AF1D923BB}" type="datetimeFigureOut">
              <a:rPr lang="en-US"/>
              <a:pPr>
                <a:defRPr/>
              </a:pPr>
              <a:t>2/29/2016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1485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A14077E-C806-4933-AF7C-39F6B3C4E81A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1D9433-9F6E-4916-8AE5-8A5A1BBCE96B}" type="datetimeFigureOut">
              <a:rPr lang="en-US"/>
              <a:pPr>
                <a:defRPr/>
              </a:pPr>
              <a:t>2/29/2016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07460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E3E5A19-9692-4716-84D4-E76D0C7305B2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E8D18D-776D-47C5-ADC0-BBDF1FF4C63E}" type="datetimeFigureOut">
              <a:rPr lang="en-US"/>
              <a:pPr>
                <a:defRPr/>
              </a:pPr>
              <a:t>2/29/2016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1796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460D82-684D-4219-9960-F2D60ADF6AF7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9B61DE-ECA8-4418-A5A3-D363D10F9226}" type="datetimeFigureOut">
              <a:rPr lang="en-US"/>
              <a:pPr>
                <a:defRPr/>
              </a:pPr>
              <a:t>2/29/2016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9992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6200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225" y="5648325"/>
            <a:ext cx="549275" cy="396875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fld id="{BC164E3F-32AE-4129-9BAE-4AC59FEBA05B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7456" y="4048919"/>
            <a:ext cx="23669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738" y="1646237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A1B72CA-593A-403A-8768-9F6C28A13EC9}" type="datetimeFigureOut">
              <a:rPr lang="en-US"/>
              <a:pPr>
                <a:defRPr/>
              </a:pPr>
              <a:t>2/29/2016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600" kern="1200" spc="-1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9pPr>
    </p:titleStyle>
    <p:bodyStyle>
      <a:lvl1pPr marL="3429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4888" indent="-228600" algn="l" rtl="0" eaLnBrk="0" fontAlgn="base" hangingPunct="0">
        <a:spcBef>
          <a:spcPct val="20000"/>
        </a:spcBef>
        <a:spcAft>
          <a:spcPct val="0"/>
        </a:spcAft>
        <a:buClr>
          <a:srgbClr val="D2CB6C"/>
        </a:buClr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28600" algn="l" rtl="0" eaLnBrk="0" fontAlgn="base" hangingPunct="0">
        <a:spcBef>
          <a:spcPct val="20000"/>
        </a:spcBef>
        <a:spcAft>
          <a:spcPct val="0"/>
        </a:spcAft>
        <a:buClr>
          <a:srgbClr val="95A39D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163" indent="-228600" algn="l" rtl="0" eaLnBrk="0" fontAlgn="base" hangingPunct="0">
        <a:spcBef>
          <a:spcPct val="20000"/>
        </a:spcBef>
        <a:spcAft>
          <a:spcPct val="0"/>
        </a:spcAft>
        <a:buClr>
          <a:srgbClr val="C89F5D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/>
              <a:t>CHEMICAL REACTIONS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28600"/>
            <a:ext cx="7077075" cy="512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5" name="TextBox 1"/>
          <p:cNvSpPr txBox="1">
            <a:spLocks noChangeArrowheads="1"/>
          </p:cNvSpPr>
          <p:nvPr/>
        </p:nvSpPr>
        <p:spPr bwMode="auto">
          <a:xfrm>
            <a:off x="742950" y="5638800"/>
            <a:ext cx="70961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D2CB6C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95A39D"/>
              </a:buClr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C89F5D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2400" b="1">
                <a:latin typeface="Arial Black" panose="020B0A04020102020204" pitchFamily="34" charset="0"/>
              </a:rPr>
              <a:t>Another casualty in the war of atoms</a:t>
            </a:r>
            <a:r>
              <a:rPr lang="en-US" altLang="en-US" sz="1800"/>
              <a:t>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/>
              <a:t>CHARACTERISTICS OF CHEMICAL REACTIONS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z="2800" dirty="0"/>
              <a:t>A chemical reaction is a process in which the physical and chemical properties of the original substances change as new substances with different chemical and physical properties are formed.  </a:t>
            </a:r>
          </a:p>
          <a:p>
            <a:pPr eaLnBrk="1" hangingPunct="1"/>
            <a:r>
              <a:rPr lang="en-US" altLang="en-US" sz="2800" b="1" dirty="0">
                <a:solidFill>
                  <a:srgbClr val="7030A0"/>
                </a:solidFill>
              </a:rPr>
              <a:t>Remember: a new substance is always formed.  </a:t>
            </a:r>
          </a:p>
          <a:p>
            <a:pPr eaLnBrk="1" hangingPunct="1"/>
            <a:endParaRPr lang="en-US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800" b="1" dirty="0"/>
              <a:t>CHARACTERISTICS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11430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800" b="1" dirty="0"/>
              <a:t>A.</a:t>
            </a:r>
            <a:r>
              <a:rPr lang="en-US" sz="2800" dirty="0"/>
              <a:t>  </a:t>
            </a:r>
            <a:r>
              <a:rPr lang="en-US" sz="2800" b="1" dirty="0"/>
              <a:t>There are always two kinds of substances:</a:t>
            </a:r>
            <a:endParaRPr lang="en-US" sz="2800" dirty="0"/>
          </a:p>
          <a:p>
            <a:pPr marL="798513" indent="-350838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800" dirty="0"/>
              <a:t>1.  </a:t>
            </a:r>
            <a:r>
              <a:rPr lang="en-US" sz="2800" b="1" dirty="0">
                <a:solidFill>
                  <a:srgbClr val="FF0000"/>
                </a:solidFill>
              </a:rPr>
              <a:t>Reactant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/>
              <a:t>- substance that enters into a chemical reaction; substance that reacts.</a:t>
            </a:r>
          </a:p>
          <a:p>
            <a:pPr marL="798513" indent="-350838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800" dirty="0"/>
              <a:t>2.  </a:t>
            </a:r>
            <a:r>
              <a:rPr lang="en-US" sz="2800" b="1" dirty="0">
                <a:solidFill>
                  <a:srgbClr val="FF0000"/>
                </a:solidFill>
              </a:rPr>
              <a:t>Product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/>
              <a:t>- substance produced by a chemical reaction; the substance that is made or produced.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US" sz="2800" dirty="0"/>
          </a:p>
          <a:p>
            <a:pPr marL="0" indent="0"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800" dirty="0"/>
              <a:t>Reactants  </a:t>
            </a:r>
            <a:r>
              <a:rPr lang="en-US" sz="2800" dirty="0">
                <a:sym typeface="Wingdings"/>
              </a:rPr>
              <a:t></a:t>
            </a:r>
            <a:r>
              <a:rPr lang="en-US" sz="2800" dirty="0"/>
              <a:t>   Products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800" b="1" dirty="0"/>
              <a:t>CHARACTERISTICS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566738" indent="-452438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800" b="1" dirty="0"/>
              <a:t>B.</a:t>
            </a:r>
            <a:r>
              <a:rPr lang="en-US" sz="2800" dirty="0"/>
              <a:t>  </a:t>
            </a:r>
            <a:r>
              <a:rPr lang="en-US" sz="2800" b="1" dirty="0"/>
              <a:t>There is always a change in energy in a chemical reaction.</a:t>
            </a:r>
            <a:r>
              <a:rPr lang="en-US" sz="2800" dirty="0"/>
              <a:t>  </a:t>
            </a:r>
          </a:p>
          <a:p>
            <a:pPr marL="914400" indent="-800100" eaLnBrk="1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800" dirty="0"/>
              <a:t>	</a:t>
            </a:r>
            <a:r>
              <a:rPr lang="en-US" sz="2800" b="1" dirty="0">
                <a:solidFill>
                  <a:srgbClr val="FF0000"/>
                </a:solidFill>
              </a:rPr>
              <a:t>Exergonic</a:t>
            </a:r>
            <a:r>
              <a:rPr lang="en-US" sz="2800" dirty="0"/>
              <a:t>  -  energy is given off;  Example:  burning</a:t>
            </a:r>
          </a:p>
          <a:p>
            <a:pPr marL="914400" indent="-800100" eaLnBrk="1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800" dirty="0"/>
              <a:t>	</a:t>
            </a:r>
            <a:r>
              <a:rPr lang="en-US" sz="2800" b="1" dirty="0">
                <a:solidFill>
                  <a:srgbClr val="FF0000"/>
                </a:solidFill>
              </a:rPr>
              <a:t>Endergonic</a:t>
            </a:r>
            <a:r>
              <a:rPr lang="en-US" sz="2800" dirty="0"/>
              <a:t>  -  energy is absorbed; Example: Photosynthesis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800" b="1" dirty="0"/>
              <a:t>CHARACTERISTICS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11430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800" b="1" dirty="0"/>
              <a:t>C.</a:t>
            </a:r>
            <a:r>
              <a:rPr lang="en-US" sz="2800" dirty="0"/>
              <a:t>  </a:t>
            </a:r>
            <a:r>
              <a:rPr lang="en-US" sz="2800" b="1" dirty="0"/>
              <a:t>Physical Properties Change</a:t>
            </a:r>
            <a:endParaRPr lang="en-US" sz="2800" dirty="0"/>
          </a:p>
          <a:p>
            <a:pPr marL="458788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800" dirty="0"/>
              <a:t>The </a:t>
            </a:r>
            <a:r>
              <a:rPr lang="en-US" sz="2800" b="1" dirty="0">
                <a:solidFill>
                  <a:srgbClr val="FF0000"/>
                </a:solidFill>
              </a:rPr>
              <a:t>physical</a:t>
            </a:r>
            <a:r>
              <a:rPr lang="en-US" sz="2800" dirty="0"/>
              <a:t> properties of the substance(s) that go </a:t>
            </a:r>
            <a:r>
              <a:rPr lang="en-US" sz="2800" b="1" dirty="0">
                <a:solidFill>
                  <a:srgbClr val="FF0000"/>
                </a:solidFill>
              </a:rPr>
              <a:t>into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/>
              <a:t>the reaction are </a:t>
            </a:r>
            <a:r>
              <a:rPr lang="en-US" sz="2800" b="1" dirty="0">
                <a:solidFill>
                  <a:srgbClr val="FF0000"/>
                </a:solidFill>
              </a:rPr>
              <a:t>not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/>
              <a:t>the same as the physical properties of the substance(s) that are produced.</a:t>
            </a:r>
          </a:p>
          <a:p>
            <a:pPr marL="458788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sz="2800" dirty="0"/>
          </a:p>
          <a:p>
            <a:pPr marL="458788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800" dirty="0"/>
              <a:t>		     +		           </a:t>
            </a:r>
            <a:r>
              <a:rPr lang="en-US" sz="2800" dirty="0">
                <a:sym typeface="Wingdings" panose="05000000000000000000" pitchFamily="2" charset="2"/>
              </a:rPr>
              <a:t>  </a:t>
            </a:r>
            <a:r>
              <a:rPr lang="en-US" sz="2800" dirty="0"/>
              <a:t>  </a:t>
            </a:r>
          </a:p>
          <a:p>
            <a:pPr marL="114300" indent="0" eaLnBrk="1" fontAlgn="auto" hangingPunct="1">
              <a:spcAft>
                <a:spcPts val="0"/>
              </a:spcAft>
              <a:buNone/>
              <a:defRPr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678" y="4267201"/>
            <a:ext cx="2161380" cy="161462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200" y="4238626"/>
            <a:ext cx="1676400" cy="164320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8821" y="4285439"/>
            <a:ext cx="1858804" cy="158196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800" b="1" dirty="0"/>
              <a:t>CHARACTERISTICS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 eaLnBrk="1" hangingPunct="1">
              <a:buFont typeface="Arial" panose="020B0604020202020204" pitchFamily="34" charset="0"/>
              <a:buNone/>
            </a:pPr>
            <a:r>
              <a:rPr lang="en-US" altLang="en-US" sz="2800" b="1" dirty="0"/>
              <a:t>D.  Conservation of Mass</a:t>
            </a:r>
            <a:endParaRPr lang="en-US" altLang="en-US" sz="2800" dirty="0"/>
          </a:p>
          <a:p>
            <a:pPr marL="114300" indent="0" eaLnBrk="1" hangingPunct="1">
              <a:buFont typeface="Arial" panose="020B0604020202020204" pitchFamily="34" charset="0"/>
              <a:buNone/>
            </a:pPr>
            <a:r>
              <a:rPr lang="en-US" altLang="en-US" sz="2800" dirty="0"/>
              <a:t>Atoms (matter) cannot be </a:t>
            </a:r>
            <a:r>
              <a:rPr lang="en-US" altLang="en-US" sz="2800" b="1" dirty="0">
                <a:solidFill>
                  <a:srgbClr val="FF0000"/>
                </a:solidFill>
              </a:rPr>
              <a:t>created or destroyed</a:t>
            </a:r>
            <a:r>
              <a:rPr lang="en-US" altLang="en-US" sz="2800" dirty="0"/>
              <a:t>.  The number of reactant atoms must </a:t>
            </a:r>
            <a:r>
              <a:rPr lang="en-US" altLang="en-US" sz="2800" b="1" dirty="0">
                <a:solidFill>
                  <a:srgbClr val="FF0000"/>
                </a:solidFill>
              </a:rPr>
              <a:t>equal</a:t>
            </a:r>
            <a:r>
              <a:rPr lang="en-US" altLang="en-US" sz="2800" dirty="0"/>
              <a:t> the number of product atoms.  </a:t>
            </a:r>
          </a:p>
          <a:p>
            <a:pPr marL="114300" indent="0" eaLnBrk="1" hangingPunct="1">
              <a:buFont typeface="Arial" panose="020B0604020202020204" pitchFamily="34" charset="0"/>
              <a:buNone/>
            </a:pPr>
            <a:endParaRPr lang="en-US" altLang="en-US" sz="2800" dirty="0"/>
          </a:p>
          <a:p>
            <a:pPr marL="114300" indent="0" algn="ctr" eaLnBrk="1" hangingPunct="1">
              <a:buFont typeface="Arial" panose="020B0604020202020204" pitchFamily="34" charset="0"/>
              <a:buNone/>
            </a:pPr>
            <a:r>
              <a:rPr lang="en-US" altLang="en-US" sz="2800" dirty="0"/>
              <a:t>H</a:t>
            </a:r>
            <a:r>
              <a:rPr lang="en-US" altLang="en-US" sz="2800" baseline="-25000" dirty="0"/>
              <a:t>2</a:t>
            </a:r>
            <a:r>
              <a:rPr lang="en-US" altLang="en-US" sz="2800" dirty="0"/>
              <a:t>  +  I</a:t>
            </a:r>
            <a:r>
              <a:rPr lang="en-US" altLang="en-US" sz="2800" baseline="-25000" dirty="0"/>
              <a:t>2</a:t>
            </a:r>
            <a:r>
              <a:rPr lang="en-US" altLang="en-US" sz="2800" dirty="0"/>
              <a:t>  </a:t>
            </a:r>
            <a:r>
              <a:rPr lang="en-US" altLang="en-US" sz="2800" dirty="0">
                <a:sym typeface="Wingdings" panose="05000000000000000000" pitchFamily="2" charset="2"/>
              </a:rPr>
              <a:t>  2HI</a:t>
            </a:r>
          </a:p>
          <a:p>
            <a:pPr marL="114300" indent="0" algn="ctr" eaLnBrk="1" hangingPunct="1">
              <a:buFont typeface="Arial" panose="020B0604020202020204" pitchFamily="34" charset="0"/>
              <a:buNone/>
            </a:pPr>
            <a:endParaRPr lang="en-US" altLang="en-US" sz="2800" dirty="0">
              <a:sym typeface="Wingdings" panose="05000000000000000000" pitchFamily="2" charset="2"/>
            </a:endParaRPr>
          </a:p>
          <a:p>
            <a:pPr marL="114300" indent="0" algn="ctr" eaLnBrk="1" hangingPunct="1">
              <a:buFont typeface="Arial" panose="020B0604020202020204" pitchFamily="34" charset="0"/>
              <a:buNone/>
            </a:pPr>
            <a:r>
              <a:rPr lang="en-US" altLang="en-US" sz="2800" dirty="0">
                <a:sym typeface="Wingdings" panose="05000000000000000000" pitchFamily="2" charset="2"/>
              </a:rPr>
              <a:t>H = 2			H = 2</a:t>
            </a:r>
          </a:p>
          <a:p>
            <a:pPr marL="114300" indent="0" algn="ctr" eaLnBrk="1" hangingPunct="1">
              <a:buFont typeface="Arial" panose="020B0604020202020204" pitchFamily="34" charset="0"/>
              <a:buNone/>
            </a:pPr>
            <a:r>
              <a:rPr lang="en-US" altLang="en-US" sz="2800" dirty="0">
                <a:sym typeface="Wingdings" panose="05000000000000000000" pitchFamily="2" charset="2"/>
              </a:rPr>
              <a:t>I = 2			I = 2</a:t>
            </a:r>
            <a:endParaRPr lang="en-US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/>
              <a:t>GETTING READY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800"/>
            <a:ext cx="7620000" cy="4191000"/>
          </a:xfrm>
        </p:spPr>
        <p:txBody>
          <a:bodyPr numCol="2"/>
          <a:lstStyle/>
          <a:p>
            <a:pPr marL="114300" lvl="0" indent="0">
              <a:lnSpc>
                <a:spcPct val="150000"/>
              </a:lnSpc>
              <a:buNone/>
            </a:pPr>
            <a:r>
              <a:rPr lang="en-US" dirty="0"/>
              <a:t>1. </a:t>
            </a:r>
            <a:r>
              <a:rPr lang="en-US" dirty="0" err="1"/>
              <a:t>NaCl</a:t>
            </a:r>
            <a:r>
              <a:rPr lang="en-US" dirty="0"/>
              <a:t> 	________</a:t>
            </a:r>
          </a:p>
          <a:p>
            <a:pPr marL="114300" lvl="0" indent="0">
              <a:lnSpc>
                <a:spcPct val="150000"/>
              </a:lnSpc>
              <a:buNone/>
            </a:pPr>
            <a:r>
              <a:rPr lang="en-US" dirty="0"/>
              <a:t>2. H</a:t>
            </a:r>
            <a:r>
              <a:rPr lang="en-US" baseline="-25000" dirty="0"/>
              <a:t>2</a:t>
            </a:r>
            <a:r>
              <a:rPr lang="en-US" dirty="0"/>
              <a:t>SO</a:t>
            </a:r>
            <a:r>
              <a:rPr lang="en-US" baseline="-25000" dirty="0"/>
              <a:t>4	</a:t>
            </a:r>
            <a:r>
              <a:rPr lang="en-US" dirty="0"/>
              <a:t>________</a:t>
            </a:r>
          </a:p>
          <a:p>
            <a:pPr marL="114300" lvl="0" indent="0">
              <a:lnSpc>
                <a:spcPct val="150000"/>
              </a:lnSpc>
              <a:buNone/>
            </a:pPr>
            <a:r>
              <a:rPr lang="en-US" dirty="0"/>
              <a:t>3. KNO</a:t>
            </a:r>
            <a:r>
              <a:rPr lang="en-US" baseline="-25000" dirty="0"/>
              <a:t>3</a:t>
            </a:r>
            <a:r>
              <a:rPr lang="en-US" dirty="0"/>
              <a:t> 	________</a:t>
            </a:r>
          </a:p>
          <a:p>
            <a:pPr marL="114300" lvl="0" indent="0">
              <a:lnSpc>
                <a:spcPct val="150000"/>
              </a:lnSpc>
              <a:buNone/>
            </a:pPr>
            <a:r>
              <a:rPr lang="en-US" dirty="0"/>
              <a:t>4. CaCl</a:t>
            </a:r>
            <a:r>
              <a:rPr lang="en-US" baseline="-25000" dirty="0"/>
              <a:t>2	</a:t>
            </a:r>
            <a:r>
              <a:rPr lang="en-US" dirty="0"/>
              <a:t>________</a:t>
            </a:r>
          </a:p>
          <a:p>
            <a:pPr marL="114300" lvl="0" indent="0">
              <a:lnSpc>
                <a:spcPct val="150000"/>
              </a:lnSpc>
              <a:buNone/>
            </a:pPr>
            <a:r>
              <a:rPr lang="en-US" dirty="0"/>
              <a:t>5. C</a:t>
            </a:r>
            <a:r>
              <a:rPr lang="en-US" baseline="-25000" dirty="0"/>
              <a:t>2</a:t>
            </a:r>
            <a:r>
              <a:rPr lang="en-US" dirty="0"/>
              <a:t>H</a:t>
            </a:r>
            <a:r>
              <a:rPr lang="en-US" baseline="-25000" dirty="0"/>
              <a:t>6</a:t>
            </a:r>
            <a:r>
              <a:rPr lang="en-US" dirty="0"/>
              <a:t> 	________</a:t>
            </a:r>
          </a:p>
          <a:p>
            <a:pPr marL="114300" lvl="0" indent="0">
              <a:lnSpc>
                <a:spcPct val="150000"/>
              </a:lnSpc>
              <a:buNone/>
            </a:pPr>
            <a:r>
              <a:rPr lang="en-US" dirty="0"/>
              <a:t>6. Ba(OH)</a:t>
            </a:r>
            <a:r>
              <a:rPr lang="en-US" baseline="-25000" dirty="0"/>
              <a:t>2</a:t>
            </a:r>
            <a:r>
              <a:rPr lang="en-US" dirty="0"/>
              <a:t> 	________</a:t>
            </a:r>
          </a:p>
          <a:p>
            <a:pPr marL="114300" lvl="0" indent="0">
              <a:lnSpc>
                <a:spcPct val="150000"/>
              </a:lnSpc>
              <a:buNone/>
            </a:pPr>
            <a:r>
              <a:rPr lang="en-US" dirty="0"/>
              <a:t>7. NH</a:t>
            </a:r>
            <a:r>
              <a:rPr lang="en-US" baseline="-25000" dirty="0"/>
              <a:t>4</a:t>
            </a:r>
            <a:r>
              <a:rPr lang="en-US" dirty="0"/>
              <a:t>Br	________</a:t>
            </a:r>
          </a:p>
          <a:p>
            <a:pPr marL="114300" lvl="0" indent="0">
              <a:lnSpc>
                <a:spcPct val="150000"/>
              </a:lnSpc>
              <a:buNone/>
            </a:pPr>
            <a:endParaRPr lang="en-US" dirty="0"/>
          </a:p>
          <a:p>
            <a:pPr marL="114300" lvl="0" indent="0">
              <a:lnSpc>
                <a:spcPct val="150000"/>
              </a:lnSpc>
              <a:buNone/>
            </a:pPr>
            <a:r>
              <a:rPr lang="en-US" dirty="0"/>
              <a:t>8. Ca</a:t>
            </a:r>
            <a:r>
              <a:rPr lang="en-US" baseline="-25000" dirty="0"/>
              <a:t>3</a:t>
            </a:r>
            <a:r>
              <a:rPr lang="en-US" dirty="0"/>
              <a:t>(PO</a:t>
            </a:r>
            <a:r>
              <a:rPr lang="en-US" baseline="-25000" dirty="0"/>
              <a:t>4</a:t>
            </a:r>
            <a:r>
              <a:rPr lang="en-US" dirty="0"/>
              <a:t>)</a:t>
            </a:r>
            <a:r>
              <a:rPr lang="en-US" baseline="-25000" dirty="0"/>
              <a:t>2</a:t>
            </a:r>
            <a:r>
              <a:rPr lang="en-US" dirty="0"/>
              <a:t> 	________</a:t>
            </a:r>
          </a:p>
          <a:p>
            <a:pPr marL="114300" lvl="0" indent="0">
              <a:lnSpc>
                <a:spcPct val="150000"/>
              </a:lnSpc>
              <a:buNone/>
            </a:pPr>
            <a:r>
              <a:rPr lang="en-US" dirty="0"/>
              <a:t>9. Al</a:t>
            </a:r>
            <a:r>
              <a:rPr lang="en-US" baseline="-25000" dirty="0"/>
              <a:t>2</a:t>
            </a:r>
            <a:r>
              <a:rPr lang="en-US" dirty="0"/>
              <a:t>(SO</a:t>
            </a:r>
            <a:r>
              <a:rPr lang="en-US" baseline="-25000" dirty="0"/>
              <a:t>4</a:t>
            </a:r>
            <a:r>
              <a:rPr lang="en-US" dirty="0"/>
              <a:t>)</a:t>
            </a:r>
            <a:r>
              <a:rPr lang="en-US" baseline="-25000" dirty="0"/>
              <a:t>3</a:t>
            </a:r>
            <a:r>
              <a:rPr lang="en-US" dirty="0"/>
              <a:t> 	________</a:t>
            </a:r>
          </a:p>
          <a:p>
            <a:pPr marL="114300" lvl="0" indent="0">
              <a:lnSpc>
                <a:spcPct val="150000"/>
              </a:lnSpc>
              <a:buNone/>
            </a:pPr>
            <a:r>
              <a:rPr lang="en-US" dirty="0"/>
              <a:t>10. Mg(NO</a:t>
            </a:r>
            <a:r>
              <a:rPr lang="en-US" baseline="-25000" dirty="0"/>
              <a:t>3</a:t>
            </a:r>
            <a:r>
              <a:rPr lang="en-US" dirty="0"/>
              <a:t>)</a:t>
            </a:r>
            <a:r>
              <a:rPr lang="en-US" baseline="-25000" dirty="0"/>
              <a:t>2	</a:t>
            </a:r>
            <a:r>
              <a:rPr lang="en-US" dirty="0"/>
              <a:t>________</a:t>
            </a:r>
          </a:p>
          <a:p>
            <a:pPr marL="114300" lvl="0" indent="0">
              <a:lnSpc>
                <a:spcPct val="150000"/>
              </a:lnSpc>
              <a:buNone/>
            </a:pPr>
            <a:r>
              <a:rPr lang="en-US" dirty="0"/>
              <a:t>11. Cu(NO</a:t>
            </a:r>
            <a:r>
              <a:rPr lang="en-US" baseline="-25000" dirty="0"/>
              <a:t>3</a:t>
            </a:r>
            <a:r>
              <a:rPr lang="en-US" dirty="0"/>
              <a:t>)</a:t>
            </a:r>
            <a:r>
              <a:rPr lang="en-US" baseline="-25000" dirty="0"/>
              <a:t>2</a:t>
            </a:r>
            <a:r>
              <a:rPr lang="en-US" dirty="0"/>
              <a:t> 	________</a:t>
            </a:r>
          </a:p>
          <a:p>
            <a:pPr marL="114300" lvl="0" indent="0">
              <a:lnSpc>
                <a:spcPct val="150000"/>
              </a:lnSpc>
              <a:buNone/>
            </a:pPr>
            <a:r>
              <a:rPr lang="en-US" dirty="0"/>
              <a:t>12. KMnO</a:t>
            </a:r>
            <a:r>
              <a:rPr lang="en-US" baseline="-25000" dirty="0"/>
              <a:t>4	</a:t>
            </a:r>
            <a:r>
              <a:rPr lang="en-US" dirty="0"/>
              <a:t>________</a:t>
            </a:r>
          </a:p>
          <a:p>
            <a:pPr marL="114300" lvl="0" indent="0">
              <a:lnSpc>
                <a:spcPct val="150000"/>
              </a:lnSpc>
              <a:buNone/>
            </a:pPr>
            <a:r>
              <a:rPr lang="en-US" dirty="0"/>
              <a:t>13. H</a:t>
            </a:r>
            <a:r>
              <a:rPr lang="en-US" baseline="-25000" dirty="0"/>
              <a:t>2</a:t>
            </a:r>
            <a:r>
              <a:rPr lang="en-US" dirty="0"/>
              <a:t>O</a:t>
            </a:r>
            <a:r>
              <a:rPr lang="en-US" baseline="-25000" dirty="0"/>
              <a:t>2</a:t>
            </a:r>
            <a:r>
              <a:rPr lang="en-US" dirty="0"/>
              <a:t> 	________</a:t>
            </a:r>
          </a:p>
          <a:p>
            <a:pPr marL="114300" lvl="0" indent="0">
              <a:lnSpc>
                <a:spcPct val="150000"/>
              </a:lnSpc>
              <a:buNone/>
            </a:pPr>
            <a:r>
              <a:rPr lang="en-US" dirty="0"/>
              <a:t>14. (NH</a:t>
            </a:r>
            <a:r>
              <a:rPr lang="en-US" baseline="-25000" dirty="0"/>
              <a:t>4</a:t>
            </a:r>
            <a:r>
              <a:rPr lang="en-US" dirty="0"/>
              <a:t>)</a:t>
            </a:r>
            <a:r>
              <a:rPr lang="en-US" baseline="-25000" dirty="0"/>
              <a:t>3</a:t>
            </a:r>
            <a:r>
              <a:rPr lang="en-US" dirty="0"/>
              <a:t>PO</a:t>
            </a:r>
            <a:r>
              <a:rPr lang="en-US" baseline="-25000" dirty="0"/>
              <a:t>4	</a:t>
            </a:r>
            <a:r>
              <a:rPr lang="en-US" dirty="0"/>
              <a:t>________</a:t>
            </a:r>
          </a:p>
          <a:p>
            <a:pPr marL="114300" lvl="0" indent="0">
              <a:buNone/>
            </a:pPr>
            <a:endParaRPr lang="en-US" sz="2400" dirty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09600" y="1442219"/>
            <a:ext cx="71247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400" dirty="0"/>
              <a:t>Determine the total number of atoms in the following chemical formulas.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44499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/>
              <a:t>GETTING READY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800"/>
            <a:ext cx="7620000" cy="4191000"/>
          </a:xfrm>
        </p:spPr>
        <p:txBody>
          <a:bodyPr numCol="2"/>
          <a:lstStyle/>
          <a:p>
            <a:pPr marL="114300" lvl="0" indent="0">
              <a:lnSpc>
                <a:spcPct val="150000"/>
              </a:lnSpc>
              <a:buNone/>
            </a:pPr>
            <a:r>
              <a:rPr lang="en-US" dirty="0"/>
              <a:t>15. </a:t>
            </a:r>
            <a:r>
              <a:rPr lang="en-US" dirty="0" err="1"/>
              <a:t>NaCl</a:t>
            </a:r>
            <a:r>
              <a:rPr lang="en-US" dirty="0"/>
              <a:t> 	</a:t>
            </a:r>
          </a:p>
          <a:p>
            <a:pPr marL="571500" lvl="0" indent="-457200">
              <a:lnSpc>
                <a:spcPct val="150000"/>
              </a:lnSpc>
              <a:buAutoNum type="arabicPeriod"/>
            </a:pPr>
            <a:endParaRPr lang="en-US" dirty="0"/>
          </a:p>
          <a:p>
            <a:pPr marL="114300" lvl="0" indent="0">
              <a:lnSpc>
                <a:spcPct val="150000"/>
              </a:lnSpc>
              <a:buNone/>
            </a:pPr>
            <a:r>
              <a:rPr lang="en-US" dirty="0"/>
              <a:t>16. H</a:t>
            </a:r>
            <a:r>
              <a:rPr lang="en-US" baseline="-25000" dirty="0"/>
              <a:t>2</a:t>
            </a:r>
            <a:r>
              <a:rPr lang="en-US" dirty="0"/>
              <a:t>SO</a:t>
            </a:r>
            <a:r>
              <a:rPr lang="en-US" baseline="-25000" dirty="0"/>
              <a:t>4	</a:t>
            </a:r>
            <a:endParaRPr lang="en-US" dirty="0"/>
          </a:p>
          <a:p>
            <a:pPr marL="114300" lvl="0" indent="0">
              <a:lnSpc>
                <a:spcPct val="150000"/>
              </a:lnSpc>
              <a:buNone/>
            </a:pPr>
            <a:endParaRPr lang="en-US" dirty="0"/>
          </a:p>
          <a:p>
            <a:pPr marL="114300" lvl="0" indent="0">
              <a:lnSpc>
                <a:spcPct val="150000"/>
              </a:lnSpc>
              <a:buNone/>
            </a:pPr>
            <a:r>
              <a:rPr lang="en-US" dirty="0"/>
              <a:t>17. KNO</a:t>
            </a:r>
            <a:r>
              <a:rPr lang="en-US" baseline="-25000" dirty="0"/>
              <a:t>3</a:t>
            </a:r>
            <a:r>
              <a:rPr lang="en-US" dirty="0"/>
              <a:t> 	</a:t>
            </a:r>
          </a:p>
          <a:p>
            <a:pPr marL="114300" lvl="0" indent="0">
              <a:lnSpc>
                <a:spcPct val="150000"/>
              </a:lnSpc>
              <a:buNone/>
            </a:pPr>
            <a:endParaRPr lang="en-US" dirty="0"/>
          </a:p>
          <a:p>
            <a:pPr marL="114300" lvl="0" indent="0">
              <a:lnSpc>
                <a:spcPct val="150000"/>
              </a:lnSpc>
              <a:buNone/>
            </a:pPr>
            <a:r>
              <a:rPr lang="en-US" dirty="0"/>
              <a:t>18. CaCl</a:t>
            </a:r>
            <a:r>
              <a:rPr lang="en-US" baseline="-25000" dirty="0"/>
              <a:t>2	</a:t>
            </a:r>
            <a:endParaRPr lang="en-US" dirty="0"/>
          </a:p>
          <a:p>
            <a:pPr marL="114300" lvl="0" indent="0">
              <a:lnSpc>
                <a:spcPct val="150000"/>
              </a:lnSpc>
              <a:buNone/>
            </a:pPr>
            <a:endParaRPr lang="en-US" dirty="0"/>
          </a:p>
          <a:p>
            <a:pPr marL="114300" lvl="0" indent="0">
              <a:lnSpc>
                <a:spcPct val="150000"/>
              </a:lnSpc>
              <a:buNone/>
            </a:pPr>
            <a:endParaRPr lang="en-US" dirty="0"/>
          </a:p>
          <a:p>
            <a:pPr marL="114300" lvl="0" indent="0">
              <a:lnSpc>
                <a:spcPct val="150000"/>
              </a:lnSpc>
              <a:buNone/>
            </a:pPr>
            <a:endParaRPr lang="en-US" dirty="0"/>
          </a:p>
          <a:p>
            <a:pPr marL="114300" lvl="0" indent="0">
              <a:lnSpc>
                <a:spcPct val="150000"/>
              </a:lnSpc>
              <a:buNone/>
            </a:pPr>
            <a:r>
              <a:rPr lang="en-US" dirty="0"/>
              <a:t>19. C</a:t>
            </a:r>
            <a:r>
              <a:rPr lang="en-US" baseline="-25000" dirty="0"/>
              <a:t>2</a:t>
            </a:r>
            <a:r>
              <a:rPr lang="en-US" dirty="0"/>
              <a:t>H</a:t>
            </a:r>
            <a:r>
              <a:rPr lang="en-US" baseline="-25000" dirty="0"/>
              <a:t>6</a:t>
            </a:r>
            <a:r>
              <a:rPr lang="en-US" dirty="0"/>
              <a:t> 	</a:t>
            </a:r>
          </a:p>
          <a:p>
            <a:pPr marL="114300" lvl="0" indent="0">
              <a:lnSpc>
                <a:spcPct val="150000"/>
              </a:lnSpc>
              <a:buNone/>
            </a:pPr>
            <a:endParaRPr lang="en-US" dirty="0"/>
          </a:p>
          <a:p>
            <a:pPr marL="114300" lvl="0" indent="0">
              <a:lnSpc>
                <a:spcPct val="150000"/>
              </a:lnSpc>
              <a:buNone/>
            </a:pPr>
            <a:r>
              <a:rPr lang="en-US" dirty="0"/>
              <a:t>20. Ba(OH)</a:t>
            </a:r>
            <a:r>
              <a:rPr lang="en-US" baseline="-25000" dirty="0"/>
              <a:t>2</a:t>
            </a:r>
            <a:r>
              <a:rPr lang="en-US" dirty="0"/>
              <a:t> 	</a:t>
            </a:r>
          </a:p>
          <a:p>
            <a:pPr marL="114300" lvl="0" indent="0">
              <a:lnSpc>
                <a:spcPct val="150000"/>
              </a:lnSpc>
              <a:buNone/>
            </a:pPr>
            <a:endParaRPr lang="en-US" dirty="0"/>
          </a:p>
          <a:p>
            <a:pPr marL="114300" lvl="0" indent="0">
              <a:lnSpc>
                <a:spcPct val="150000"/>
              </a:lnSpc>
              <a:buNone/>
            </a:pPr>
            <a:r>
              <a:rPr lang="en-US" dirty="0"/>
              <a:t>21. NH</a:t>
            </a:r>
            <a:r>
              <a:rPr lang="en-US" baseline="-25000" dirty="0"/>
              <a:t>4</a:t>
            </a:r>
            <a:r>
              <a:rPr lang="en-US" dirty="0"/>
              <a:t>Br	</a:t>
            </a:r>
          </a:p>
          <a:p>
            <a:pPr marL="114300" lvl="0" indent="0">
              <a:lnSpc>
                <a:spcPct val="150000"/>
              </a:lnSpc>
              <a:buNone/>
            </a:pPr>
            <a:endParaRPr lang="en-US" dirty="0"/>
          </a:p>
          <a:p>
            <a:pPr marL="114300" indent="0">
              <a:lnSpc>
                <a:spcPct val="150000"/>
              </a:lnSpc>
              <a:buNone/>
            </a:pPr>
            <a:r>
              <a:rPr lang="en-US" dirty="0"/>
              <a:t>22. Ca</a:t>
            </a:r>
            <a:r>
              <a:rPr lang="en-US" baseline="-25000" dirty="0"/>
              <a:t>3</a:t>
            </a:r>
            <a:r>
              <a:rPr lang="en-US" dirty="0"/>
              <a:t>(PO</a:t>
            </a:r>
            <a:r>
              <a:rPr lang="en-US" baseline="-25000" dirty="0"/>
              <a:t>4</a:t>
            </a:r>
            <a:r>
              <a:rPr lang="en-US" dirty="0"/>
              <a:t>)</a:t>
            </a:r>
            <a:r>
              <a:rPr lang="en-US" baseline="-25000" dirty="0"/>
              <a:t>2</a:t>
            </a:r>
            <a:r>
              <a:rPr lang="en-US" dirty="0"/>
              <a:t> 	</a:t>
            </a:r>
          </a:p>
          <a:p>
            <a:pPr marL="114300" lvl="0" indent="0">
              <a:lnSpc>
                <a:spcPct val="150000"/>
              </a:lnSpc>
              <a:buNone/>
            </a:pPr>
            <a:endParaRPr lang="en-US" dirty="0"/>
          </a:p>
          <a:p>
            <a:pPr marL="114300" lvl="0" indent="0">
              <a:lnSpc>
                <a:spcPct val="150000"/>
              </a:lnSpc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09600" y="1442219"/>
            <a:ext cx="71247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400" dirty="0"/>
              <a:t>Determine the type of and number of each atom.</a:t>
            </a:r>
          </a:p>
          <a:p>
            <a:endParaRPr lang="en-US" dirty="0"/>
          </a:p>
        </p:txBody>
      </p: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1752600" y="2438400"/>
            <a:ext cx="1322788" cy="71651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b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Na – 1</a:t>
            </a: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b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Cl - 1</a:t>
            </a: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34709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/>
              <a:t>GETTING READY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800"/>
            <a:ext cx="7620000" cy="4191000"/>
          </a:xfrm>
        </p:spPr>
        <p:txBody>
          <a:bodyPr numCol="2"/>
          <a:lstStyle/>
          <a:p>
            <a:pPr marL="114300" lvl="0" indent="0">
              <a:lnSpc>
                <a:spcPct val="150000"/>
              </a:lnSpc>
              <a:buNone/>
            </a:pPr>
            <a:r>
              <a:rPr lang="en-US" dirty="0"/>
              <a:t>23. Al</a:t>
            </a:r>
            <a:r>
              <a:rPr lang="en-US" baseline="-25000" dirty="0"/>
              <a:t>2</a:t>
            </a:r>
            <a:r>
              <a:rPr lang="en-US" dirty="0"/>
              <a:t>(SO</a:t>
            </a:r>
            <a:r>
              <a:rPr lang="en-US" baseline="-25000" dirty="0"/>
              <a:t>4</a:t>
            </a:r>
            <a:r>
              <a:rPr lang="en-US" dirty="0"/>
              <a:t>)</a:t>
            </a:r>
            <a:r>
              <a:rPr lang="en-US" baseline="-25000" dirty="0"/>
              <a:t>3</a:t>
            </a:r>
            <a:r>
              <a:rPr lang="en-US" dirty="0"/>
              <a:t> 	</a:t>
            </a:r>
          </a:p>
          <a:p>
            <a:pPr marL="114300" lvl="0" indent="0">
              <a:lnSpc>
                <a:spcPct val="150000"/>
              </a:lnSpc>
              <a:buNone/>
            </a:pPr>
            <a:endParaRPr lang="en-US" dirty="0"/>
          </a:p>
          <a:p>
            <a:pPr marL="114300" lvl="0" indent="0">
              <a:lnSpc>
                <a:spcPct val="150000"/>
              </a:lnSpc>
              <a:buNone/>
            </a:pPr>
            <a:r>
              <a:rPr lang="en-US" dirty="0"/>
              <a:t>24. Mg(NO</a:t>
            </a:r>
            <a:r>
              <a:rPr lang="en-US" baseline="-25000" dirty="0"/>
              <a:t>3</a:t>
            </a:r>
            <a:r>
              <a:rPr lang="en-US" dirty="0"/>
              <a:t>)</a:t>
            </a:r>
            <a:r>
              <a:rPr lang="en-US" baseline="-25000" dirty="0"/>
              <a:t>2	</a:t>
            </a:r>
            <a:endParaRPr lang="en-US" dirty="0"/>
          </a:p>
          <a:p>
            <a:pPr marL="114300" lvl="0" indent="0">
              <a:lnSpc>
                <a:spcPct val="150000"/>
              </a:lnSpc>
              <a:buNone/>
            </a:pPr>
            <a:endParaRPr lang="en-US" dirty="0"/>
          </a:p>
          <a:p>
            <a:pPr marL="114300" lvl="0" indent="0">
              <a:lnSpc>
                <a:spcPct val="150000"/>
              </a:lnSpc>
              <a:buNone/>
            </a:pPr>
            <a:r>
              <a:rPr lang="en-US" dirty="0"/>
              <a:t>25. Cu(NO</a:t>
            </a:r>
            <a:r>
              <a:rPr lang="en-US" baseline="-25000" dirty="0"/>
              <a:t>3</a:t>
            </a:r>
            <a:r>
              <a:rPr lang="en-US" dirty="0"/>
              <a:t>)</a:t>
            </a:r>
            <a:r>
              <a:rPr lang="en-US" baseline="-25000" dirty="0"/>
              <a:t>2</a:t>
            </a:r>
            <a:r>
              <a:rPr lang="en-US" dirty="0"/>
              <a:t> 	</a:t>
            </a:r>
          </a:p>
          <a:p>
            <a:pPr marL="114300" lvl="0" indent="0">
              <a:lnSpc>
                <a:spcPct val="150000"/>
              </a:lnSpc>
              <a:buNone/>
            </a:pPr>
            <a:endParaRPr lang="en-US" dirty="0"/>
          </a:p>
          <a:p>
            <a:pPr marL="114300" lvl="0" indent="0">
              <a:lnSpc>
                <a:spcPct val="150000"/>
              </a:lnSpc>
              <a:buNone/>
            </a:pPr>
            <a:endParaRPr lang="en-US" dirty="0"/>
          </a:p>
          <a:p>
            <a:pPr marL="114300" lvl="0" indent="0">
              <a:lnSpc>
                <a:spcPct val="150000"/>
              </a:lnSpc>
              <a:buNone/>
            </a:pPr>
            <a:r>
              <a:rPr lang="en-US" dirty="0"/>
              <a:t>26. KMnO</a:t>
            </a:r>
            <a:r>
              <a:rPr lang="en-US" baseline="-25000" dirty="0"/>
              <a:t>4	</a:t>
            </a:r>
            <a:endParaRPr lang="en-US" dirty="0"/>
          </a:p>
          <a:p>
            <a:pPr marL="114300" lvl="0" indent="0">
              <a:lnSpc>
                <a:spcPct val="150000"/>
              </a:lnSpc>
              <a:buNone/>
            </a:pPr>
            <a:endParaRPr lang="en-US" dirty="0"/>
          </a:p>
          <a:p>
            <a:pPr marL="114300" lvl="0" indent="0">
              <a:lnSpc>
                <a:spcPct val="150000"/>
              </a:lnSpc>
              <a:buNone/>
            </a:pPr>
            <a:r>
              <a:rPr lang="en-US" dirty="0"/>
              <a:t>27. H</a:t>
            </a:r>
            <a:r>
              <a:rPr lang="en-US" baseline="-25000" dirty="0"/>
              <a:t>2</a:t>
            </a:r>
            <a:r>
              <a:rPr lang="en-US" dirty="0"/>
              <a:t>O</a:t>
            </a:r>
            <a:r>
              <a:rPr lang="en-US" baseline="-25000" dirty="0"/>
              <a:t>2</a:t>
            </a:r>
            <a:r>
              <a:rPr lang="en-US" dirty="0"/>
              <a:t> 	</a:t>
            </a:r>
          </a:p>
          <a:p>
            <a:pPr marL="114300" lvl="0" indent="0">
              <a:lnSpc>
                <a:spcPct val="150000"/>
              </a:lnSpc>
              <a:buNone/>
            </a:pPr>
            <a:endParaRPr lang="en-US" dirty="0"/>
          </a:p>
          <a:p>
            <a:pPr marL="114300" lvl="0" indent="0">
              <a:lnSpc>
                <a:spcPct val="150000"/>
              </a:lnSpc>
              <a:buNone/>
            </a:pPr>
            <a:r>
              <a:rPr lang="en-US" dirty="0"/>
              <a:t>28. (NH</a:t>
            </a:r>
            <a:r>
              <a:rPr lang="en-US" baseline="-25000" dirty="0"/>
              <a:t>4</a:t>
            </a:r>
            <a:r>
              <a:rPr lang="en-US" dirty="0"/>
              <a:t>)</a:t>
            </a:r>
            <a:r>
              <a:rPr lang="en-US" baseline="-25000" dirty="0"/>
              <a:t>3</a:t>
            </a:r>
            <a:r>
              <a:rPr lang="en-US" dirty="0"/>
              <a:t>PO</a:t>
            </a:r>
            <a:r>
              <a:rPr lang="en-US" baseline="-25000" dirty="0"/>
              <a:t>4	</a:t>
            </a:r>
            <a:endParaRPr lang="en-US" dirty="0"/>
          </a:p>
          <a:p>
            <a:pPr marL="114300" lvl="0" indent="0">
              <a:buNone/>
            </a:pPr>
            <a:endParaRPr lang="en-US" sz="2400" dirty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09600" y="1442219"/>
            <a:ext cx="71247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400" dirty="0"/>
              <a:t>Determine the type of and number of each atom.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67461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7620000" cy="792163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/>
              <a:t>BALANCING CHEMICAL EQUATIONS</a:t>
            </a:r>
            <a:br>
              <a:rPr lang="en-US" b="1" dirty="0"/>
            </a:br>
            <a:endParaRPr lang="en-US" dirty="0"/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4675" lvl="0" indent="-460375" eaLnBrk="1" hangingPunct="1">
              <a:lnSpc>
                <a:spcPct val="70000"/>
              </a:lnSpc>
              <a:buFont typeface="Wingdings" panose="05000000000000000000" pitchFamily="2" charset="2"/>
              <a:buChar char="v"/>
            </a:pPr>
            <a:r>
              <a:rPr lang="en-US" sz="3200" dirty="0"/>
              <a:t>A chemical reaction is a </a:t>
            </a:r>
            <a:r>
              <a:rPr lang="en-US" sz="3200" b="1" dirty="0">
                <a:solidFill>
                  <a:srgbClr val="FF0000"/>
                </a:solidFill>
              </a:rPr>
              <a:t>process</a:t>
            </a:r>
            <a:r>
              <a:rPr lang="en-US" sz="3200" dirty="0"/>
              <a:t> in which one or more substances are converted into </a:t>
            </a:r>
            <a:r>
              <a:rPr lang="en-US" sz="3200" b="1" dirty="0">
                <a:solidFill>
                  <a:srgbClr val="FF0000"/>
                </a:solidFill>
              </a:rPr>
              <a:t>new</a:t>
            </a:r>
            <a:r>
              <a:rPr lang="en-US" sz="3200" dirty="0"/>
              <a:t> substances.</a:t>
            </a:r>
          </a:p>
          <a:p>
            <a:pPr marL="114300" lvl="0" indent="0" eaLnBrk="1" hangingPunct="1">
              <a:lnSpc>
                <a:spcPct val="70000"/>
              </a:lnSpc>
              <a:buNone/>
            </a:pPr>
            <a:endParaRPr lang="en-US" sz="3200" dirty="0"/>
          </a:p>
          <a:p>
            <a:pPr marL="574675" lvl="0" indent="-460375" eaLnBrk="1" hangingPunct="1">
              <a:lnSpc>
                <a:spcPct val="70000"/>
              </a:lnSpc>
              <a:buFont typeface="Wingdings" panose="05000000000000000000" pitchFamily="2" charset="2"/>
              <a:buChar char="v"/>
            </a:pPr>
            <a:r>
              <a:rPr lang="en-US" altLang="en-US" sz="3200" dirty="0"/>
              <a:t>Chemical reactions (</a:t>
            </a:r>
            <a:r>
              <a:rPr lang="en-US" altLang="en-US" sz="3200" dirty="0" err="1"/>
              <a:t>rxns</a:t>
            </a:r>
            <a:r>
              <a:rPr lang="en-US" altLang="en-US" sz="3200" dirty="0"/>
              <a:t>) involve a </a:t>
            </a:r>
            <a:r>
              <a:rPr lang="en-US" altLang="en-US" sz="3200" b="1" dirty="0">
                <a:solidFill>
                  <a:srgbClr val="FF0000"/>
                </a:solidFill>
              </a:rPr>
              <a:t>rearrangement</a:t>
            </a:r>
            <a:r>
              <a:rPr lang="en-US" altLang="en-US" sz="3200" dirty="0"/>
              <a:t> of atoms and the </a:t>
            </a:r>
            <a:r>
              <a:rPr lang="en-US" altLang="en-US" sz="3200" b="1" dirty="0">
                <a:solidFill>
                  <a:srgbClr val="FF0000"/>
                </a:solidFill>
              </a:rPr>
              <a:t>bonds</a:t>
            </a:r>
            <a:r>
              <a:rPr lang="en-US" altLang="en-US" sz="3200" dirty="0"/>
              <a:t> in compounds and molecules.</a:t>
            </a:r>
          </a:p>
          <a:p>
            <a:pPr marL="114300" lvl="0" indent="0" eaLnBrk="1" hangingPunct="1">
              <a:lnSpc>
                <a:spcPct val="70000"/>
              </a:lnSpc>
              <a:buNone/>
            </a:pPr>
            <a:endParaRPr lang="en-US" altLang="en-US" sz="3200" dirty="0"/>
          </a:p>
          <a:p>
            <a:pPr marL="574675" lvl="0" indent="-460375" eaLnBrk="1" hangingPunct="1">
              <a:lnSpc>
                <a:spcPct val="70000"/>
              </a:lnSpc>
              <a:buFont typeface="Wingdings" panose="05000000000000000000" pitchFamily="2" charset="2"/>
              <a:buChar char="v"/>
            </a:pPr>
            <a:r>
              <a:rPr lang="en-US" altLang="en-US" sz="3200" dirty="0"/>
              <a:t>Chemical equations make it possible to </a:t>
            </a:r>
            <a:r>
              <a:rPr lang="en-US" altLang="en-US" sz="3200" b="1" dirty="0">
                <a:solidFill>
                  <a:srgbClr val="FF0000"/>
                </a:solidFill>
              </a:rPr>
              <a:t>determine</a:t>
            </a:r>
            <a:r>
              <a:rPr lang="en-US" altLang="en-US" sz="3200" dirty="0"/>
              <a:t> what is happening during a chemical reaction.</a:t>
            </a:r>
            <a:endParaRPr lang="en-US" altLang="en-US" sz="3200" dirty="0">
              <a:sym typeface="Wingdings" panose="05000000000000000000" pitchFamily="2" charset="2"/>
            </a:endParaRPr>
          </a:p>
          <a:p>
            <a:pPr marL="114300" lvl="0" indent="0" eaLnBrk="1" hangingPunct="1">
              <a:lnSpc>
                <a:spcPct val="70000"/>
              </a:lnSpc>
              <a:buNone/>
            </a:pPr>
            <a:endParaRPr lang="en-US" altLang="en-US" sz="2800" dirty="0"/>
          </a:p>
          <a:p>
            <a:pPr marL="114300" indent="0" eaLnBrk="1" hangingPunct="1">
              <a:lnSpc>
                <a:spcPct val="70000"/>
              </a:lnSpc>
            </a:pPr>
            <a:endParaRPr lang="en-US" alt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7620000" cy="792163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/>
              <a:t>BALANCING CHEMICAL EQUATIONS</a:t>
            </a:r>
            <a:br>
              <a:rPr lang="en-US" b="1" dirty="0"/>
            </a:br>
            <a:endParaRPr lang="en-US" dirty="0"/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4675" lvl="0" indent="-460375" eaLnBrk="1" hangingPunct="1">
              <a:lnSpc>
                <a:spcPct val="70000"/>
              </a:lnSpc>
              <a:buFont typeface="Wingdings" panose="05000000000000000000" pitchFamily="2" charset="2"/>
              <a:buChar char="v"/>
            </a:pPr>
            <a:r>
              <a:rPr lang="en-US" altLang="en-US" sz="3200" dirty="0"/>
              <a:t>Chemical equations are expressions in </a:t>
            </a:r>
            <a:r>
              <a:rPr lang="en-US" altLang="en-US" sz="3200" b="1" dirty="0">
                <a:solidFill>
                  <a:srgbClr val="FF0000"/>
                </a:solidFill>
              </a:rPr>
              <a:t>symbols and formulas</a:t>
            </a:r>
            <a:r>
              <a:rPr lang="en-US" altLang="en-US" sz="3200" dirty="0"/>
              <a:t> that represent a chemical reaction.</a:t>
            </a:r>
          </a:p>
          <a:p>
            <a:pPr marL="574675" lvl="0" indent="-460375" eaLnBrk="1" hangingPunct="1">
              <a:lnSpc>
                <a:spcPct val="70000"/>
              </a:lnSpc>
              <a:buFont typeface="Wingdings" panose="05000000000000000000" pitchFamily="2" charset="2"/>
              <a:buChar char="v"/>
            </a:pPr>
            <a:r>
              <a:rPr lang="en-US" altLang="en-US" sz="3200" dirty="0"/>
              <a:t>A balanced chemical equation has the </a:t>
            </a:r>
            <a:r>
              <a:rPr lang="en-US" altLang="en-US" sz="3200" b="1" dirty="0">
                <a:solidFill>
                  <a:srgbClr val="FF0000"/>
                </a:solidFill>
              </a:rPr>
              <a:t>same</a:t>
            </a:r>
            <a:r>
              <a:rPr lang="en-US" altLang="en-US" sz="3200" dirty="0"/>
              <a:t> number of atoms of each element on both sides of the equation.</a:t>
            </a:r>
          </a:p>
          <a:p>
            <a:pPr marL="574675" lvl="0" indent="-460375" eaLnBrk="1" hangingPunct="1">
              <a:lnSpc>
                <a:spcPct val="70000"/>
              </a:lnSpc>
              <a:buFont typeface="Wingdings" panose="05000000000000000000" pitchFamily="2" charset="2"/>
              <a:buChar char="v"/>
            </a:pPr>
            <a:endParaRPr lang="en-US" altLang="en-US" sz="3200" dirty="0"/>
          </a:p>
          <a:p>
            <a:pPr marL="114300" indent="0" algn="ctr" eaLnBrk="1" hangingPunct="1">
              <a:buNone/>
            </a:pPr>
            <a:r>
              <a:rPr lang="en-US" altLang="en-US" sz="3200" dirty="0"/>
              <a:t>H</a:t>
            </a:r>
            <a:r>
              <a:rPr lang="en-US" altLang="en-US" sz="3200" baseline="-25000" dirty="0"/>
              <a:t>2</a:t>
            </a:r>
            <a:r>
              <a:rPr lang="en-US" altLang="en-US" sz="3200" dirty="0"/>
              <a:t>  +  I</a:t>
            </a:r>
            <a:r>
              <a:rPr lang="en-US" altLang="en-US" sz="3200" baseline="-25000" dirty="0"/>
              <a:t>2</a:t>
            </a:r>
            <a:r>
              <a:rPr lang="en-US" altLang="en-US" sz="3200" dirty="0"/>
              <a:t>  </a:t>
            </a:r>
            <a:r>
              <a:rPr lang="en-US" altLang="en-US" sz="3200" dirty="0">
                <a:sym typeface="Wingdings" panose="05000000000000000000" pitchFamily="2" charset="2"/>
              </a:rPr>
              <a:t>  2HI</a:t>
            </a:r>
          </a:p>
          <a:p>
            <a:pPr marL="114300" lvl="0" indent="0" eaLnBrk="1" hangingPunct="1">
              <a:lnSpc>
                <a:spcPct val="70000"/>
              </a:lnSpc>
              <a:buNone/>
            </a:pPr>
            <a:endParaRPr lang="en-US" altLang="en-US" sz="2800" dirty="0"/>
          </a:p>
          <a:p>
            <a:pPr marL="114300" indent="0" eaLnBrk="1" hangingPunct="1">
              <a:lnSpc>
                <a:spcPct val="70000"/>
              </a:lnSpc>
            </a:pPr>
            <a:endParaRPr lang="en-US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873496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7620000" cy="88423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/>
              <a:t>RULES TO FOLLOW</a:t>
            </a:r>
            <a:br>
              <a:rPr lang="en-US" b="1" dirty="0"/>
            </a:br>
            <a:endParaRPr lang="en-US" dirty="0"/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63550" indent="-349250" eaLnBrk="1" hangingPunct="1">
              <a:buFont typeface="Arial" panose="020B0604020202020204" pitchFamily="34" charset="0"/>
              <a:buNone/>
            </a:pPr>
            <a:endParaRPr lang="en-US" altLang="en-US" dirty="0"/>
          </a:p>
          <a:p>
            <a:pPr marL="463550" indent="-349250" eaLnBrk="1" hangingPunct="1"/>
            <a:r>
              <a:rPr lang="en-US" altLang="en-US" sz="3200" dirty="0"/>
              <a:t>Change </a:t>
            </a:r>
            <a:r>
              <a:rPr lang="en-US" altLang="en-US" sz="3200" b="1" dirty="0">
                <a:solidFill>
                  <a:srgbClr val="FF0000"/>
                </a:solidFill>
              </a:rPr>
              <a:t>coefficients</a:t>
            </a:r>
            <a:r>
              <a:rPr lang="en-US" altLang="en-US" sz="3200" dirty="0"/>
              <a:t> only.  </a:t>
            </a:r>
          </a:p>
          <a:p>
            <a:pPr marL="463550" indent="-349250" eaLnBrk="1" hangingPunct="1">
              <a:buFont typeface="Arial" panose="020B0604020202020204" pitchFamily="34" charset="0"/>
              <a:buNone/>
            </a:pPr>
            <a:endParaRPr lang="en-US" altLang="en-US" sz="3200" dirty="0"/>
          </a:p>
          <a:p>
            <a:pPr marL="463550" indent="-349250" eaLnBrk="1" hangingPunct="1"/>
            <a:r>
              <a:rPr lang="en-US" altLang="en-US" sz="3200" b="1" dirty="0">
                <a:solidFill>
                  <a:srgbClr val="FF0000"/>
                </a:solidFill>
              </a:rPr>
              <a:t>Never</a:t>
            </a:r>
            <a:r>
              <a:rPr lang="en-US" altLang="en-US" sz="3200" dirty="0"/>
              <a:t> change a symbol, formula, or subscript.</a:t>
            </a:r>
          </a:p>
          <a:p>
            <a:pPr marL="463550" indent="-349250" eaLnBrk="1" hangingPunct="1">
              <a:buFont typeface="Arial" panose="020B0604020202020204" pitchFamily="34" charset="0"/>
              <a:buNone/>
            </a:pPr>
            <a:endParaRPr lang="en-US" altLang="en-US" sz="3200" dirty="0"/>
          </a:p>
          <a:p>
            <a:pPr marL="463550" indent="-349250" eaLnBrk="1" hangingPunct="1"/>
            <a:r>
              <a:rPr lang="en-US" altLang="en-US" sz="3200" dirty="0"/>
              <a:t>Place coefficients in </a:t>
            </a:r>
            <a:r>
              <a:rPr lang="en-US" altLang="en-US" sz="3200" b="1" dirty="0">
                <a:solidFill>
                  <a:srgbClr val="FF0000"/>
                </a:solidFill>
              </a:rPr>
              <a:t>front</a:t>
            </a:r>
            <a:r>
              <a:rPr lang="en-US" altLang="en-US" sz="3200" dirty="0"/>
              <a:t> of the entire chemical formula.</a:t>
            </a:r>
          </a:p>
          <a:p>
            <a:pPr marL="463550" indent="-349250" eaLnBrk="1" hangingPunct="1">
              <a:buFont typeface="Arial" panose="020B0604020202020204" pitchFamily="34" charset="0"/>
              <a:buNone/>
            </a:pPr>
            <a:endParaRPr lang="en-US" alt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7620000" cy="80803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/>
              <a:t>STEPS TO BALANCING</a:t>
            </a:r>
            <a:r>
              <a:rPr lang="en-US" dirty="0"/>
              <a:t/>
            </a:r>
            <a:br>
              <a:rPr lang="en-US" dirty="0"/>
            </a:br>
            <a:r>
              <a:rPr lang="en-US" b="1" dirty="0"/>
              <a:t> AN EQUATION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4675" indent="-460375"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en-US" sz="2800" dirty="0"/>
              <a:t>1. 	</a:t>
            </a:r>
            <a:r>
              <a:rPr lang="en-US" altLang="en-US" sz="2800" b="1" dirty="0">
                <a:solidFill>
                  <a:srgbClr val="FF0000"/>
                </a:solidFill>
              </a:rPr>
              <a:t>Count</a:t>
            </a:r>
            <a:r>
              <a:rPr lang="en-US" altLang="en-US" sz="2800" dirty="0"/>
              <a:t> the number of atoms of each element on both sides of the arrow.</a:t>
            </a:r>
          </a:p>
          <a:p>
            <a:pPr marL="114300" indent="0" eaLnBrk="1">
              <a:lnSpc>
                <a:spcPct val="90000"/>
              </a:lnSpc>
            </a:pPr>
            <a:r>
              <a:rPr lang="en-US" altLang="en-US" sz="2800" i="1" dirty="0"/>
              <a:t>If the atom numbers are </a:t>
            </a:r>
            <a:r>
              <a:rPr lang="en-US" altLang="en-US" sz="2800" b="1" i="1" dirty="0">
                <a:solidFill>
                  <a:srgbClr val="FF0000"/>
                </a:solidFill>
              </a:rPr>
              <a:t>equal</a:t>
            </a:r>
            <a:r>
              <a:rPr lang="en-US" altLang="en-US" sz="2800" i="1" dirty="0"/>
              <a:t>, then the equation is balanced.</a:t>
            </a:r>
          </a:p>
          <a:p>
            <a:pPr marL="628650" indent="-514350" eaLnBrk="1" hangingPunct="1">
              <a:lnSpc>
                <a:spcPct val="90000"/>
              </a:lnSpc>
              <a:buAutoNum type="arabicPeriod" startAt="2"/>
            </a:pPr>
            <a:r>
              <a:rPr lang="en-US" altLang="en-US" sz="2800" b="1" dirty="0">
                <a:solidFill>
                  <a:srgbClr val="FF0000"/>
                </a:solidFill>
              </a:rPr>
              <a:t>Balance</a:t>
            </a:r>
            <a:r>
              <a:rPr lang="en-US" altLang="en-US" sz="2800" dirty="0"/>
              <a:t> the equation using coefficients.  A </a:t>
            </a:r>
            <a:r>
              <a:rPr lang="en-US" altLang="en-US" sz="2800" b="1" dirty="0">
                <a:solidFill>
                  <a:srgbClr val="FF0000"/>
                </a:solidFill>
              </a:rPr>
              <a:t>coefficient</a:t>
            </a:r>
            <a:r>
              <a:rPr lang="en-US" altLang="en-US" sz="2800" dirty="0"/>
              <a:t> is a whole number placed in front of a chemical formula to indicate the number of molecules present. </a:t>
            </a:r>
          </a:p>
          <a:p>
            <a:pPr marL="114300" indent="0" eaLnBrk="1" hangingPunct="1">
              <a:lnSpc>
                <a:spcPct val="90000"/>
              </a:lnSpc>
              <a:buNone/>
            </a:pPr>
            <a:r>
              <a:rPr lang="en-US" altLang="en-US" sz="2800" i="1" dirty="0"/>
              <a:t>Look for the </a:t>
            </a:r>
            <a:r>
              <a:rPr lang="en-US" altLang="en-US" sz="2800" b="1" i="1" dirty="0">
                <a:solidFill>
                  <a:srgbClr val="FF0000"/>
                </a:solidFill>
              </a:rPr>
              <a:t>least common multiple </a:t>
            </a:r>
            <a:r>
              <a:rPr lang="en-US" altLang="en-US" sz="2800" i="1" dirty="0"/>
              <a:t>(LCM).</a:t>
            </a:r>
          </a:p>
          <a:p>
            <a:pPr marL="574675" indent="-460375" eaLnBrk="1" hangingPunct="1">
              <a:lnSpc>
                <a:spcPct val="90000"/>
              </a:lnSpc>
              <a:buNone/>
            </a:pPr>
            <a:endParaRPr lang="en-US" altLang="en-US" sz="2800" i="1" dirty="0"/>
          </a:p>
          <a:p>
            <a:pPr algn="ctr" eaLnBrk="1" hangingPunct="1">
              <a:lnSpc>
                <a:spcPct val="90000"/>
              </a:lnSpc>
              <a:buNone/>
            </a:pPr>
            <a:r>
              <a:rPr lang="en-US" altLang="en-US" sz="2800" b="1" dirty="0"/>
              <a:t>Balance </a:t>
            </a:r>
            <a:r>
              <a:rPr lang="en-US" altLang="en-US" sz="2800" b="1" dirty="0">
                <a:solidFill>
                  <a:srgbClr val="FF0000"/>
                </a:solidFill>
              </a:rPr>
              <a:t>metals</a:t>
            </a:r>
            <a:r>
              <a:rPr lang="en-US" altLang="en-US" sz="2800" b="1" dirty="0"/>
              <a:t>, then </a:t>
            </a:r>
            <a:r>
              <a:rPr lang="en-US" altLang="en-US" sz="2800" b="1" dirty="0">
                <a:solidFill>
                  <a:srgbClr val="FF0000"/>
                </a:solidFill>
              </a:rPr>
              <a:t>nonmetals</a:t>
            </a:r>
            <a:r>
              <a:rPr lang="en-US" altLang="en-US" sz="2800" b="1" dirty="0"/>
              <a:t>, then </a:t>
            </a:r>
            <a:r>
              <a:rPr lang="en-US" altLang="en-US" sz="2800" b="1" dirty="0">
                <a:solidFill>
                  <a:srgbClr val="FF0000"/>
                </a:solidFill>
              </a:rPr>
              <a:t>hydrogen</a:t>
            </a:r>
            <a:r>
              <a:rPr lang="en-US" altLang="en-US" sz="2800" b="1" dirty="0"/>
              <a:t>, then </a:t>
            </a:r>
            <a:r>
              <a:rPr lang="en-US" altLang="en-US" sz="2800" b="1" dirty="0">
                <a:solidFill>
                  <a:srgbClr val="FF0000"/>
                </a:solidFill>
              </a:rPr>
              <a:t>oxygen</a:t>
            </a:r>
            <a:r>
              <a:rPr lang="en-US" altLang="en-US" sz="2800" b="1" dirty="0"/>
              <a:t>.</a:t>
            </a:r>
          </a:p>
          <a:p>
            <a:pPr eaLnBrk="1" hangingPunct="1">
              <a:lnSpc>
                <a:spcPct val="90000"/>
              </a:lnSpc>
              <a:buNone/>
            </a:pPr>
            <a:endParaRPr lang="en-US" altLang="en-US" sz="2800" dirty="0"/>
          </a:p>
          <a:p>
            <a:pPr marL="114300" indent="0" eaLnBrk="1">
              <a:lnSpc>
                <a:spcPct val="90000"/>
              </a:lnSpc>
              <a:buNone/>
            </a:pPr>
            <a:endParaRPr lang="en-US" altLang="en-US" sz="2800" dirty="0"/>
          </a:p>
          <a:p>
            <a:pPr marL="114300" indent="0"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endParaRPr lang="en-US" alt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altLang="en-US" sz="4200" b="1"/>
              <a:t>STEPS TO BALANCING</a:t>
            </a:r>
            <a:r>
              <a:rPr lang="en-US" altLang="en-US" sz="4200"/>
              <a:t/>
            </a:r>
            <a:br>
              <a:rPr lang="en-US" altLang="en-US" sz="4200"/>
            </a:br>
            <a:r>
              <a:rPr lang="en-US" altLang="en-US" sz="4200" b="1"/>
              <a:t> AN EQUATION</a:t>
            </a:r>
            <a:r>
              <a:rPr lang="en-US" altLang="en-US" sz="4200"/>
              <a:t/>
            </a:r>
            <a:br>
              <a:rPr lang="en-US" altLang="en-US" sz="4200"/>
            </a:br>
            <a:endParaRPr lang="en-US" altLang="en-US" sz="4200"/>
          </a:p>
        </p:txBody>
      </p:sp>
      <p:sp>
        <p:nvSpPr>
          <p:cNvPr id="18435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74675" indent="-460375"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en-US" sz="2800" dirty="0"/>
              <a:t>3. </a:t>
            </a:r>
            <a:r>
              <a:rPr lang="en-US" altLang="en-US" sz="2800" b="1" dirty="0">
                <a:solidFill>
                  <a:srgbClr val="FF0000"/>
                </a:solidFill>
              </a:rPr>
              <a:t>Check</a:t>
            </a:r>
            <a:r>
              <a:rPr lang="en-US" altLang="en-US" sz="2800" dirty="0"/>
              <a:t> your work by recounting the number of atoms on each side of the arrow.</a:t>
            </a:r>
          </a:p>
          <a:p>
            <a:pPr marL="574675" indent="-460375"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endParaRPr lang="en-US" altLang="en-US" sz="2800" dirty="0"/>
          </a:p>
          <a:p>
            <a:pPr marL="574675" indent="-460375" eaLnBrk="1" hangingPunct="1">
              <a:lnSpc>
                <a:spcPct val="90000"/>
              </a:lnSpc>
              <a:buNone/>
            </a:pPr>
            <a:r>
              <a:rPr lang="en-US" altLang="en-US" sz="2800" dirty="0"/>
              <a:t>4.  </a:t>
            </a:r>
            <a:r>
              <a:rPr lang="en-US" altLang="en-US" sz="2800" b="1" dirty="0">
                <a:solidFill>
                  <a:srgbClr val="FF0000"/>
                </a:solidFill>
              </a:rPr>
              <a:t>Continue</a:t>
            </a:r>
            <a:r>
              <a:rPr lang="en-US" altLang="en-US" sz="2800" dirty="0"/>
              <a:t> </a:t>
            </a:r>
            <a:r>
              <a:rPr lang="en-US" sz="2800" dirty="0"/>
              <a:t>adding coefficients and counting atoms until the equation is balanced.</a:t>
            </a:r>
            <a:endParaRPr lang="en-US" altLang="en-US" sz="2800" dirty="0"/>
          </a:p>
          <a:p>
            <a:pPr eaLnBrk="1" hangingPunct="1">
              <a:lnSpc>
                <a:spcPct val="90000"/>
              </a:lnSpc>
            </a:pPr>
            <a:endParaRPr lang="en-US" altLang="en-US" sz="2800" dirty="0"/>
          </a:p>
          <a:p>
            <a:pPr>
              <a:buFont typeface="Arial" panose="020B0604020202020204" pitchFamily="34" charset="0"/>
              <a:buNone/>
            </a:pPr>
            <a:endParaRPr lang="en-US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/>
              <a:t>PRACTICE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lvl="0" indent="0">
              <a:buNone/>
            </a:pPr>
            <a:r>
              <a:rPr lang="en-US" sz="2400" dirty="0"/>
              <a:t>1. ______Li  +  ______H</a:t>
            </a:r>
            <a:r>
              <a:rPr lang="en-US" sz="2400" baseline="-25000" dirty="0"/>
              <a:t>2</a:t>
            </a:r>
            <a:r>
              <a:rPr lang="en-US" sz="2400" dirty="0"/>
              <a:t>O  </a:t>
            </a:r>
            <a:r>
              <a:rPr lang="en-US" sz="2400" dirty="0">
                <a:sym typeface="Wingdings" panose="05000000000000000000" pitchFamily="2" charset="2"/>
              </a:rPr>
              <a:t></a:t>
            </a:r>
            <a:r>
              <a:rPr lang="en-US" sz="2400" dirty="0"/>
              <a:t>  ______</a:t>
            </a:r>
            <a:r>
              <a:rPr lang="en-US" sz="2400" dirty="0" err="1"/>
              <a:t>LiOH</a:t>
            </a:r>
            <a:r>
              <a:rPr lang="en-US" sz="2400" dirty="0"/>
              <a:t>  +  ______H</a:t>
            </a:r>
            <a:r>
              <a:rPr lang="en-US" sz="2400" baseline="-25000" dirty="0"/>
              <a:t>2</a:t>
            </a:r>
            <a:endParaRPr lang="en-US" sz="2400" dirty="0"/>
          </a:p>
          <a:p>
            <a:pPr marL="114300" indent="0">
              <a:buNone/>
            </a:pPr>
            <a:r>
              <a:rPr lang="en-US" sz="2400" dirty="0"/>
              <a:t>Li –					Li -</a:t>
            </a:r>
            <a:endParaRPr lang="en-US" sz="2400" b="1" dirty="0"/>
          </a:p>
          <a:p>
            <a:pPr marL="114300" indent="0">
              <a:buNone/>
            </a:pPr>
            <a:r>
              <a:rPr lang="en-US" sz="2400" dirty="0"/>
              <a:t>H – 					H -</a:t>
            </a:r>
            <a:endParaRPr lang="en-US" sz="2400" b="1" dirty="0"/>
          </a:p>
          <a:p>
            <a:pPr marL="114300" indent="0">
              <a:buNone/>
            </a:pPr>
            <a:r>
              <a:rPr lang="en-US" sz="2400" dirty="0"/>
              <a:t>O - 					O –</a:t>
            </a:r>
            <a:endParaRPr lang="en-US" sz="2400" b="1" dirty="0"/>
          </a:p>
          <a:p>
            <a:pPr marL="114300" indent="0">
              <a:buNone/>
            </a:pPr>
            <a:r>
              <a:rPr lang="en-US" sz="2400" dirty="0"/>
              <a:t> </a:t>
            </a:r>
            <a:endParaRPr lang="en-US" sz="2400" b="1" dirty="0"/>
          </a:p>
          <a:p>
            <a:pPr marL="114300" lvl="0" indent="0">
              <a:buNone/>
            </a:pPr>
            <a:r>
              <a:rPr lang="en-US" sz="2400" b="1" dirty="0"/>
              <a:t>______</a:t>
            </a:r>
            <a:r>
              <a:rPr lang="en-US" sz="2400" dirty="0"/>
              <a:t>H</a:t>
            </a:r>
            <a:r>
              <a:rPr lang="en-US" sz="2400" baseline="-25000" dirty="0"/>
              <a:t>2</a:t>
            </a:r>
            <a:r>
              <a:rPr lang="en-US" sz="2400" dirty="0"/>
              <a:t>O  </a:t>
            </a:r>
            <a:r>
              <a:rPr lang="en-US" sz="2400" dirty="0">
                <a:sym typeface="Wingdings" panose="05000000000000000000" pitchFamily="2" charset="2"/>
              </a:rPr>
              <a:t></a:t>
            </a:r>
            <a:r>
              <a:rPr lang="en-US" sz="2400" dirty="0"/>
              <a:t>  </a:t>
            </a:r>
            <a:r>
              <a:rPr lang="en-US" sz="2400" b="1" dirty="0"/>
              <a:t>______</a:t>
            </a:r>
            <a:r>
              <a:rPr lang="en-US" sz="2400" dirty="0"/>
              <a:t>H</a:t>
            </a:r>
            <a:r>
              <a:rPr lang="en-US" sz="2400" baseline="-25000" dirty="0"/>
              <a:t>2</a:t>
            </a:r>
            <a:r>
              <a:rPr lang="en-US" sz="2400" dirty="0"/>
              <a:t>  +  </a:t>
            </a:r>
            <a:r>
              <a:rPr lang="en-US" sz="2400" b="1" dirty="0"/>
              <a:t>______</a:t>
            </a:r>
            <a:r>
              <a:rPr lang="en-US" sz="2400" dirty="0"/>
              <a:t>O</a:t>
            </a:r>
            <a:r>
              <a:rPr lang="en-US" sz="2400" baseline="-25000" dirty="0"/>
              <a:t>2</a:t>
            </a:r>
            <a:endParaRPr lang="en-US" sz="2400" b="1" dirty="0"/>
          </a:p>
          <a:p>
            <a:endParaRPr lang="en-US" sz="2400" b="1" dirty="0"/>
          </a:p>
          <a:p>
            <a:pPr marL="114300" indent="0">
              <a:buNone/>
            </a:pPr>
            <a:r>
              <a:rPr lang="en-US" sz="2400" dirty="0"/>
              <a:t>H – 			H - </a:t>
            </a:r>
            <a:endParaRPr lang="en-US" sz="2400" b="1" dirty="0"/>
          </a:p>
          <a:p>
            <a:pPr marL="114300" indent="0">
              <a:buNone/>
            </a:pPr>
            <a:r>
              <a:rPr lang="en-US" sz="2400" dirty="0"/>
              <a:t>O - 			O - </a:t>
            </a:r>
          </a:p>
        </p:txBody>
      </p:sp>
    </p:spTree>
    <p:extLst>
      <p:ext uri="{BB962C8B-B14F-4D97-AF65-F5344CB8AC3E}">
        <p14:creationId xmlns:p14="http://schemas.microsoft.com/office/powerpoint/2010/main" val="3501350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3754</TotalTime>
  <Words>420</Words>
  <Application>Microsoft Office PowerPoint</Application>
  <PresentationFormat>On-screen Show (4:3)</PresentationFormat>
  <Paragraphs>121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Adjacency</vt:lpstr>
      <vt:lpstr>CHEMICAL REACTIONS</vt:lpstr>
      <vt:lpstr>PowerPoint Presentation</vt:lpstr>
      <vt:lpstr>CHARACTERISTICS OF CHEMICAL REACTIONS</vt:lpstr>
      <vt:lpstr>CHARACTERISTICS</vt:lpstr>
      <vt:lpstr>CHARACTERISTICS</vt:lpstr>
      <vt:lpstr>CHARACTERISTICS</vt:lpstr>
      <vt:lpstr>CHARACTERISTICS</vt:lpstr>
      <vt:lpstr>GETTING READY</vt:lpstr>
      <vt:lpstr>GETTING READY</vt:lpstr>
      <vt:lpstr>GETTING READY</vt:lpstr>
      <vt:lpstr>BALANCING CHEMICAL EQUATIONS </vt:lpstr>
      <vt:lpstr>BALANCING CHEMICAL EQUATIONS </vt:lpstr>
      <vt:lpstr>RULES TO FOLLOW </vt:lpstr>
      <vt:lpstr>STEPS TO BALANCING  AN EQUATION </vt:lpstr>
      <vt:lpstr>STEPS TO BALANCING  AN EQUATION </vt:lpstr>
      <vt:lpstr>PRACTICE</vt:lpstr>
    </vt:vector>
  </TitlesOfParts>
  <Company>DeKalb County School System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CHEMICAL REACTIONS</dc:title>
  <dc:creator>Nancy Brim</dc:creator>
  <cp:lastModifiedBy>JCBOE</cp:lastModifiedBy>
  <cp:revision>67</cp:revision>
  <cp:lastPrinted>2010-11-17T18:54:32Z</cp:lastPrinted>
  <dcterms:created xsi:type="dcterms:W3CDTF">2010-11-15T19:59:24Z</dcterms:created>
  <dcterms:modified xsi:type="dcterms:W3CDTF">2016-02-29T13:57:59Z</dcterms:modified>
</cp:coreProperties>
</file>