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0"/>
  </p:handoutMasterIdLst>
  <p:sldIdLst>
    <p:sldId id="256" r:id="rId2"/>
    <p:sldId id="310" r:id="rId3"/>
    <p:sldId id="340" r:id="rId4"/>
    <p:sldId id="341" r:id="rId5"/>
    <p:sldId id="352" r:id="rId6"/>
    <p:sldId id="353" r:id="rId7"/>
    <p:sldId id="354" r:id="rId8"/>
    <p:sldId id="350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6" autoAdjust="0"/>
    <p:restoredTop sz="94671" autoAdjust="0"/>
  </p:normalViewPr>
  <p:slideViewPr>
    <p:cSldViewPr>
      <p:cViewPr>
        <p:scale>
          <a:sx n="73" d="100"/>
          <a:sy n="73" d="100"/>
        </p:scale>
        <p:origin x="-1152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0A6C70CF-7906-4A0F-8D97-A357F2AE3F97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3D1786-9915-4E7A-9A30-E07D903FC5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6016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950C25-8D1B-4C8A-B727-C14B214307B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4C076-7CF4-4EF9-803D-9AECA2DD8569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971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368929-3975-4881-B10A-E009082BDEB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D1393-54F9-4BCD-876A-B7BAA4E35D87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1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B03AA4-26CE-45EF-A3FE-9FA2A741F67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B885D-8BDB-4304-A4B5-2B50D180D7FC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039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FB2B91-CF4E-4D3C-B7D2-C0E4DF703DB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73455-20D2-47F4-83F6-38CA3E8A8D39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554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A8E56B-CC4B-45F6-9FD1-AB847D1824D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F6C83-BD86-4C9F-9879-16308C3CFE8B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9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578636-609F-4CAB-A36F-D5E2DDEACE9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68C79-BFAD-411A-9EF3-691A05B1F74E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247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E76F30-D7CB-4A0A-B809-01E88FEAAB6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98D87-76F4-4F93-9151-17813A5C6595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686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64326C-0D78-4B43-86A3-C2F2CB68B33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DDF16-E7D1-4DD5-9D77-CD5AF1D923BB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48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14077E-C806-4933-AF7C-39F6B3C4E81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D9433-9F6E-4916-8AE5-8A5A1BBCE96B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746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3E5A19-9692-4716-84D4-E76D0C7305B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8D18D-776D-47C5-ADC0-BBDF1FF4C63E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79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460D82-684D-4219-9960-F2D60ADF6AF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B61DE-ECA8-4418-A5A3-D363D10F9226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99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fld id="{BC164E3F-32AE-4129-9BAE-4AC59FEBA05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A1B72CA-593A-403A-8768-9F6C28A13EC9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D2CB6C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95A39D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C89F5D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KcrZlaYv7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CHEMICAL REACTIONS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en-US" b="1" dirty="0"/>
              <a:t>ENERGY IN CHEMICAL REACTIONS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sz="2800" b="1" dirty="0">
                <a:solidFill>
                  <a:srgbClr val="FF0000"/>
                </a:solidFill>
              </a:rPr>
              <a:t>All</a:t>
            </a:r>
            <a:r>
              <a:rPr lang="en-US" sz="2800" dirty="0"/>
              <a:t> chemical reactions either release or absorb energy.  </a:t>
            </a:r>
          </a:p>
          <a:p>
            <a:pPr>
              <a:buFont typeface="Arial" charset="0"/>
              <a:buChar char="•"/>
              <a:defRPr/>
            </a:pPr>
            <a:r>
              <a:rPr lang="en-US" sz="2800" dirty="0"/>
              <a:t>The energy can take many forms: </a:t>
            </a:r>
            <a:r>
              <a:rPr lang="en-US" sz="2800" b="1" dirty="0">
                <a:solidFill>
                  <a:srgbClr val="FF0000"/>
                </a:solidFill>
              </a:rPr>
              <a:t>HEAT</a:t>
            </a:r>
            <a:r>
              <a:rPr lang="en-US" sz="2800" dirty="0"/>
              <a:t>, </a:t>
            </a:r>
            <a:r>
              <a:rPr lang="en-US" sz="2800" b="1" dirty="0">
                <a:solidFill>
                  <a:srgbClr val="FF0000"/>
                </a:solidFill>
              </a:rPr>
              <a:t>LIGHT</a:t>
            </a:r>
            <a:r>
              <a:rPr lang="en-US" sz="2800" dirty="0"/>
              <a:t>,  </a:t>
            </a:r>
            <a:r>
              <a:rPr lang="en-US" sz="2800" b="1" dirty="0">
                <a:solidFill>
                  <a:srgbClr val="FF0000"/>
                </a:solidFill>
              </a:rPr>
              <a:t>SOUND</a:t>
            </a:r>
            <a:r>
              <a:rPr lang="en-US" sz="2800" dirty="0"/>
              <a:t>, and </a:t>
            </a:r>
            <a:r>
              <a:rPr lang="en-US" sz="2800" b="1" dirty="0">
                <a:solidFill>
                  <a:srgbClr val="FF0000"/>
                </a:solidFill>
              </a:rPr>
              <a:t>ELECTRICITY</a:t>
            </a:r>
            <a:r>
              <a:rPr lang="en-US" sz="2800" dirty="0"/>
              <a:t>  </a:t>
            </a:r>
          </a:p>
          <a:p>
            <a:pPr>
              <a:buFont typeface="Arial" charset="0"/>
              <a:buChar char="•"/>
              <a:defRPr/>
            </a:pPr>
            <a:r>
              <a:rPr lang="en-US" sz="2800" dirty="0"/>
              <a:t>Chemical </a:t>
            </a:r>
            <a:r>
              <a:rPr lang="en-US" sz="2800" b="1" dirty="0">
                <a:solidFill>
                  <a:srgbClr val="FF0000"/>
                </a:solidFill>
              </a:rPr>
              <a:t>bonds</a:t>
            </a:r>
            <a:r>
              <a:rPr lang="en-US" sz="2800" dirty="0"/>
              <a:t> are the source of this energy.  </a:t>
            </a:r>
          </a:p>
          <a:p>
            <a:pPr>
              <a:buFont typeface="Arial" charset="0"/>
              <a:buChar char="•"/>
              <a:defRPr/>
            </a:pPr>
            <a:r>
              <a:rPr lang="en-US" sz="2800" dirty="0"/>
              <a:t>When most chemical reactions take place, chemical bonds must be </a:t>
            </a:r>
            <a:r>
              <a:rPr lang="en-US" sz="2800" b="1" dirty="0">
                <a:solidFill>
                  <a:srgbClr val="FF0000"/>
                </a:solidFill>
              </a:rPr>
              <a:t>broken</a:t>
            </a:r>
            <a:r>
              <a:rPr lang="en-US" sz="2800" dirty="0"/>
              <a:t> and breaking these bonds takes </a:t>
            </a:r>
            <a:r>
              <a:rPr lang="en-US" sz="2800" b="1" dirty="0">
                <a:solidFill>
                  <a:srgbClr val="FF0000"/>
                </a:solidFill>
              </a:rPr>
              <a:t>energy.</a:t>
            </a:r>
            <a:r>
              <a:rPr lang="en-US" sz="2800" dirty="0"/>
              <a:t>  Forming new chemical bonds </a:t>
            </a:r>
            <a:r>
              <a:rPr lang="en-US" sz="2800" b="1" dirty="0">
                <a:solidFill>
                  <a:srgbClr val="FF0000"/>
                </a:solidFill>
              </a:rPr>
              <a:t>releases</a:t>
            </a:r>
            <a:r>
              <a:rPr lang="en-US" sz="2800" dirty="0"/>
              <a:t> energy.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620000" cy="11430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en-US" b="1" dirty="0"/>
              <a:t>ENERGY IN CHEMICAL REACTIONS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486400" cy="4800600"/>
          </a:xfrm>
        </p:spPr>
        <p:txBody>
          <a:bodyPr/>
          <a:lstStyle/>
          <a:p>
            <a:pPr marL="114300" indent="0">
              <a:buNone/>
              <a:defRPr/>
            </a:pPr>
            <a:r>
              <a:rPr lang="en-US" sz="2800" b="1" dirty="0"/>
              <a:t>MORE ENERGY OUT:</a:t>
            </a:r>
            <a:r>
              <a:rPr lang="en-US" sz="2800" dirty="0"/>
              <a:t> </a:t>
            </a:r>
          </a:p>
          <a:p>
            <a:pPr>
              <a:buFont typeface="Arial" charset="0"/>
              <a:buChar char="•"/>
              <a:defRPr/>
            </a:pPr>
            <a:r>
              <a:rPr lang="en-US" sz="2800" dirty="0"/>
              <a:t>Chemical reactions that release energy are </a:t>
            </a:r>
            <a:r>
              <a:rPr lang="en-US" sz="2800" b="1" dirty="0">
                <a:solidFill>
                  <a:srgbClr val="FF0000"/>
                </a:solidFill>
              </a:rPr>
              <a:t>exergonic</a:t>
            </a:r>
            <a:r>
              <a:rPr lang="en-US" sz="2800" dirty="0"/>
              <a:t> reactions.  </a:t>
            </a:r>
          </a:p>
          <a:p>
            <a:pPr>
              <a:buFont typeface="Arial" charset="0"/>
              <a:buChar char="•"/>
              <a:defRPr/>
            </a:pPr>
            <a:r>
              <a:rPr lang="en-US" sz="2800" dirty="0"/>
              <a:t>Examples include glow sticks, heat packs, burning a match.  </a:t>
            </a:r>
          </a:p>
          <a:p>
            <a:pPr>
              <a:buFont typeface="Arial" charset="0"/>
              <a:buChar char="•"/>
              <a:defRPr/>
            </a:pPr>
            <a:r>
              <a:rPr lang="en-US" sz="2800" dirty="0"/>
              <a:t>If </a:t>
            </a:r>
            <a:r>
              <a:rPr lang="en-US" sz="2800" b="1" dirty="0">
                <a:solidFill>
                  <a:srgbClr val="FF0000"/>
                </a:solidFill>
              </a:rPr>
              <a:t>heat</a:t>
            </a:r>
            <a:r>
              <a:rPr lang="en-US" sz="2800" dirty="0"/>
              <a:t> is the energy released, it is called an </a:t>
            </a:r>
            <a:r>
              <a:rPr lang="en-US" sz="2800" b="1" dirty="0">
                <a:solidFill>
                  <a:srgbClr val="FF0000"/>
                </a:solidFill>
              </a:rPr>
              <a:t>exothermic</a:t>
            </a:r>
            <a:r>
              <a:rPr lang="en-US" sz="2800" dirty="0"/>
              <a:t> reaction.  “Thermic” means heat.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124525"/>
            <a:ext cx="2965728" cy="4438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5257800"/>
            <a:ext cx="260032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16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en-US" b="1" dirty="0"/>
              <a:t>ENERGY IN CHEMICAL REACTIONS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6172201" cy="4800600"/>
          </a:xfrm>
        </p:spPr>
        <p:txBody>
          <a:bodyPr/>
          <a:lstStyle/>
          <a:p>
            <a:pPr marL="114300" indent="0">
              <a:buNone/>
              <a:defRPr/>
            </a:pPr>
            <a:r>
              <a:rPr lang="en-US" sz="2800" b="1" dirty="0"/>
              <a:t>MORE ENERGY IN:</a:t>
            </a:r>
            <a:r>
              <a:rPr lang="en-US" sz="2800" dirty="0"/>
              <a:t> </a:t>
            </a:r>
          </a:p>
          <a:p>
            <a:pPr>
              <a:buFont typeface="Arial" charset="0"/>
              <a:buChar char="•"/>
              <a:defRPr/>
            </a:pPr>
            <a:r>
              <a:rPr lang="en-US" sz="2800" dirty="0"/>
              <a:t>Chemical reactions that absorb energy are </a:t>
            </a:r>
            <a:r>
              <a:rPr lang="en-US" sz="2800" b="1" dirty="0">
                <a:solidFill>
                  <a:srgbClr val="FF0000"/>
                </a:solidFill>
              </a:rPr>
              <a:t>endergonic</a:t>
            </a:r>
            <a:r>
              <a:rPr lang="en-US" sz="2800" dirty="0"/>
              <a:t> reactions.  </a:t>
            </a:r>
          </a:p>
          <a:p>
            <a:pPr>
              <a:buFont typeface="Arial" charset="0"/>
              <a:buChar char="•"/>
              <a:defRPr/>
            </a:pPr>
            <a:r>
              <a:rPr lang="en-US" sz="2800" dirty="0"/>
              <a:t>Examples include cold packs and </a:t>
            </a:r>
            <a:r>
              <a:rPr lang="en-US" sz="2800" dirty="0" err="1"/>
              <a:t>rxns</a:t>
            </a:r>
            <a:r>
              <a:rPr lang="en-US" sz="2800" dirty="0"/>
              <a:t> that require electricity to work.</a:t>
            </a:r>
          </a:p>
          <a:p>
            <a:pPr>
              <a:buFont typeface="Arial" charset="0"/>
              <a:buChar char="•"/>
              <a:defRPr/>
            </a:pPr>
            <a:r>
              <a:rPr lang="en-US" sz="2800" dirty="0"/>
              <a:t>If </a:t>
            </a:r>
            <a:r>
              <a:rPr lang="en-US" sz="2800" b="1" dirty="0">
                <a:solidFill>
                  <a:srgbClr val="FF0000"/>
                </a:solidFill>
              </a:rPr>
              <a:t>heat</a:t>
            </a:r>
            <a:r>
              <a:rPr lang="en-US" sz="2800" dirty="0"/>
              <a:t> is the energy absorbed, it is called an </a:t>
            </a:r>
            <a:r>
              <a:rPr lang="en-US" sz="2800" b="1" dirty="0">
                <a:solidFill>
                  <a:srgbClr val="FF0000"/>
                </a:solidFill>
              </a:rPr>
              <a:t>endothermic</a:t>
            </a:r>
            <a:r>
              <a:rPr lang="en-US" sz="2800" dirty="0"/>
              <a:t> reaction. 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075" y="1473201"/>
            <a:ext cx="2609850" cy="39433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687" y="4949825"/>
            <a:ext cx="1852913" cy="19081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4837113"/>
            <a:ext cx="2332583" cy="202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53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1143000"/>
          </a:xfrm>
        </p:spPr>
        <p:txBody>
          <a:bodyPr/>
          <a:lstStyle/>
          <a:p>
            <a:r>
              <a:rPr lang="en-US" b="1" dirty="0"/>
              <a:t>CHEMICAL REACTION SPEED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620000" cy="4800600"/>
          </a:xfrm>
        </p:spPr>
        <p:txBody>
          <a:bodyPr/>
          <a:lstStyle/>
          <a:p>
            <a:r>
              <a:rPr lang="en-US" sz="2400" dirty="0"/>
              <a:t>Some reactions proceed </a:t>
            </a:r>
            <a:r>
              <a:rPr lang="en-US" sz="2400" b="1" dirty="0">
                <a:solidFill>
                  <a:srgbClr val="FF0000"/>
                </a:solidFill>
              </a:rPr>
              <a:t>too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slowly</a:t>
            </a:r>
            <a:r>
              <a:rPr lang="en-US" sz="2400" dirty="0"/>
              <a:t>.  </a:t>
            </a:r>
          </a:p>
          <a:p>
            <a:r>
              <a:rPr lang="en-US" sz="2400" dirty="0"/>
              <a:t>To speed a chemical reaction up, a </a:t>
            </a:r>
            <a:r>
              <a:rPr lang="en-US" sz="2400" b="1" dirty="0">
                <a:solidFill>
                  <a:srgbClr val="FF0000"/>
                </a:solidFill>
              </a:rPr>
              <a:t>catalyst</a:t>
            </a:r>
            <a:r>
              <a:rPr lang="en-US" sz="2400" dirty="0"/>
              <a:t> can be used.  </a:t>
            </a:r>
          </a:p>
          <a:p>
            <a:r>
              <a:rPr lang="en-US" sz="2400" dirty="0"/>
              <a:t>A catalyst is a substance that </a:t>
            </a:r>
            <a:r>
              <a:rPr lang="en-US" sz="2400" b="1" dirty="0">
                <a:solidFill>
                  <a:srgbClr val="FF0000"/>
                </a:solidFill>
              </a:rPr>
              <a:t>speeds up </a:t>
            </a:r>
            <a:r>
              <a:rPr lang="en-US" sz="2400" dirty="0"/>
              <a:t>a chemical reaction without being </a:t>
            </a:r>
            <a:r>
              <a:rPr lang="en-US" sz="2400" b="1" dirty="0">
                <a:solidFill>
                  <a:srgbClr val="FF0000"/>
                </a:solidFill>
              </a:rPr>
              <a:t>permanently</a:t>
            </a:r>
            <a:r>
              <a:rPr lang="en-US" sz="2400" dirty="0"/>
              <a:t> changed itself.  </a:t>
            </a:r>
          </a:p>
          <a:p>
            <a:r>
              <a:rPr lang="en-US" sz="2400" dirty="0"/>
              <a:t>The catalyst is there at the </a:t>
            </a:r>
            <a:r>
              <a:rPr lang="en-US" sz="2400" b="1" dirty="0">
                <a:solidFill>
                  <a:srgbClr val="FF0000"/>
                </a:solidFill>
              </a:rPr>
              <a:t>beginning</a:t>
            </a:r>
            <a:r>
              <a:rPr lang="en-US" sz="2400" dirty="0"/>
              <a:t> of the reaction and it is there at the </a:t>
            </a:r>
            <a:r>
              <a:rPr lang="en-US" sz="2400" b="1" dirty="0">
                <a:solidFill>
                  <a:srgbClr val="FF0000"/>
                </a:solidFill>
              </a:rPr>
              <a:t>end</a:t>
            </a:r>
            <a:r>
              <a:rPr lang="en-US" sz="2400" dirty="0"/>
              <a:t> of the reaction. </a:t>
            </a:r>
          </a:p>
          <a:p>
            <a:r>
              <a:rPr lang="en-US" sz="2400" dirty="0"/>
              <a:t>The catalyst can be recovered and </a:t>
            </a:r>
            <a:r>
              <a:rPr lang="en-US" sz="2400" b="1" dirty="0">
                <a:solidFill>
                  <a:srgbClr val="FF0000"/>
                </a:solidFill>
              </a:rPr>
              <a:t>used again</a:t>
            </a:r>
            <a:r>
              <a:rPr lang="en-US" sz="2400" dirty="0"/>
              <a:t>.  </a:t>
            </a:r>
          </a:p>
          <a:p>
            <a:r>
              <a:rPr lang="en-US" sz="2400" dirty="0"/>
              <a:t>Example: when you cut an apple and it turns brown, that is due to an </a:t>
            </a:r>
            <a:r>
              <a:rPr lang="en-US" sz="2400" b="1" dirty="0">
                <a:solidFill>
                  <a:srgbClr val="FF0000"/>
                </a:solidFill>
              </a:rPr>
              <a:t>catalyst/enzyme</a:t>
            </a:r>
            <a:r>
              <a:rPr lang="en-US" sz="2400" dirty="0"/>
              <a:t> which speeds up the browning process.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5029200"/>
            <a:ext cx="5705475" cy="161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861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1143000"/>
          </a:xfrm>
        </p:spPr>
        <p:txBody>
          <a:bodyPr/>
          <a:lstStyle/>
          <a:p>
            <a:r>
              <a:rPr lang="en-US" b="1" dirty="0"/>
              <a:t>CHEMICAL REACTION SPEED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620000" cy="3352800"/>
          </a:xfrm>
        </p:spPr>
        <p:txBody>
          <a:bodyPr/>
          <a:lstStyle/>
          <a:p>
            <a:r>
              <a:rPr lang="en-US" sz="2400" dirty="0"/>
              <a:t>Some reactions need to be </a:t>
            </a:r>
            <a:r>
              <a:rPr lang="en-US" sz="2400" b="1" dirty="0">
                <a:solidFill>
                  <a:srgbClr val="FF0000"/>
                </a:solidFill>
              </a:rPr>
              <a:t>slowed down.  </a:t>
            </a:r>
          </a:p>
          <a:p>
            <a:r>
              <a:rPr lang="en-US" sz="2400" dirty="0"/>
              <a:t>To slow down a chemical reaction, an </a:t>
            </a:r>
            <a:r>
              <a:rPr lang="en-US" sz="2400" b="1" dirty="0">
                <a:solidFill>
                  <a:srgbClr val="FF0000"/>
                </a:solidFill>
              </a:rPr>
              <a:t>inhibitor</a:t>
            </a:r>
            <a:r>
              <a:rPr lang="en-US" sz="2400" dirty="0"/>
              <a:t> can be used.  </a:t>
            </a:r>
          </a:p>
          <a:p>
            <a:r>
              <a:rPr lang="en-US" sz="2400" dirty="0"/>
              <a:t>An inhibitor is a substance that slows down a chemical reaction or </a:t>
            </a:r>
            <a:r>
              <a:rPr lang="en-US" sz="2400" b="1" dirty="0">
                <a:solidFill>
                  <a:srgbClr val="FF0000"/>
                </a:solidFill>
              </a:rPr>
              <a:t>prevents</a:t>
            </a:r>
            <a:r>
              <a:rPr lang="en-US" sz="2400" dirty="0"/>
              <a:t> it from occurring by </a:t>
            </a:r>
            <a:r>
              <a:rPr lang="en-US" sz="2400" b="1" dirty="0">
                <a:solidFill>
                  <a:srgbClr val="FF0000"/>
                </a:solidFill>
              </a:rPr>
              <a:t>bonding</a:t>
            </a:r>
            <a:r>
              <a:rPr lang="en-US" sz="2400" dirty="0"/>
              <a:t> with a reactant.  </a:t>
            </a:r>
          </a:p>
          <a:p>
            <a:r>
              <a:rPr lang="en-US" sz="2400" dirty="0"/>
              <a:t>This ties up the reactant so it cannot form the </a:t>
            </a:r>
            <a:r>
              <a:rPr lang="en-US" sz="2400" b="1" dirty="0">
                <a:solidFill>
                  <a:srgbClr val="FF0000"/>
                </a:solidFill>
              </a:rPr>
              <a:t>original</a:t>
            </a:r>
            <a:r>
              <a:rPr lang="en-US" sz="2400" dirty="0"/>
              <a:t> product.  </a:t>
            </a: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4267200"/>
            <a:ext cx="3519487" cy="23098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4572000"/>
            <a:ext cx="43434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Example:  You can pour lemon juice on your cut apple to </a:t>
            </a:r>
            <a:r>
              <a:rPr lang="en-US" sz="2400" b="1" dirty="0">
                <a:solidFill>
                  <a:srgbClr val="FF0000"/>
                </a:solidFill>
              </a:rPr>
              <a:t>prevent</a:t>
            </a:r>
            <a:r>
              <a:rPr lang="en-US" sz="2400" dirty="0"/>
              <a:t> the catalyst/enzyme from reacting.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029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CHEMICAL REACTION SPEED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Catalysts and inhibitors </a:t>
            </a:r>
            <a:r>
              <a:rPr lang="en-US" b="1" dirty="0">
                <a:solidFill>
                  <a:srgbClr val="FF0000"/>
                </a:solidFill>
              </a:rPr>
              <a:t>do not </a:t>
            </a:r>
            <a:r>
              <a:rPr lang="en-US" dirty="0"/>
              <a:t>change the </a:t>
            </a:r>
            <a:r>
              <a:rPr lang="en-US" b="1" dirty="0">
                <a:solidFill>
                  <a:srgbClr val="FF0000"/>
                </a:solidFill>
              </a:rPr>
              <a:t>amount</a:t>
            </a:r>
            <a:r>
              <a:rPr lang="en-US" dirty="0"/>
              <a:t> of reactants used or products formed.</a:t>
            </a:r>
          </a:p>
          <a:p>
            <a:r>
              <a:rPr lang="en-US" dirty="0"/>
              <a:t>They only change the </a:t>
            </a:r>
            <a:r>
              <a:rPr lang="en-US" b="1" dirty="0">
                <a:solidFill>
                  <a:srgbClr val="FF0000"/>
                </a:solidFill>
              </a:rPr>
              <a:t>speed</a:t>
            </a:r>
            <a:r>
              <a:rPr lang="en-US" dirty="0"/>
              <a:t> of the reaction.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3017838"/>
            <a:ext cx="6119181" cy="338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013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Watch: </a:t>
            </a:r>
            <a:r>
              <a:rPr lang="en-US" sz="2400" dirty="0">
                <a:hlinkClick r:id="rId2"/>
              </a:rPr>
              <a:t>Exothermic and Endothermic Reactions</a:t>
            </a:r>
            <a:endParaRPr lang="en-US" sz="2400" dirty="0"/>
          </a:p>
          <a:p>
            <a:r>
              <a:rPr lang="en-US" sz="2400" dirty="0"/>
              <a:t>DO: Energy and Chemical Reactions on the back side of the Classifying Reactions handout.  Due tomorrow.</a:t>
            </a:r>
          </a:p>
          <a:p>
            <a:r>
              <a:rPr lang="en-US" sz="2400" dirty="0"/>
              <a:t>Vocabulary Quiz is Thursday</a:t>
            </a:r>
          </a:p>
        </p:txBody>
      </p:sp>
    </p:spTree>
    <p:extLst>
      <p:ext uri="{BB962C8B-B14F-4D97-AF65-F5344CB8AC3E}">
        <p14:creationId xmlns:p14="http://schemas.microsoft.com/office/powerpoint/2010/main" val="5770022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3754</TotalTime>
  <Words>362</Words>
  <Application>Microsoft Office PowerPoint</Application>
  <PresentationFormat>On-screen Show 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Adjacency</vt:lpstr>
      <vt:lpstr>CHEMICAL REACTIONS</vt:lpstr>
      <vt:lpstr>ENERGY IN CHEMICAL REACTIONS</vt:lpstr>
      <vt:lpstr>ENERGY IN CHEMICAL REACTIONS</vt:lpstr>
      <vt:lpstr>ENERGY IN CHEMICAL REACTIONS</vt:lpstr>
      <vt:lpstr>CHEMICAL REACTION SPEED</vt:lpstr>
      <vt:lpstr>CHEMICAL REACTION SPEED</vt:lpstr>
      <vt:lpstr>CHEMICAL REACTION SPEED</vt:lpstr>
      <vt:lpstr>TO DO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REACTIONS</dc:title>
  <dc:creator>Nancy Brim</dc:creator>
  <cp:lastModifiedBy>JCBOE</cp:lastModifiedBy>
  <cp:revision>67</cp:revision>
  <cp:lastPrinted>2010-11-17T18:54:32Z</cp:lastPrinted>
  <dcterms:created xsi:type="dcterms:W3CDTF">2010-11-15T19:59:24Z</dcterms:created>
  <dcterms:modified xsi:type="dcterms:W3CDTF">2016-02-29T14:00:39Z</dcterms:modified>
</cp:coreProperties>
</file>