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7"/>
  </p:handoutMasterIdLst>
  <p:sldIdLst>
    <p:sldId id="256" r:id="rId2"/>
    <p:sldId id="271" r:id="rId3"/>
    <p:sldId id="275" r:id="rId4"/>
    <p:sldId id="276" r:id="rId5"/>
    <p:sldId id="292" r:id="rId6"/>
    <p:sldId id="277" r:id="rId7"/>
    <p:sldId id="293" r:id="rId8"/>
    <p:sldId id="280" r:id="rId9"/>
    <p:sldId id="289" r:id="rId10"/>
    <p:sldId id="284" r:id="rId11"/>
    <p:sldId id="290" r:id="rId12"/>
    <p:sldId id="328" r:id="rId13"/>
    <p:sldId id="278" r:id="rId14"/>
    <p:sldId id="285" r:id="rId15"/>
    <p:sldId id="329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986" autoAdjust="0"/>
    <p:restoredTop sz="94671" autoAdjust="0"/>
  </p:normalViewPr>
  <p:slideViewPr>
    <p:cSldViewPr>
      <p:cViewPr>
        <p:scale>
          <a:sx n="73" d="100"/>
          <a:sy n="73" d="100"/>
        </p:scale>
        <p:origin x="-1152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A6C70CF-7906-4A0F-8D97-A357F2AE3F97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3D1786-9915-4E7A-9A30-E07D903FC5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601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950C25-8D1B-4C8A-B727-C14B214307B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4C076-7CF4-4EF9-803D-9AECA2DD8569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971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368929-3975-4881-B10A-E009082BDEB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D1393-54F9-4BCD-876A-B7BAA4E35D87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1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B03AA4-26CE-45EF-A3FE-9FA2A741F67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B885D-8BDB-4304-A4B5-2B50D180D7FC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39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FB2B91-CF4E-4D3C-B7D2-C0E4DF703DB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73455-20D2-47F4-83F6-38CA3E8A8D39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5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8E56B-CC4B-45F6-9FD1-AB847D1824D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F6C83-BD86-4C9F-9879-16308C3CFE8B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9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578636-609F-4CAB-A36F-D5E2DDEACE9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68C79-BFAD-411A-9EF3-691A05B1F74E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4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76F30-D7CB-4A0A-B809-01E88FEAAB6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98D87-76F4-4F93-9151-17813A5C6595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86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64326C-0D78-4B43-86A3-C2F2CB68B33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DDF16-E7D1-4DD5-9D77-CD5AF1D923BB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4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4077E-C806-4933-AF7C-39F6B3C4E81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D9433-9F6E-4916-8AE5-8A5A1BBCE96B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74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3E5A19-9692-4716-84D4-E76D0C7305B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8D18D-776D-47C5-ADC0-BBDF1FF4C63E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79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60D82-684D-4219-9960-F2D60ADF6AF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B61DE-ECA8-4418-A5A3-D363D10F9226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99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fld id="{BC164E3F-32AE-4129-9BAE-4AC59FEBA05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A1B72CA-593A-403A-8768-9F6C28A13EC9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D2CB6C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95A39D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C89F5D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CHEMICAL REACTIONS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 dirty="0"/>
              <a:t>HELPFUL HINTS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eaLnBrk="1" hangingPunct="1">
              <a:buFont typeface="Arial" charset="0"/>
              <a:buNone/>
              <a:defRPr/>
            </a:pPr>
            <a:r>
              <a:rPr lang="en-US" b="1" dirty="0"/>
              <a:t>Symbols you should know:</a:t>
            </a:r>
            <a:endParaRPr lang="en-US" dirty="0"/>
          </a:p>
          <a:p>
            <a:pPr marL="114300" indent="0" eaLnBrk="1" hangingPunct="1">
              <a:buFont typeface="Arial" charset="0"/>
              <a:buNone/>
              <a:tabLst>
                <a:tab pos="1139825" algn="l"/>
              </a:tabLst>
              <a:defRPr/>
            </a:pPr>
            <a:r>
              <a:rPr lang="en-US" dirty="0"/>
              <a:t>	means “yields” or “produces”</a:t>
            </a:r>
          </a:p>
          <a:p>
            <a:pPr eaLnBrk="1" hangingPunct="1">
              <a:buFont typeface="Arial" charset="0"/>
              <a:buChar char="•"/>
              <a:tabLst>
                <a:tab pos="1139825" algn="l"/>
              </a:tabLst>
              <a:defRPr/>
            </a:pPr>
            <a:endParaRPr lang="en-US" dirty="0"/>
          </a:p>
          <a:p>
            <a:pPr marL="114300" indent="0" eaLnBrk="1" hangingPunct="1">
              <a:buFont typeface="Arial" charset="0"/>
              <a:buNone/>
              <a:tabLst>
                <a:tab pos="1139825" algn="l"/>
              </a:tabLst>
              <a:defRPr/>
            </a:pPr>
            <a:r>
              <a:rPr lang="en-US" dirty="0"/>
              <a:t>    (s)	means solid	Ag </a:t>
            </a:r>
            <a:r>
              <a:rPr lang="en-US" baseline="-25000" dirty="0"/>
              <a:t>(s)</a:t>
            </a:r>
            <a:endParaRPr lang="en-US" dirty="0"/>
          </a:p>
          <a:p>
            <a:pPr marL="114300" indent="0" eaLnBrk="1" hangingPunct="1">
              <a:buFont typeface="Arial" charset="0"/>
              <a:buNone/>
              <a:tabLst>
                <a:tab pos="1139825" algn="l"/>
              </a:tabLst>
              <a:defRPr/>
            </a:pPr>
            <a:r>
              <a:rPr lang="en-US" dirty="0"/>
              <a:t> </a:t>
            </a:r>
          </a:p>
          <a:p>
            <a:pPr marL="114300" indent="0" eaLnBrk="1" hangingPunct="1">
              <a:buFont typeface="Arial" charset="0"/>
              <a:buNone/>
              <a:tabLst>
                <a:tab pos="1139825" algn="l"/>
              </a:tabLst>
              <a:defRPr/>
            </a:pPr>
            <a:r>
              <a:rPr lang="en-US" dirty="0"/>
              <a:t>    (g)	means gas	H</a:t>
            </a:r>
            <a:r>
              <a:rPr lang="en-US" baseline="-25000" dirty="0"/>
              <a:t>2 (g)</a:t>
            </a:r>
            <a:endParaRPr lang="en-US" dirty="0"/>
          </a:p>
          <a:p>
            <a:pPr eaLnBrk="1" hangingPunct="1">
              <a:buFont typeface="Arial" charset="0"/>
              <a:buChar char="•"/>
              <a:tabLst>
                <a:tab pos="1139825" algn="l"/>
              </a:tabLst>
              <a:defRPr/>
            </a:pPr>
            <a:endParaRPr lang="en-US" dirty="0"/>
          </a:p>
          <a:p>
            <a:pPr marL="114300" indent="0" eaLnBrk="1" hangingPunct="1">
              <a:buFont typeface="Arial" charset="0"/>
              <a:buNone/>
              <a:tabLst>
                <a:tab pos="1139825" algn="l"/>
              </a:tabLst>
              <a:defRPr/>
            </a:pPr>
            <a:r>
              <a:rPr lang="en-US" dirty="0"/>
              <a:t>    (l)	means liquid	H</a:t>
            </a:r>
            <a:r>
              <a:rPr lang="en-US" baseline="-25000" dirty="0"/>
              <a:t>2</a:t>
            </a:r>
            <a:r>
              <a:rPr lang="en-US" dirty="0"/>
              <a:t>O </a:t>
            </a:r>
            <a:r>
              <a:rPr lang="en-US" baseline="-25000" dirty="0"/>
              <a:t>(l)</a:t>
            </a:r>
            <a:endParaRPr lang="en-US" dirty="0"/>
          </a:p>
          <a:p>
            <a:pPr marL="114300" indent="0" eaLnBrk="1" hangingPunct="1">
              <a:buFont typeface="Arial" charset="0"/>
              <a:buNone/>
              <a:tabLst>
                <a:tab pos="1139825" algn="l"/>
              </a:tabLst>
              <a:defRPr/>
            </a:pPr>
            <a:r>
              <a:rPr lang="en-US" dirty="0"/>
              <a:t> </a:t>
            </a:r>
          </a:p>
          <a:p>
            <a:pPr marL="114300" indent="0" eaLnBrk="1" hangingPunct="1">
              <a:buFont typeface="Arial" charset="0"/>
              <a:buNone/>
              <a:tabLst>
                <a:tab pos="1139825" algn="l"/>
              </a:tabLst>
              <a:defRPr/>
            </a:pPr>
            <a:r>
              <a:rPr lang="en-US" dirty="0"/>
              <a:t>    (</a:t>
            </a:r>
            <a:r>
              <a:rPr lang="en-US" dirty="0" err="1"/>
              <a:t>aq</a:t>
            </a:r>
            <a:r>
              <a:rPr lang="en-US" dirty="0"/>
              <a:t>)	means aqueous	</a:t>
            </a:r>
            <a:r>
              <a:rPr lang="en-US" dirty="0" err="1"/>
              <a:t>NaCl</a:t>
            </a:r>
            <a:r>
              <a:rPr lang="en-US" dirty="0"/>
              <a:t> </a:t>
            </a:r>
            <a:r>
              <a:rPr lang="en-US" baseline="-25000" dirty="0"/>
              <a:t>(</a:t>
            </a:r>
            <a:r>
              <a:rPr lang="en-US" baseline="-25000" dirty="0" err="1"/>
              <a:t>aq</a:t>
            </a:r>
            <a:r>
              <a:rPr lang="en-US" baseline="-25000" dirty="0"/>
              <a:t>)</a:t>
            </a:r>
            <a:endParaRPr lang="en-US" dirty="0"/>
          </a:p>
          <a:p>
            <a:pPr marL="114300" indent="0" eaLnBrk="1" hangingPunct="1">
              <a:buFont typeface="Arial" charset="0"/>
              <a:buNone/>
              <a:tabLst>
                <a:tab pos="1139825" algn="l"/>
              </a:tabLst>
              <a:defRPr/>
            </a:pPr>
            <a:r>
              <a:rPr lang="en-US" dirty="0"/>
              <a:t>	dissolved in water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838200" y="2209800"/>
            <a:ext cx="5492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4800" b="1" dirty="0"/>
              <a:t>TYPES OF CHEMICAL REACTIONS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6482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There are five basic types of chemical reactions.  </a:t>
            </a:r>
          </a:p>
          <a:p>
            <a:pPr eaLnBrk="1" hangingPunct="1"/>
            <a:r>
              <a:rPr lang="en-US" altLang="en-US" sz="3200" dirty="0"/>
              <a:t>Not all reactions will take these five forms.  </a:t>
            </a:r>
          </a:p>
          <a:p>
            <a:pPr marL="411163" lvl="1" indent="0" eaLnBrk="1" hangingPunct="1">
              <a:buNone/>
            </a:pPr>
            <a:endParaRPr lang="en-US" altLang="en-US" dirty="0"/>
          </a:p>
          <a:p>
            <a:pPr eaLnBrk="1" hangingPunct="1"/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3836650"/>
            <a:ext cx="4805362" cy="258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SYNTHESIS Reaction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800" dirty="0"/>
              <a:t>Two or more substances combine to form a different substance.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800" u="sng" dirty="0"/>
              <a:t>What to look for:</a:t>
            </a:r>
            <a:r>
              <a:rPr lang="en-US" sz="2800" dirty="0"/>
              <a:t>	</a:t>
            </a:r>
            <a:r>
              <a:rPr lang="en-US" sz="2800" b="1" dirty="0">
                <a:solidFill>
                  <a:srgbClr val="FF0000"/>
                </a:solidFill>
              </a:rPr>
              <a:t>one product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8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fr-FR" sz="2800" dirty="0"/>
              <a:t>	EX.	2 Mg</a:t>
            </a:r>
            <a:r>
              <a:rPr lang="en-US" sz="2800" baseline="-25000" dirty="0"/>
              <a:t> (s)</a:t>
            </a:r>
            <a:r>
              <a:rPr lang="fr-FR" sz="2800" dirty="0"/>
              <a:t>   +   O</a:t>
            </a:r>
            <a:r>
              <a:rPr lang="fr-FR" sz="2800" baseline="-25000" dirty="0"/>
              <a:t>2</a:t>
            </a:r>
            <a:r>
              <a:rPr lang="en-US" sz="2800" baseline="-25000" dirty="0"/>
              <a:t> (g)</a:t>
            </a:r>
            <a:r>
              <a:rPr lang="fr-FR" sz="2800" dirty="0"/>
              <a:t>   </a:t>
            </a:r>
            <a:r>
              <a:rPr lang="en-US" sz="2800" dirty="0">
                <a:sym typeface="Wingdings"/>
              </a:rPr>
              <a:t></a:t>
            </a:r>
            <a:r>
              <a:rPr lang="fr-FR" sz="2800" dirty="0"/>
              <a:t>    2 </a:t>
            </a:r>
            <a:r>
              <a:rPr lang="fr-FR" sz="2800" dirty="0" err="1"/>
              <a:t>MgO</a:t>
            </a:r>
            <a:r>
              <a:rPr lang="en-US" sz="2800" baseline="-25000" dirty="0"/>
              <a:t> (s)</a:t>
            </a:r>
            <a:r>
              <a:rPr lang="en-US" sz="2800" dirty="0"/>
              <a:t> </a:t>
            </a:r>
            <a:endParaRPr lang="fr-FR" sz="28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fr-FR" sz="2800" dirty="0"/>
              <a:t>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SYNTHESIS Reaction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411" y="1624012"/>
            <a:ext cx="7392189" cy="45481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DECOMPOSITION  Reaction</a:t>
            </a:r>
            <a:endParaRPr lang="en-US" dirty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one substance breaks down into two or more substances.</a:t>
            </a:r>
          </a:p>
          <a:p>
            <a:pPr eaLnBrk="1" hangingPunct="1"/>
            <a:r>
              <a:rPr lang="en-US" altLang="en-US" sz="2800" u="sng" dirty="0"/>
              <a:t>What to look for:</a:t>
            </a:r>
            <a:r>
              <a:rPr lang="en-US" altLang="en-US" sz="2800" dirty="0"/>
              <a:t>	</a:t>
            </a:r>
            <a:r>
              <a:rPr lang="en-US" altLang="en-US" sz="2800" b="1" dirty="0">
                <a:solidFill>
                  <a:srgbClr val="FF0000"/>
                </a:solidFill>
              </a:rPr>
              <a:t>one reactant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			            </a:t>
            </a:r>
            <a:r>
              <a:rPr lang="en-US" altLang="en-US" sz="1800" dirty="0"/>
              <a:t>H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SO</a:t>
            </a:r>
            <a:r>
              <a:rPr lang="en-US" altLang="en-US" sz="1800" baseline="-25000" dirty="0"/>
              <a:t>4</a:t>
            </a:r>
            <a:endParaRPr lang="en-US" altLang="en-US" sz="18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Ex.    C</a:t>
            </a:r>
            <a:r>
              <a:rPr lang="en-US" altLang="en-US" sz="2800" baseline="-25000" dirty="0"/>
              <a:t>12</a:t>
            </a:r>
            <a:r>
              <a:rPr lang="en-US" altLang="en-US" sz="2800" dirty="0"/>
              <a:t>H</a:t>
            </a:r>
            <a:r>
              <a:rPr lang="en-US" altLang="en-US" sz="2800" baseline="-25000" dirty="0"/>
              <a:t>22</a:t>
            </a:r>
            <a:r>
              <a:rPr lang="en-US" altLang="en-US" sz="2800" dirty="0"/>
              <a:t>O</a:t>
            </a:r>
            <a:r>
              <a:rPr lang="en-US" altLang="en-US" sz="2800" baseline="-25000" dirty="0"/>
              <a:t>11(s)</a:t>
            </a:r>
            <a:r>
              <a:rPr lang="en-US" altLang="en-US" sz="2800" dirty="0"/>
              <a:t>     </a:t>
            </a:r>
            <a:r>
              <a:rPr lang="en-US" altLang="en-US" sz="2800" dirty="0">
                <a:sym typeface="Wingdings" panose="05000000000000000000" pitchFamily="2" charset="2"/>
              </a:rPr>
              <a:t></a:t>
            </a:r>
            <a:r>
              <a:rPr lang="en-US" altLang="en-US" sz="2800" dirty="0"/>
              <a:t>         11 H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O</a:t>
            </a:r>
            <a:r>
              <a:rPr lang="en-US" altLang="en-US" sz="2800" baseline="-25000" dirty="0"/>
              <a:t>(g)</a:t>
            </a:r>
            <a:r>
              <a:rPr lang="en-US" altLang="en-US" sz="2800" dirty="0"/>
              <a:t>   +    12 C</a:t>
            </a:r>
            <a:r>
              <a:rPr lang="en-US" altLang="en-US" sz="2800" baseline="-25000" dirty="0"/>
              <a:t>(s)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i="1" dirty="0"/>
              <a:t>	sucrose </a:t>
            </a:r>
            <a:r>
              <a:rPr lang="en-US" altLang="en-US" sz="2800" i="1" dirty="0">
                <a:sym typeface="Wingdings" panose="05000000000000000000" pitchFamily="2" charset="2"/>
              </a:rPr>
              <a:t></a:t>
            </a:r>
            <a:r>
              <a:rPr lang="en-US" altLang="en-US" sz="2800" i="1" dirty="0"/>
              <a:t>    water   and   carbon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i="1" dirty="0"/>
              <a:t>                </a:t>
            </a:r>
            <a:r>
              <a:rPr lang="en-US" altLang="en-US" sz="2800" dirty="0"/>
              <a:t>I</a:t>
            </a:r>
            <a:r>
              <a:rPr lang="en-US" altLang="en-US" sz="2800" baseline="30000" dirty="0"/>
              <a:t>-1</a:t>
            </a:r>
            <a:endParaRPr lang="en-US" altLang="en-US" sz="28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	H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O</a:t>
            </a:r>
            <a:r>
              <a:rPr lang="en-US" altLang="en-US" sz="2800" baseline="-25000" dirty="0"/>
              <a:t>2(l)</a:t>
            </a:r>
            <a:r>
              <a:rPr lang="en-US" altLang="en-US" sz="2800" dirty="0"/>
              <a:t>  </a:t>
            </a:r>
            <a:r>
              <a:rPr lang="en-US" altLang="en-US" sz="2800" dirty="0">
                <a:sym typeface="Wingdings" panose="05000000000000000000" pitchFamily="2" charset="2"/>
              </a:rPr>
              <a:t>   H</a:t>
            </a:r>
            <a:r>
              <a:rPr lang="en-US" altLang="en-US" sz="2800" baseline="-25000" dirty="0">
                <a:sym typeface="Wingdings" panose="05000000000000000000" pitchFamily="2" charset="2"/>
              </a:rPr>
              <a:t>2</a:t>
            </a:r>
            <a:r>
              <a:rPr lang="en-US" altLang="en-US" sz="2800" dirty="0">
                <a:sym typeface="Wingdings" panose="05000000000000000000" pitchFamily="2" charset="2"/>
              </a:rPr>
              <a:t>O</a:t>
            </a:r>
            <a:r>
              <a:rPr lang="en-US" altLang="en-US" sz="2800" baseline="-25000" dirty="0">
                <a:sym typeface="Wingdings" panose="05000000000000000000" pitchFamily="2" charset="2"/>
              </a:rPr>
              <a:t>(l)</a:t>
            </a:r>
            <a:r>
              <a:rPr lang="en-US" altLang="en-US" sz="2800" dirty="0">
                <a:sym typeface="Wingdings" panose="05000000000000000000" pitchFamily="2" charset="2"/>
              </a:rPr>
              <a:t>  +  O</a:t>
            </a:r>
            <a:r>
              <a:rPr lang="en-US" altLang="en-US" sz="2800" baseline="-25000" dirty="0">
                <a:sym typeface="Wingdings" panose="05000000000000000000" pitchFamily="2" charset="2"/>
              </a:rPr>
              <a:t>2(g)</a:t>
            </a:r>
            <a:endParaRPr lang="en-US" altLang="en-US" sz="2800" dirty="0">
              <a:sym typeface="Wingdings" panose="05000000000000000000" pitchFamily="2" charset="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>
                <a:sym typeface="Wingdings" panose="05000000000000000000" pitchFamily="2" charset="2"/>
              </a:rPr>
              <a:t>Hydrogen peroxide  water and oxygen gas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DECOMPOSITION  Reaction</a:t>
            </a:r>
            <a:endParaRPr lang="en-US" dirty="0"/>
          </a:p>
        </p:txBody>
      </p:sp>
      <p:pic>
        <p:nvPicPr>
          <p:cNvPr id="3072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89050"/>
            <a:ext cx="7138988" cy="556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SINGLE REPLACEMENT </a:t>
            </a:r>
            <a:r>
              <a:rPr lang="en-US" b="1" dirty="0" err="1"/>
              <a:t>Rxn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b="1" dirty="0"/>
              <a:t>Also called single </a:t>
            </a:r>
            <a:r>
              <a:rPr lang="en-US" altLang="en-US" sz="2800" b="1" i="1" dirty="0"/>
              <a:t>dis</a:t>
            </a:r>
            <a:r>
              <a:rPr lang="en-US" altLang="en-US" sz="2800" b="1" dirty="0"/>
              <a:t>placement reaction</a:t>
            </a:r>
            <a:endParaRPr lang="en-US" altLang="en-US" sz="2800" dirty="0"/>
          </a:p>
          <a:p>
            <a:pPr eaLnBrk="1" hangingPunct="1"/>
            <a:r>
              <a:rPr lang="en-US" altLang="en-US" sz="2800" dirty="0"/>
              <a:t>one element replaces another element in a compound.  </a:t>
            </a:r>
          </a:p>
          <a:p>
            <a:pPr eaLnBrk="1" hangingPunct="1"/>
            <a:r>
              <a:rPr lang="en-US" altLang="en-US" sz="2800" u="sng" dirty="0"/>
              <a:t>What to look for:</a:t>
            </a:r>
            <a:r>
              <a:rPr lang="en-US" altLang="en-US" sz="2800" dirty="0"/>
              <a:t>	</a:t>
            </a:r>
            <a:r>
              <a:rPr lang="en-US" altLang="en-US" sz="2800" b="1" dirty="0">
                <a:solidFill>
                  <a:srgbClr val="FF0000"/>
                </a:solidFill>
              </a:rPr>
              <a:t>uncombined elements on </a:t>
            </a:r>
          </a:p>
          <a:p>
            <a:pPr marL="114300" indent="0" eaLnBrk="1" hangingPunct="1"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				both sides of the arrow</a:t>
            </a:r>
          </a:p>
          <a:p>
            <a:pPr eaLnBrk="1" hangingPunct="1"/>
            <a:endParaRPr lang="en-US" sz="2400" dirty="0"/>
          </a:p>
          <a:p>
            <a:pPr marL="114300" indent="0" algn="ctr" eaLnBrk="1" hangingPunct="1">
              <a:buNone/>
            </a:pPr>
            <a:r>
              <a:rPr lang="en-US" sz="2400" dirty="0"/>
              <a:t>Cu</a:t>
            </a:r>
            <a:r>
              <a:rPr lang="en-US" sz="2400" baseline="-25000" dirty="0"/>
              <a:t> (s)</a:t>
            </a:r>
            <a:r>
              <a:rPr lang="en-US" sz="2400" dirty="0"/>
              <a:t>   +   AgNO</a:t>
            </a:r>
            <a:r>
              <a:rPr lang="en-US" sz="2400" baseline="-25000" dirty="0"/>
              <a:t>3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Cu(NO</a:t>
            </a:r>
            <a:r>
              <a:rPr lang="en-US" sz="2400" baseline="-25000" dirty="0"/>
              <a:t>3</a:t>
            </a:r>
            <a:r>
              <a:rPr lang="en-US" sz="2400" dirty="0"/>
              <a:t>) </a:t>
            </a:r>
            <a:r>
              <a:rPr lang="en-US" sz="2400" baseline="-25000" dirty="0"/>
              <a:t>2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+  Ag</a:t>
            </a:r>
            <a:r>
              <a:rPr lang="en-US" sz="2400" baseline="-25000" dirty="0"/>
              <a:t> (s)</a:t>
            </a:r>
            <a:r>
              <a:rPr lang="en-US" sz="2400" dirty="0"/>
              <a:t> </a:t>
            </a:r>
            <a:endParaRPr lang="en-US" altLang="en-US" sz="2400" dirty="0"/>
          </a:p>
          <a:p>
            <a:pPr marL="114300" indent="0" algn="ctr" eaLnBrk="1" hangingPunct="1">
              <a:buNone/>
            </a:pPr>
            <a:r>
              <a:rPr lang="en-US" sz="2400" dirty="0"/>
              <a:t>2 Na</a:t>
            </a:r>
            <a:r>
              <a:rPr lang="en-US" sz="2400" baseline="-25000" dirty="0"/>
              <a:t> (s) </a:t>
            </a:r>
            <a:r>
              <a:rPr lang="en-US" sz="2400" dirty="0"/>
              <a:t>   +  2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baseline="-25000" dirty="0"/>
              <a:t> (l)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2 </a:t>
            </a:r>
            <a:r>
              <a:rPr lang="en-US" sz="2400" dirty="0" err="1"/>
              <a:t>NaOH</a:t>
            </a:r>
            <a:r>
              <a:rPr lang="en-US" sz="2400" baseline="-25000" dirty="0"/>
              <a:t>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 +   H</a:t>
            </a:r>
            <a:r>
              <a:rPr lang="en-US" sz="2400" baseline="-25000" dirty="0"/>
              <a:t>2 (g)</a:t>
            </a:r>
            <a:r>
              <a:rPr lang="en-US" sz="2400" dirty="0"/>
              <a:t> </a:t>
            </a:r>
          </a:p>
          <a:p>
            <a:pPr marL="114300" indent="0" algn="ctr" eaLnBrk="1" hangingPunct="1">
              <a:buNone/>
            </a:pPr>
            <a:r>
              <a:rPr lang="en-US" sz="2400" dirty="0"/>
              <a:t>Mg</a:t>
            </a:r>
            <a:r>
              <a:rPr lang="en-US" sz="2400" baseline="-25000" dirty="0"/>
              <a:t> (s)</a:t>
            </a:r>
            <a:r>
              <a:rPr lang="en-US" sz="2400" dirty="0"/>
              <a:t>   +   2 </a:t>
            </a:r>
            <a:r>
              <a:rPr lang="en-US" sz="2400" dirty="0" err="1"/>
              <a:t>HCl</a:t>
            </a:r>
            <a:r>
              <a:rPr lang="en-US" sz="2400" dirty="0"/>
              <a:t> </a:t>
            </a:r>
            <a:r>
              <a:rPr lang="en-US" sz="2400" baseline="-25000" dirty="0"/>
              <a:t>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	 </a:t>
            </a:r>
            <a:r>
              <a:rPr lang="en-US" sz="2400" dirty="0">
                <a:sym typeface="Wingdings"/>
              </a:rPr>
              <a:t>  </a:t>
            </a:r>
            <a:r>
              <a:rPr lang="en-US" sz="2400" dirty="0"/>
              <a:t>MgCl</a:t>
            </a:r>
            <a:r>
              <a:rPr lang="en-US" sz="2400" baseline="-25000" dirty="0"/>
              <a:t>2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 +   H</a:t>
            </a:r>
            <a:r>
              <a:rPr lang="en-US" sz="2400" baseline="-25000" dirty="0"/>
              <a:t>2 (g)</a:t>
            </a:r>
            <a:r>
              <a:rPr lang="en-US" sz="2400" dirty="0"/>
              <a:t> </a:t>
            </a:r>
            <a:endParaRPr lang="en-US" sz="2400" baseline="-25000" dirty="0"/>
          </a:p>
          <a:p>
            <a:pPr eaLnBrk="1" hangingPunct="1"/>
            <a:endParaRPr lang="en-US" sz="2000" baseline="-25000" dirty="0"/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SINGLE REPLACEMENT </a:t>
            </a:r>
            <a:r>
              <a:rPr lang="en-US" b="1" dirty="0" err="1"/>
              <a:t>Rxn</a:t>
            </a:r>
            <a:r>
              <a:rPr lang="en-US" b="1" dirty="0"/>
              <a:t> </a:t>
            </a:r>
            <a:endParaRPr lang="en-US" dirty="0"/>
          </a:p>
        </p:txBody>
      </p:sp>
      <p:pic>
        <p:nvPicPr>
          <p:cNvPr id="3481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5438"/>
            <a:ext cx="84582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DOUBLE REPLACEMENT </a:t>
            </a:r>
            <a:r>
              <a:rPr lang="en-US" b="1" dirty="0" err="1"/>
              <a:t>Rxn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400" b="1" dirty="0"/>
              <a:t>Also called double </a:t>
            </a:r>
            <a:r>
              <a:rPr lang="en-US" sz="2400" b="1" i="1" dirty="0"/>
              <a:t>dis</a:t>
            </a:r>
            <a:r>
              <a:rPr lang="en-US" sz="2400" b="1" dirty="0"/>
              <a:t>placement reaction</a:t>
            </a:r>
            <a:endParaRPr lang="en-US" sz="2400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/>
              <a:t>Produces a precipitate, water, or a gas when to ionic compounds in a solution are combined.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u="sng" dirty="0"/>
              <a:t>What to look for:</a:t>
            </a:r>
            <a:r>
              <a:rPr lang="en-US" sz="2400" dirty="0"/>
              <a:t>	</a:t>
            </a:r>
            <a:r>
              <a:rPr lang="en-US" sz="2400" b="1" dirty="0">
                <a:solidFill>
                  <a:srgbClr val="FF0000"/>
                </a:solidFill>
              </a:rPr>
              <a:t>two compounds on each side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Ex.	</a:t>
            </a:r>
            <a:r>
              <a:rPr lang="en-US" sz="2400" dirty="0" err="1"/>
              <a:t>HCl</a:t>
            </a:r>
            <a:r>
              <a:rPr lang="en-US" sz="2400" baseline="-25000" dirty="0"/>
              <a:t>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 +   </a:t>
            </a:r>
            <a:r>
              <a:rPr lang="en-US" sz="2400" dirty="0" err="1"/>
              <a:t>NaOH</a:t>
            </a:r>
            <a:r>
              <a:rPr lang="en-US" sz="2400" baseline="-25000" dirty="0"/>
              <a:t>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 </a:t>
            </a:r>
            <a:r>
              <a:rPr lang="en-US" sz="2400" dirty="0" err="1"/>
              <a:t>NaCl</a:t>
            </a:r>
            <a:r>
              <a:rPr lang="en-US" sz="2400" baseline="-25000" dirty="0"/>
              <a:t>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 +  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baseline="-25000" dirty="0"/>
              <a:t> (l)</a:t>
            </a:r>
            <a:r>
              <a:rPr lang="en-US" sz="2400" dirty="0"/>
              <a:t> 	</a:t>
            </a:r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	Ba(NO</a:t>
            </a:r>
            <a:r>
              <a:rPr lang="en-US" sz="2400" baseline="-25000" dirty="0"/>
              <a:t>3</a:t>
            </a:r>
            <a:r>
              <a:rPr lang="en-US" sz="2400" dirty="0"/>
              <a:t>)</a:t>
            </a:r>
            <a:r>
              <a:rPr lang="en-US" sz="2400" baseline="-25000" dirty="0"/>
              <a:t>2</a:t>
            </a:r>
            <a:r>
              <a:rPr lang="en-US" sz="2400" dirty="0"/>
              <a:t>  +  K</a:t>
            </a:r>
            <a:r>
              <a:rPr lang="en-US" sz="2400" baseline="-25000" dirty="0"/>
              <a:t>2</a:t>
            </a:r>
            <a:r>
              <a:rPr lang="en-US" sz="2400" dirty="0"/>
              <a:t>SO</a:t>
            </a:r>
            <a:r>
              <a:rPr lang="en-US" sz="2400" baseline="-25000" dirty="0"/>
              <a:t>4</a:t>
            </a:r>
            <a:r>
              <a:rPr lang="en-US" sz="2400" dirty="0"/>
              <a:t> 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 BaCl</a:t>
            </a:r>
            <a:r>
              <a:rPr lang="en-US" sz="2400" baseline="-25000" dirty="0"/>
              <a:t>2(s)</a:t>
            </a:r>
            <a:r>
              <a:rPr lang="en-US" sz="2400" dirty="0"/>
              <a:t> + 2KNO</a:t>
            </a:r>
            <a:r>
              <a:rPr lang="en-US" sz="2400" baseline="-25000" dirty="0"/>
              <a:t>3</a:t>
            </a:r>
            <a:r>
              <a:rPr lang="en-US" sz="2400" dirty="0"/>
              <a:t>	</a:t>
            </a:r>
            <a:endParaRPr lang="en-US" sz="2800" dirty="0"/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DOUBLE REPLACEMENT </a:t>
            </a:r>
            <a:r>
              <a:rPr lang="en-US" b="1" dirty="0" err="1"/>
              <a:t>Rxn</a:t>
            </a:r>
            <a:endParaRPr lang="en-US" dirty="0"/>
          </a:p>
        </p:txBody>
      </p:sp>
      <p:pic>
        <p:nvPicPr>
          <p:cNvPr id="4198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39875"/>
            <a:ext cx="8077200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WHICH REACTION TYPE?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012674"/>
            <a:ext cx="7620000" cy="39756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21336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32004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4038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49530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5200" y="213360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SYNTHESIS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3000345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DECOMPOSITION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3988016"/>
            <a:ext cx="281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SINGLE REPLACEMENT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62275" y="4933890"/>
            <a:ext cx="281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DOUBLE REPLACEMENT</a:t>
            </a:r>
          </a:p>
        </p:txBody>
      </p:sp>
    </p:spTree>
    <p:extLst>
      <p:ext uri="{BB962C8B-B14F-4D97-AF65-F5344CB8AC3E}">
        <p14:creationId xmlns:p14="http://schemas.microsoft.com/office/powerpoint/2010/main" val="172051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COMBUSTION reaction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800" dirty="0"/>
              <a:t>when compounds react with oxygen to produce energy in the form of heat and light.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800" u="sng" dirty="0"/>
              <a:t>What to look for:</a:t>
            </a:r>
            <a:r>
              <a:rPr lang="en-US" sz="2800" dirty="0"/>
              <a:t> 	</a:t>
            </a:r>
            <a:r>
              <a:rPr lang="en-US" sz="2800" b="1" dirty="0">
                <a:solidFill>
                  <a:srgbClr val="FF0000"/>
                </a:solidFill>
              </a:rPr>
              <a:t>a compound and oxygen  </a:t>
            </a:r>
          </a:p>
          <a:p>
            <a:pPr marL="114300" indent="0" eaLnBrk="1" hangingPunct="1"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				produce CO</a:t>
            </a:r>
            <a:r>
              <a:rPr lang="en-US" sz="2800" b="1" baseline="-25000" dirty="0">
                <a:solidFill>
                  <a:srgbClr val="FF0000"/>
                </a:solidFill>
              </a:rPr>
              <a:t>2</a:t>
            </a:r>
            <a:r>
              <a:rPr lang="en-US" sz="2800" b="1" dirty="0">
                <a:solidFill>
                  <a:srgbClr val="FF0000"/>
                </a:solidFill>
              </a:rPr>
              <a:t> and H</a:t>
            </a:r>
            <a:r>
              <a:rPr lang="en-US" sz="2800" b="1" baseline="-25000" dirty="0">
                <a:solidFill>
                  <a:srgbClr val="FF0000"/>
                </a:solidFill>
              </a:rPr>
              <a:t>2</a:t>
            </a:r>
            <a:r>
              <a:rPr lang="en-US" sz="2800" b="1" dirty="0">
                <a:solidFill>
                  <a:srgbClr val="FF0000"/>
                </a:solidFill>
              </a:rPr>
              <a:t>O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8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800" dirty="0"/>
              <a:t>EX. Hydrocarbon + O</a:t>
            </a:r>
            <a:r>
              <a:rPr lang="en-US" sz="2800" baseline="-25000" dirty="0"/>
              <a:t>2</a:t>
            </a:r>
            <a:r>
              <a:rPr lang="en-US" sz="2800" dirty="0"/>
              <a:t> </a:t>
            </a:r>
            <a:r>
              <a:rPr lang="en-US" sz="2800" dirty="0">
                <a:sym typeface="Wingdings"/>
              </a:rPr>
              <a:t></a:t>
            </a:r>
            <a:r>
              <a:rPr lang="en-US" sz="2800" dirty="0"/>
              <a:t>  water + carbon dioxide	</a:t>
            </a:r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800" dirty="0"/>
              <a:t>    CH</a:t>
            </a:r>
            <a:r>
              <a:rPr lang="en-US" sz="2800" baseline="-25000" dirty="0"/>
              <a:t>4 (g)</a:t>
            </a:r>
            <a:r>
              <a:rPr lang="en-US" sz="2800" dirty="0"/>
              <a:t>   +  2O</a:t>
            </a:r>
            <a:r>
              <a:rPr lang="en-US" sz="2800" baseline="-25000" dirty="0"/>
              <a:t>2 (g)</a:t>
            </a:r>
            <a:r>
              <a:rPr lang="en-US" sz="2800" dirty="0"/>
              <a:t>   </a:t>
            </a:r>
            <a:r>
              <a:rPr lang="en-US" sz="2800" dirty="0">
                <a:sym typeface="Wingdings"/>
              </a:rPr>
              <a:t></a:t>
            </a:r>
            <a:r>
              <a:rPr lang="en-US" sz="2800" dirty="0"/>
              <a:t>   CO</a:t>
            </a:r>
            <a:r>
              <a:rPr lang="en-US" sz="2800" baseline="-25000" dirty="0"/>
              <a:t>2 (g)</a:t>
            </a:r>
            <a:r>
              <a:rPr lang="en-US" sz="2800" dirty="0"/>
              <a:t>  +  2H</a:t>
            </a:r>
            <a:r>
              <a:rPr lang="en-US" sz="2800" baseline="-25000" dirty="0"/>
              <a:t>2</a:t>
            </a:r>
            <a:r>
              <a:rPr lang="en-US" sz="2800" dirty="0"/>
              <a:t>O</a:t>
            </a:r>
            <a:r>
              <a:rPr lang="en-US" sz="2800" baseline="-25000" dirty="0"/>
              <a:t> (g)</a:t>
            </a:r>
            <a:r>
              <a:rPr lang="en-US" sz="2800" dirty="0"/>
              <a:t> </a:t>
            </a:r>
          </a:p>
          <a:p>
            <a:pPr marL="114300" indent="0" eaLnBrk="1" hangingPunct="1"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00200"/>
            <a:ext cx="6629400" cy="4800600"/>
          </a:xfrm>
        </p:spPr>
        <p:txBody>
          <a:bodyPr/>
          <a:lstStyle/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1.	Br</a:t>
            </a:r>
            <a:r>
              <a:rPr lang="en-US" sz="2400" baseline="-25000" dirty="0"/>
              <a:t>2</a:t>
            </a:r>
            <a:r>
              <a:rPr lang="en-US" sz="2400" dirty="0"/>
              <a:t>   + 	 </a:t>
            </a:r>
            <a:r>
              <a:rPr lang="en-US" sz="2400" dirty="0" err="1"/>
              <a:t>NaI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</a:t>
            </a:r>
            <a:r>
              <a:rPr lang="en-US" sz="2400" dirty="0" err="1"/>
              <a:t>NaBr</a:t>
            </a:r>
            <a:r>
              <a:rPr lang="en-US" sz="2400" dirty="0"/>
              <a:t>  +  I</a:t>
            </a:r>
            <a:r>
              <a:rPr lang="en-US" sz="2400" baseline="-25000" dirty="0"/>
              <a:t>2</a:t>
            </a: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2.	SO</a:t>
            </a:r>
            <a:r>
              <a:rPr lang="en-US" sz="2400" baseline="-25000" dirty="0"/>
              <a:t>3</a:t>
            </a:r>
            <a:r>
              <a:rPr lang="en-US" sz="2400" dirty="0"/>
              <a:t>  + 	 H</a:t>
            </a:r>
            <a:r>
              <a:rPr lang="en-US" sz="2400" baseline="-25000" dirty="0"/>
              <a:t>2</a:t>
            </a:r>
            <a:r>
              <a:rPr lang="en-US" sz="2400" dirty="0"/>
              <a:t>O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H</a:t>
            </a:r>
            <a:r>
              <a:rPr lang="en-US" sz="2400" baseline="-25000" dirty="0"/>
              <a:t>2</a:t>
            </a:r>
            <a:r>
              <a:rPr lang="en-US" sz="2400" dirty="0"/>
              <a:t>SO</a:t>
            </a:r>
            <a:r>
              <a:rPr lang="en-US" sz="2400" baseline="-25000" dirty="0"/>
              <a:t>4</a:t>
            </a: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3.	Zn  +  	</a:t>
            </a:r>
            <a:r>
              <a:rPr lang="en-US" sz="2400" dirty="0" err="1"/>
              <a:t>HCl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ZnCl</a:t>
            </a:r>
            <a:r>
              <a:rPr lang="en-US" sz="2400" baseline="-25000" dirty="0"/>
              <a:t>2</a:t>
            </a:r>
            <a:r>
              <a:rPr lang="en-US" sz="2400" dirty="0"/>
              <a:t>  +  H</a:t>
            </a:r>
            <a:r>
              <a:rPr lang="en-US" sz="2400" baseline="-25000" dirty="0"/>
              <a:t>2</a:t>
            </a: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4.	Ga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baseline="-25000" dirty="0"/>
              <a:t>3</a:t>
            </a:r>
            <a:r>
              <a:rPr lang="en-US" sz="2400" dirty="0"/>
              <a:t>	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</a:t>
            </a:r>
            <a:r>
              <a:rPr lang="en-US" sz="2400" dirty="0" err="1"/>
              <a:t>Ga</a:t>
            </a:r>
            <a:r>
              <a:rPr lang="en-US" sz="2400" dirty="0"/>
              <a:t>  +  O</a:t>
            </a:r>
            <a:r>
              <a:rPr lang="en-US" sz="2400" baseline="-25000" dirty="0"/>
              <a:t>2</a:t>
            </a: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5.	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baseline="-25000" dirty="0"/>
              <a:t>2</a:t>
            </a:r>
            <a:r>
              <a:rPr lang="en-US" sz="2400" dirty="0"/>
              <a:t> 	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H</a:t>
            </a:r>
            <a:r>
              <a:rPr lang="en-US" sz="2400" baseline="-25000" dirty="0"/>
              <a:t>2</a:t>
            </a:r>
            <a:r>
              <a:rPr lang="en-US" sz="2400" dirty="0"/>
              <a:t>O  +  O</a:t>
            </a:r>
            <a:r>
              <a:rPr lang="en-US" sz="2400" baseline="-25000" dirty="0"/>
              <a:t>2</a:t>
            </a: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6.	Ba(NO</a:t>
            </a:r>
            <a:r>
              <a:rPr lang="en-US" sz="2400" baseline="-25000" dirty="0"/>
              <a:t>3</a:t>
            </a:r>
            <a:r>
              <a:rPr lang="en-US" sz="2400" dirty="0"/>
              <a:t>)</a:t>
            </a:r>
            <a:r>
              <a:rPr lang="en-US" sz="2400" baseline="-25000" dirty="0"/>
              <a:t> 2</a:t>
            </a:r>
            <a:r>
              <a:rPr lang="en-US" sz="2400" dirty="0"/>
              <a:t>  +  Na</a:t>
            </a:r>
            <a:r>
              <a:rPr lang="en-US" sz="2400" baseline="-25000" dirty="0"/>
              <a:t>2</a:t>
            </a:r>
            <a:r>
              <a:rPr lang="en-US" sz="2400" dirty="0"/>
              <a:t>SO</a:t>
            </a:r>
            <a:r>
              <a:rPr lang="en-US" sz="2400" baseline="-25000" dirty="0"/>
              <a:t>4</a:t>
            </a:r>
            <a:r>
              <a:rPr lang="en-US" sz="2400" dirty="0"/>
              <a:t>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BaSO</a:t>
            </a:r>
            <a:r>
              <a:rPr lang="en-US" sz="2400" baseline="-25000" dirty="0"/>
              <a:t>4</a:t>
            </a:r>
            <a:r>
              <a:rPr lang="en-US" sz="2400" dirty="0"/>
              <a:t>  +  NaNO</a:t>
            </a:r>
            <a:r>
              <a:rPr lang="en-US" sz="2400" baseline="-25000" dirty="0"/>
              <a:t>3</a:t>
            </a:r>
            <a:endParaRPr lang="en-US" sz="2400" dirty="0"/>
          </a:p>
          <a:p>
            <a:pPr marL="114300" indent="0" eaLnBrk="1" hangingPunct="1">
              <a:buNone/>
              <a:defRPr/>
            </a:pPr>
            <a:r>
              <a:rPr lang="en-US" sz="2400" dirty="0"/>
              <a:t>7.  	</a:t>
            </a:r>
            <a:r>
              <a:rPr lang="en-US" sz="2400" dirty="0" err="1"/>
              <a:t>KCl</a:t>
            </a:r>
            <a:r>
              <a:rPr lang="en-US" sz="2400" dirty="0"/>
              <a:t>  +  AgNO</a:t>
            </a:r>
            <a:r>
              <a:rPr lang="en-US" sz="2400" baseline="-25000" dirty="0"/>
              <a:t>3</a:t>
            </a:r>
            <a:r>
              <a:rPr lang="en-US" sz="2400" dirty="0"/>
              <a:t>	</a:t>
            </a:r>
            <a:r>
              <a:rPr lang="en-US" sz="2400" dirty="0">
                <a:sym typeface="Wingdings" panose="05000000000000000000" pitchFamily="2" charset="2"/>
              </a:rPr>
              <a:t>  </a:t>
            </a:r>
            <a:r>
              <a:rPr lang="en-US" sz="2400" dirty="0"/>
              <a:t>KNO</a:t>
            </a:r>
            <a:r>
              <a:rPr lang="en-US" sz="2400" baseline="-25000" dirty="0"/>
              <a:t>3</a:t>
            </a:r>
            <a:r>
              <a:rPr lang="en-US" sz="2400" dirty="0"/>
              <a:t>  +  </a:t>
            </a:r>
            <a:r>
              <a:rPr lang="en-US" sz="2400" dirty="0" err="1"/>
              <a:t>AgCl</a:t>
            </a: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8.        P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baseline="-25000" dirty="0"/>
              <a:t>5</a:t>
            </a:r>
            <a:r>
              <a:rPr lang="en-US" sz="2400" dirty="0"/>
              <a:t>  +	</a:t>
            </a:r>
            <a:r>
              <a:rPr lang="en-US" sz="2400" dirty="0" err="1"/>
              <a:t>BaO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  </a:t>
            </a:r>
            <a:r>
              <a:rPr lang="en-US" sz="2400" dirty="0"/>
              <a:t>Ba</a:t>
            </a:r>
            <a:r>
              <a:rPr lang="en-US" sz="2400" baseline="-25000" dirty="0"/>
              <a:t>3</a:t>
            </a:r>
            <a:r>
              <a:rPr lang="en-US" sz="2400" dirty="0"/>
              <a:t>(PO</a:t>
            </a:r>
            <a:r>
              <a:rPr lang="en-US" sz="2400" baseline="-25000" dirty="0"/>
              <a:t>4</a:t>
            </a:r>
            <a:r>
              <a:rPr lang="en-US" sz="2400" dirty="0"/>
              <a:t>)</a:t>
            </a:r>
            <a:r>
              <a:rPr lang="en-US" sz="2400" baseline="-25000" dirty="0"/>
              <a:t> 2</a:t>
            </a: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9.         C</a:t>
            </a:r>
            <a:r>
              <a:rPr lang="en-US" sz="2400" baseline="-25000" dirty="0"/>
              <a:t>4</a:t>
            </a:r>
            <a:r>
              <a:rPr lang="en-US" sz="2400" dirty="0"/>
              <a:t>H</a:t>
            </a:r>
            <a:r>
              <a:rPr lang="en-US" sz="2400" baseline="-25000" dirty="0"/>
              <a:t>8</a:t>
            </a:r>
            <a:r>
              <a:rPr lang="en-US" sz="2400" dirty="0"/>
              <a:t>  +  O</a:t>
            </a:r>
            <a:r>
              <a:rPr lang="en-US" sz="2400" baseline="-25000" dirty="0"/>
              <a:t>2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	CO</a:t>
            </a:r>
            <a:r>
              <a:rPr lang="en-US" sz="2400" baseline="-25000" dirty="0"/>
              <a:t>2</a:t>
            </a:r>
            <a:r>
              <a:rPr lang="en-US" sz="2400" dirty="0"/>
              <a:t>  +  	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10.       PdCl</a:t>
            </a:r>
            <a:r>
              <a:rPr lang="en-US" sz="2400" baseline="-25000" dirty="0"/>
              <a:t>2</a:t>
            </a:r>
            <a:r>
              <a:rPr lang="en-US" sz="2400" dirty="0"/>
              <a:t>  +  HNO</a:t>
            </a:r>
            <a:r>
              <a:rPr lang="en-US" sz="2400" baseline="-25000" dirty="0"/>
              <a:t>3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</a:t>
            </a:r>
            <a:r>
              <a:rPr lang="en-US" sz="2400" dirty="0" err="1"/>
              <a:t>Pd</a:t>
            </a:r>
            <a:r>
              <a:rPr lang="en-US" sz="2400" dirty="0"/>
              <a:t>(NO</a:t>
            </a:r>
            <a:r>
              <a:rPr lang="en-US" sz="2400" baseline="-25000" dirty="0"/>
              <a:t>3</a:t>
            </a:r>
            <a:r>
              <a:rPr lang="en-US" sz="2400" dirty="0"/>
              <a:t>)</a:t>
            </a:r>
            <a:r>
              <a:rPr lang="en-US" sz="2400" baseline="-25000" dirty="0"/>
              <a:t>2</a:t>
            </a:r>
            <a:r>
              <a:rPr lang="en-US" sz="2400" dirty="0"/>
              <a:t>  +  </a:t>
            </a:r>
            <a:r>
              <a:rPr lang="en-US" sz="2400" dirty="0" err="1"/>
              <a:t>HCl</a:t>
            </a:r>
            <a:endParaRPr lang="en-US" sz="2400" dirty="0"/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0"/>
            <a:ext cx="6553200" cy="4800600"/>
          </a:xfrm>
        </p:spPr>
        <p:txBody>
          <a:bodyPr/>
          <a:lstStyle/>
          <a:p>
            <a:pPr marL="571500" indent="-457200" eaLnBrk="1" hangingPunct="1">
              <a:buFont typeface="Arial" charset="0"/>
              <a:buAutoNum type="arabicPeriod" startAt="10"/>
              <a:defRPr/>
            </a:pPr>
            <a:r>
              <a:rPr lang="en-US" sz="2400" dirty="0"/>
              <a:t>C</a:t>
            </a:r>
            <a:r>
              <a:rPr lang="en-US" sz="2400" baseline="-25000" dirty="0"/>
              <a:t>2</a:t>
            </a:r>
            <a:r>
              <a:rPr lang="en-US" sz="2400" dirty="0"/>
              <a:t>H</a:t>
            </a:r>
            <a:r>
              <a:rPr lang="en-US" sz="2400" baseline="-25000" dirty="0"/>
              <a:t>6</a:t>
            </a:r>
            <a:r>
              <a:rPr lang="en-US" sz="2400" dirty="0"/>
              <a:t>  +  O</a:t>
            </a:r>
            <a:r>
              <a:rPr lang="en-US" sz="2400" baseline="-25000" dirty="0"/>
              <a:t>2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CO</a:t>
            </a:r>
            <a:r>
              <a:rPr lang="en-US" sz="2400" baseline="-25000" dirty="0"/>
              <a:t>2</a:t>
            </a:r>
            <a:r>
              <a:rPr lang="en-US" sz="2400" dirty="0"/>
              <a:t>  + 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  <a:p>
            <a:pPr marL="114300" indent="0">
              <a:buNone/>
            </a:pPr>
            <a:r>
              <a:rPr lang="en-US" sz="2400" dirty="0"/>
              <a:t>11. C</a:t>
            </a:r>
            <a:r>
              <a:rPr lang="en-US" sz="2400" baseline="-25000" dirty="0"/>
              <a:t>2</a:t>
            </a:r>
            <a:r>
              <a:rPr lang="en-US" sz="2400" dirty="0"/>
              <a:t>H</a:t>
            </a:r>
            <a:r>
              <a:rPr lang="en-US" sz="2400" baseline="-25000" dirty="0"/>
              <a:t>6</a:t>
            </a:r>
            <a:r>
              <a:rPr lang="en-US" sz="2400" dirty="0"/>
              <a:t>  +  O</a:t>
            </a:r>
            <a:r>
              <a:rPr lang="en-US" sz="2400" baseline="-25000" dirty="0"/>
              <a:t>2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 </a:t>
            </a:r>
            <a:r>
              <a:rPr lang="en-US" sz="2400" dirty="0"/>
              <a:t>CO</a:t>
            </a:r>
            <a:r>
              <a:rPr lang="en-US" sz="2400" baseline="-25000" dirty="0"/>
              <a:t>2</a:t>
            </a:r>
            <a:r>
              <a:rPr lang="en-US" sz="2400" dirty="0"/>
              <a:t>  + 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  <a:p>
            <a:pPr marL="114300" indent="0">
              <a:buNone/>
            </a:pPr>
            <a:r>
              <a:rPr lang="en-US" sz="2400" dirty="0"/>
              <a:t>12. SiCl</a:t>
            </a:r>
            <a:r>
              <a:rPr lang="en-US" sz="2400" baseline="-25000" dirty="0"/>
              <a:t>4 </a:t>
            </a:r>
            <a:r>
              <a:rPr lang="en-US" sz="2400" dirty="0"/>
              <a:t> 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Si  +  Cl</a:t>
            </a:r>
            <a:r>
              <a:rPr lang="en-US" sz="2400" baseline="-25000" dirty="0"/>
              <a:t>2</a:t>
            </a:r>
            <a:endParaRPr lang="en-US" sz="2400" dirty="0"/>
          </a:p>
          <a:p>
            <a:pPr marL="114300" indent="0">
              <a:buNone/>
            </a:pPr>
            <a:r>
              <a:rPr lang="en-US" sz="2400" dirty="0"/>
              <a:t>13.  CaCO</a:t>
            </a:r>
            <a:r>
              <a:rPr lang="en-US" sz="2400" baseline="-25000" dirty="0"/>
              <a:t>3</a:t>
            </a:r>
            <a:r>
              <a:rPr lang="en-US" sz="2400" dirty="0"/>
              <a:t>   </a:t>
            </a:r>
            <a:r>
              <a:rPr lang="en-US" sz="2400" dirty="0">
                <a:sym typeface="Wingdings" panose="05000000000000000000" pitchFamily="2" charset="2"/>
              </a:rPr>
              <a:t>  </a:t>
            </a:r>
            <a:r>
              <a:rPr lang="en-US" sz="2400" dirty="0" err="1"/>
              <a:t>CaO</a:t>
            </a:r>
            <a:r>
              <a:rPr lang="en-US" sz="2400" dirty="0"/>
              <a:t>  +  CO</a:t>
            </a:r>
            <a:r>
              <a:rPr lang="en-US" sz="2400" baseline="-25000" dirty="0"/>
              <a:t>2</a:t>
            </a:r>
            <a:endParaRPr lang="en-US" sz="2400" dirty="0"/>
          </a:p>
          <a:p>
            <a:pPr marL="114300" indent="0">
              <a:buNone/>
            </a:pPr>
            <a:r>
              <a:rPr lang="en-US" sz="2400" dirty="0"/>
              <a:t>14.  P  +  O</a:t>
            </a:r>
            <a:r>
              <a:rPr lang="en-US" sz="2400" baseline="-25000" dirty="0"/>
              <a:t>2</a:t>
            </a:r>
            <a:r>
              <a:rPr lang="en-US" sz="2400" dirty="0"/>
              <a:t> 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 P</a:t>
            </a:r>
            <a:r>
              <a:rPr lang="en-US" sz="2400" baseline="-25000" dirty="0"/>
              <a:t>4</a:t>
            </a:r>
            <a:r>
              <a:rPr lang="en-US" sz="2400" dirty="0"/>
              <a:t>O</a:t>
            </a:r>
            <a:r>
              <a:rPr lang="en-US" sz="2400" baseline="-25000" dirty="0"/>
              <a:t>10	</a:t>
            </a:r>
            <a:endParaRPr lang="en-US" sz="2400" dirty="0"/>
          </a:p>
          <a:p>
            <a:pPr marL="114300" indent="0">
              <a:buNone/>
            </a:pPr>
            <a:r>
              <a:rPr lang="en-US" sz="2400" dirty="0"/>
              <a:t>15.  C</a:t>
            </a:r>
            <a:r>
              <a:rPr lang="en-US" sz="2400" baseline="-25000" dirty="0"/>
              <a:t>3</a:t>
            </a:r>
            <a:r>
              <a:rPr lang="en-US" sz="2400" dirty="0"/>
              <a:t>H</a:t>
            </a:r>
            <a:r>
              <a:rPr lang="en-US" sz="2400" baseline="-25000" dirty="0"/>
              <a:t>8</a:t>
            </a:r>
            <a:r>
              <a:rPr lang="en-US" sz="2400" dirty="0"/>
              <a:t>  +  O</a:t>
            </a:r>
            <a:r>
              <a:rPr lang="en-US" sz="2400" baseline="-25000" dirty="0"/>
              <a:t>2</a:t>
            </a:r>
            <a:r>
              <a:rPr lang="en-US" sz="2400" dirty="0"/>
              <a:t> 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CO</a:t>
            </a:r>
            <a:r>
              <a:rPr lang="en-US" sz="2400" baseline="-25000" dirty="0"/>
              <a:t>2 </a:t>
            </a:r>
            <a:r>
              <a:rPr lang="en-US" sz="2400" dirty="0"/>
              <a:t> + 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  <a:p>
            <a:pPr marL="114300" indent="0">
              <a:buNone/>
            </a:pPr>
            <a:r>
              <a:rPr lang="en-US" sz="2400" dirty="0"/>
              <a:t>16.  Fe  +  H</a:t>
            </a:r>
            <a:r>
              <a:rPr lang="en-US" sz="2400" baseline="-25000" dirty="0"/>
              <a:t>2</a:t>
            </a:r>
            <a:r>
              <a:rPr lang="en-US" sz="2400" dirty="0"/>
              <a:t>O 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Fe</a:t>
            </a:r>
            <a:r>
              <a:rPr lang="en-US" sz="2400" baseline="-25000" dirty="0"/>
              <a:t>3</a:t>
            </a:r>
            <a:r>
              <a:rPr lang="en-US" sz="2400" dirty="0"/>
              <a:t>O</a:t>
            </a:r>
            <a:r>
              <a:rPr lang="en-US" sz="2400" baseline="-25000" dirty="0"/>
              <a:t>4</a:t>
            </a:r>
            <a:r>
              <a:rPr lang="en-US" sz="2400" dirty="0"/>
              <a:t>  +  H</a:t>
            </a:r>
            <a:r>
              <a:rPr lang="en-US" sz="2400" baseline="-25000" dirty="0"/>
              <a:t>2­</a:t>
            </a:r>
            <a:endParaRPr lang="en-US" sz="2400" dirty="0"/>
          </a:p>
          <a:p>
            <a:pPr marL="114300" indent="0">
              <a:buNone/>
            </a:pPr>
            <a:r>
              <a:rPr lang="en-US" sz="2400" dirty="0"/>
              <a:t>17.  B  +  F</a:t>
            </a:r>
            <a:r>
              <a:rPr lang="en-US" sz="2400" baseline="-25000" dirty="0"/>
              <a:t>2</a:t>
            </a:r>
            <a:r>
              <a:rPr lang="en-US" sz="2400" dirty="0"/>
              <a:t>  </a:t>
            </a:r>
            <a:r>
              <a:rPr lang="en-US" sz="2400" dirty="0">
                <a:sym typeface="Wingdings" panose="05000000000000000000" pitchFamily="2" charset="2"/>
              </a:rPr>
              <a:t>  </a:t>
            </a:r>
            <a:r>
              <a:rPr lang="en-US" sz="2400" dirty="0"/>
              <a:t>BF</a:t>
            </a:r>
            <a:r>
              <a:rPr lang="en-US" sz="2400" baseline="-25000" dirty="0"/>
              <a:t>3</a:t>
            </a:r>
            <a:endParaRPr lang="en-US" sz="2400" dirty="0"/>
          </a:p>
          <a:p>
            <a:pPr marL="114300" indent="0">
              <a:buNone/>
            </a:pPr>
            <a:r>
              <a:rPr lang="en-US" sz="2400" dirty="0"/>
              <a:t>18.  Na</a:t>
            </a:r>
            <a:r>
              <a:rPr lang="en-US" sz="2400" baseline="-25000" dirty="0"/>
              <a:t>2</a:t>
            </a:r>
            <a:r>
              <a:rPr lang="en-US" sz="2400" dirty="0"/>
              <a:t>SO</a:t>
            </a:r>
            <a:r>
              <a:rPr lang="en-US" sz="2400" baseline="-25000" dirty="0"/>
              <a:t>4</a:t>
            </a:r>
            <a:r>
              <a:rPr lang="en-US" sz="2400" dirty="0"/>
              <a:t>  +	CaCl</a:t>
            </a:r>
            <a:r>
              <a:rPr lang="en-US" sz="2400" baseline="-25000" dirty="0"/>
              <a:t>2</a:t>
            </a:r>
            <a:r>
              <a:rPr lang="en-US" sz="2400" dirty="0"/>
              <a:t>  </a:t>
            </a:r>
            <a:r>
              <a:rPr lang="en-US" sz="2400" dirty="0">
                <a:sym typeface="Wingdings" panose="05000000000000000000" pitchFamily="2" charset="2"/>
              </a:rPr>
              <a:t>  </a:t>
            </a:r>
            <a:r>
              <a:rPr lang="en-US" sz="2400" dirty="0"/>
              <a:t>CaSO</a:t>
            </a:r>
            <a:r>
              <a:rPr lang="en-US" sz="2400" baseline="-25000" dirty="0"/>
              <a:t>4 </a:t>
            </a:r>
            <a:r>
              <a:rPr lang="en-US" sz="2400" dirty="0"/>
              <a:t> + </a:t>
            </a:r>
            <a:r>
              <a:rPr lang="en-US" sz="2400" dirty="0" err="1"/>
              <a:t>NaCl</a:t>
            </a:r>
            <a:endParaRPr lang="en-US" sz="2400" dirty="0"/>
          </a:p>
          <a:p>
            <a:pPr marL="571500" indent="-457200" eaLnBrk="1" hangingPunct="1">
              <a:buFont typeface="Arial" charset="0"/>
              <a:buAutoNum type="arabicPeriod" startAt="10"/>
              <a:defRPr/>
            </a:pPr>
            <a:endParaRPr lang="en-US" sz="2400" dirty="0"/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4632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3754</TotalTime>
  <Words>212</Words>
  <Application>Microsoft Office PowerPoint</Application>
  <PresentationFormat>On-screen Show (4:3)</PresentationFormat>
  <Paragraphs>88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Adjacency</vt:lpstr>
      <vt:lpstr>CHEMICAL REACTIONS</vt:lpstr>
      <vt:lpstr>HELPFUL HINTS</vt:lpstr>
      <vt:lpstr>TYPES OF CHEMICAL REACTIONS</vt:lpstr>
      <vt:lpstr>SYNTHESIS Reaction </vt:lpstr>
      <vt:lpstr>SYNTHESIS Reaction </vt:lpstr>
      <vt:lpstr>DECOMPOSITION  Reaction</vt:lpstr>
      <vt:lpstr>DECOMPOSITION  Reaction</vt:lpstr>
      <vt:lpstr>SINGLE REPLACEMENT Rxn </vt:lpstr>
      <vt:lpstr>SINGLE REPLACEMENT Rxn </vt:lpstr>
      <vt:lpstr>DOUBLE REPLACEMENT Rxn</vt:lpstr>
      <vt:lpstr>DOUBLE REPLACEMENT Rxn</vt:lpstr>
      <vt:lpstr>WHICH REACTION TYPE?</vt:lpstr>
      <vt:lpstr>COMBUSTION reaction</vt:lpstr>
      <vt:lpstr>Practice</vt:lpstr>
      <vt:lpstr>Practice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REACTIONS</dc:title>
  <dc:creator>Nancy Brim</dc:creator>
  <cp:lastModifiedBy>JCBOE</cp:lastModifiedBy>
  <cp:revision>67</cp:revision>
  <cp:lastPrinted>2010-11-17T18:54:32Z</cp:lastPrinted>
  <dcterms:created xsi:type="dcterms:W3CDTF">2010-11-15T19:59:24Z</dcterms:created>
  <dcterms:modified xsi:type="dcterms:W3CDTF">2016-02-29T13:58:35Z</dcterms:modified>
</cp:coreProperties>
</file>