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283" r:id="rId23"/>
    <p:sldId id="260" r:id="rId24"/>
    <p:sldId id="284" r:id="rId25"/>
    <p:sldId id="285" r:id="rId26"/>
    <p:sldId id="261" r:id="rId27"/>
    <p:sldId id="262" r:id="rId28"/>
    <p:sldId id="263" r:id="rId29"/>
    <p:sldId id="264" r:id="rId30"/>
    <p:sldId id="265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7D42E-CF7C-446B-A90F-12A6415F4379}" type="datetimeFigureOut">
              <a:rPr lang="en-US" smtClean="0"/>
              <a:t>10/26/2015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59B2FFB-EBE7-43E6-9B44-765571B05B4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7D42E-CF7C-446B-A90F-12A6415F4379}" type="datetimeFigureOut">
              <a:rPr lang="en-US" smtClean="0"/>
              <a:t>10/26/2015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B2FFB-EBE7-43E6-9B44-765571B05B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7D42E-CF7C-446B-A90F-12A6415F4379}" type="datetimeFigureOut">
              <a:rPr lang="en-US" smtClean="0"/>
              <a:t>10/26/2015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B2FFB-EBE7-43E6-9B44-765571B05B46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7D42E-CF7C-446B-A90F-12A6415F4379}" type="datetimeFigureOut">
              <a:rPr lang="en-US" smtClean="0"/>
              <a:t>10/26/2015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B2FFB-EBE7-43E6-9B44-765571B05B4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7D42E-CF7C-446B-A90F-12A6415F4379}" type="datetimeFigureOut">
              <a:rPr lang="en-US" smtClean="0"/>
              <a:t>10/26/2015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B2FFB-EBE7-43E6-9B44-765571B05B46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7D42E-CF7C-446B-A90F-12A6415F4379}" type="datetimeFigureOut">
              <a:rPr lang="en-US" smtClean="0"/>
              <a:t>10/26/2015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B2FFB-EBE7-43E6-9B44-765571B05B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7D42E-CF7C-446B-A90F-12A6415F4379}" type="datetimeFigureOut">
              <a:rPr lang="en-US" smtClean="0"/>
              <a:t>10/26/2015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B2FFB-EBE7-43E6-9B44-765571B05B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7D42E-CF7C-446B-A90F-12A6415F4379}" type="datetimeFigureOut">
              <a:rPr lang="en-US" smtClean="0"/>
              <a:t>10/26/2015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B2FFB-EBE7-43E6-9B44-765571B05B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7D42E-CF7C-446B-A90F-12A6415F4379}" type="datetimeFigureOut">
              <a:rPr lang="en-US" smtClean="0"/>
              <a:t>10/26/2015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B2FFB-EBE7-43E6-9B44-765571B05B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7D42E-CF7C-446B-A90F-12A6415F4379}" type="datetimeFigureOut">
              <a:rPr lang="en-US" smtClean="0"/>
              <a:t>10/26/2015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B2FFB-EBE7-43E6-9B44-765571B05B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7D42E-CF7C-446B-A90F-12A6415F4379}" type="datetimeFigureOut">
              <a:rPr lang="en-US" smtClean="0"/>
              <a:t>10/26/2015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B2FFB-EBE7-43E6-9B44-765571B05B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E147D42E-CF7C-446B-A90F-12A6415F4379}" type="datetimeFigureOut">
              <a:rPr lang="en-US" smtClean="0"/>
              <a:t>10/26/2015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C59B2FFB-EBE7-43E6-9B44-765571B05B46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ENERGY UNIT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/>
              <a:t>Common Assessment Review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476559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b="1" dirty="0" smtClean="0"/>
              <a:t>DO NOW</a:t>
            </a:r>
            <a:endParaRPr lang="en-US" sz="6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Turn in “How Much Energy” lab – </a:t>
            </a:r>
            <a:r>
              <a:rPr lang="en-US" sz="3200" i="1" dirty="0" smtClean="0"/>
              <a:t>remember that I am not taking it late so you need to turn in what you have.</a:t>
            </a:r>
          </a:p>
          <a:p>
            <a:r>
              <a:rPr lang="en-US" sz="3200" dirty="0" smtClean="0"/>
              <a:t>Get out Common Assessment Review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806395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b="1" dirty="0" smtClean="0"/>
              <a:t>REVIEW</a:t>
            </a:r>
            <a:endParaRPr lang="en-US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457200">
              <a:buAutoNum type="arabicPeriod"/>
            </a:pPr>
            <a:r>
              <a:rPr lang="en-US" sz="2800" b="1" dirty="0" smtClean="0"/>
              <a:t>Know </a:t>
            </a:r>
            <a:r>
              <a:rPr lang="en-US" sz="2800" b="1" dirty="0"/>
              <a:t>what motion is and that it is measured by distance and time</a:t>
            </a:r>
            <a:r>
              <a:rPr lang="en-US" sz="2800" b="1" dirty="0" smtClean="0"/>
              <a:t>.</a:t>
            </a:r>
          </a:p>
          <a:p>
            <a:pPr marL="738188" indent="-280988">
              <a:buNone/>
            </a:pPr>
            <a:r>
              <a:rPr lang="en-US" dirty="0" smtClean="0"/>
              <a:t>- 	a </a:t>
            </a:r>
            <a:r>
              <a:rPr lang="en-US" dirty="0"/>
              <a:t>change in position of an object with respect to </a:t>
            </a:r>
            <a:r>
              <a:rPr lang="en-US" dirty="0" smtClean="0"/>
              <a:t>time.</a:t>
            </a:r>
          </a:p>
          <a:p>
            <a:pPr lvl="1">
              <a:buFontTx/>
              <a:buChar char="-"/>
            </a:pPr>
            <a:r>
              <a:rPr lang="en-US" altLang="en-US" sz="2400" dirty="0" smtClean="0"/>
              <a:t>Speed is the distance an object travels in a certain period of time.</a:t>
            </a:r>
          </a:p>
          <a:p>
            <a:pPr lvl="1">
              <a:buFontTx/>
              <a:buChar char="-"/>
            </a:pPr>
            <a:r>
              <a:rPr lang="en-US" altLang="en-US" sz="2400" dirty="0" smtClean="0"/>
              <a:t>Velocity is speed in a particular direction.</a:t>
            </a:r>
          </a:p>
          <a:p>
            <a:pPr lvl="1">
              <a:buFontTx/>
              <a:buChar char="-"/>
            </a:pPr>
            <a:r>
              <a:rPr lang="en-US" altLang="en-US" sz="2400" dirty="0" smtClean="0"/>
              <a:t>Acceleration is changing speed; can be positive or negative (deceleration).</a:t>
            </a:r>
            <a:endParaRPr lang="en-US" altLang="en-US" sz="2400" dirty="0"/>
          </a:p>
          <a:p>
            <a:pPr marL="0" lv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8347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b="1" dirty="0"/>
              <a:t>REVIEW</a:t>
            </a:r>
            <a:endParaRPr lang="en-US" sz="66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458200" cy="4525963"/>
              </a:xfrm>
            </p:spPr>
            <p:txBody>
              <a:bodyPr>
                <a:normAutofit/>
              </a:bodyPr>
              <a:lstStyle/>
              <a:p>
                <a:pPr marL="457200" lvl="0" indent="-457200">
                  <a:buNone/>
                </a:pPr>
                <a:r>
                  <a:rPr lang="en-US" dirty="0" smtClean="0"/>
                  <a:t>2. 	</a:t>
                </a:r>
                <a:r>
                  <a:rPr lang="en-US" sz="2800" b="1" dirty="0" smtClean="0"/>
                  <a:t>Know </a:t>
                </a:r>
                <a:r>
                  <a:rPr lang="en-US" sz="2800" b="1" dirty="0"/>
                  <a:t>how to calculate speed, velocity, acceleration and their units</a:t>
                </a:r>
                <a:r>
                  <a:rPr lang="en-US" sz="2800" b="1" dirty="0" smtClean="0"/>
                  <a:t>.</a:t>
                </a:r>
                <a:endParaRPr lang="en-US" sz="2800" b="1" dirty="0"/>
              </a:p>
              <a:p>
                <a:pPr marL="0" indent="0">
                  <a:buNone/>
                </a:pPr>
                <a:r>
                  <a:rPr lang="en-US" dirty="0" smtClean="0"/>
                  <a:t>	</a:t>
                </a:r>
                <a:r>
                  <a:rPr lang="en-US" b="1" dirty="0" smtClean="0"/>
                  <a:t>Speed</a:t>
                </a:r>
                <a:r>
                  <a:rPr lang="en-US" dirty="0" smtClean="0"/>
                  <a:t> </a:t>
                </a:r>
                <a:r>
                  <a:rPr lang="en-US" dirty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/>
                        </m:ctrlPr>
                      </m:fPr>
                      <m:num>
                        <m:r>
                          <a:rPr lang="en-US" i="1"/>
                          <m:t>𝑑𝑖𝑠𝑡𝑎𝑛𝑐𝑒</m:t>
                        </m:r>
                      </m:num>
                      <m:den>
                        <m:r>
                          <a:rPr lang="en-US" i="1"/>
                          <m:t>𝑡𝑖𝑚𝑒</m:t>
                        </m:r>
                      </m:den>
                    </m:f>
                  </m:oMath>
                </a14:m>
                <a:r>
                  <a:rPr lang="en-US" dirty="0"/>
                  <a:t>	</a:t>
                </a:r>
                <a:r>
                  <a:rPr lang="en-US" dirty="0" smtClean="0"/>
                  <a:t>m/s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	</a:t>
                </a:r>
                <a:r>
                  <a:rPr lang="en-US" b="1" dirty="0" smtClean="0"/>
                  <a:t>Velocity</a:t>
                </a:r>
                <a:r>
                  <a:rPr lang="en-US" dirty="0" smtClean="0"/>
                  <a:t> </a:t>
                </a:r>
                <a:r>
                  <a:rPr lang="en-US" dirty="0"/>
                  <a:t>= speed in a </a:t>
                </a:r>
                <a:r>
                  <a:rPr lang="en-US" dirty="0" smtClean="0"/>
                  <a:t>given direction, m/s </a:t>
                </a: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b="1" dirty="0" smtClean="0"/>
                  <a:t>Acceleration</a:t>
                </a:r>
                <a:r>
                  <a:rPr lang="en-US" dirty="0" smtClean="0"/>
                  <a:t> </a:t>
                </a:r>
                <a:r>
                  <a:rPr lang="en-US" dirty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/>
                        </m:ctrlPr>
                      </m:fPr>
                      <m:num>
                        <m:r>
                          <a:rPr lang="en-US" i="1"/>
                          <m:t>𝑐h𝑎𝑛𝑔𝑒</m:t>
                        </m:r>
                        <m:r>
                          <a:rPr lang="en-US" i="1"/>
                          <m:t> </m:t>
                        </m:r>
                        <m:r>
                          <a:rPr lang="en-US" i="1"/>
                          <m:t>𝑖𝑛</m:t>
                        </m:r>
                        <m:r>
                          <a:rPr lang="en-US" i="1"/>
                          <m:t> </m:t>
                        </m:r>
                        <m:r>
                          <a:rPr lang="en-US" i="1"/>
                          <m:t>𝑣𝑒𝑙𝑜𝑐𝑖𝑡𝑦</m:t>
                        </m:r>
                      </m:num>
                      <m:den>
                        <m:r>
                          <a:rPr lang="en-US" i="1"/>
                          <m:t>𝑐h𝑎𝑛𝑔𝑒</m:t>
                        </m:r>
                        <m:r>
                          <a:rPr lang="en-US" i="1"/>
                          <m:t> </m:t>
                        </m:r>
                        <m:r>
                          <a:rPr lang="en-US" i="1"/>
                          <m:t>𝑖𝑛</m:t>
                        </m:r>
                        <m:r>
                          <a:rPr lang="en-US" i="1"/>
                          <m:t> </m:t>
                        </m:r>
                        <m:r>
                          <a:rPr lang="en-US" i="1"/>
                          <m:t>𝑡𝑖𝑚𝑒</m:t>
                        </m:r>
                      </m:den>
                    </m:f>
                  </m:oMath>
                </a14:m>
                <a:r>
                  <a:rPr lang="en-US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/>
                        </m:ctrlPr>
                      </m:fPr>
                      <m:num>
                        <m:r>
                          <a:rPr lang="en-US" i="1"/>
                          <m:t>𝑓𝑖𝑛𝑎𝑙</m:t>
                        </m:r>
                        <m:r>
                          <a:rPr lang="en-US" i="1"/>
                          <m:t> </m:t>
                        </m:r>
                        <m:r>
                          <a:rPr lang="en-US" i="1"/>
                          <m:t>𝑣𝑒𝑙𝑜𝑐𝑖𝑡𝑦</m:t>
                        </m:r>
                        <m:r>
                          <a:rPr lang="en-US" i="1"/>
                          <m:t>−</m:t>
                        </m:r>
                        <m:r>
                          <a:rPr lang="en-US" i="1"/>
                          <m:t>𝑖𝑛𝑖𝑡𝑖𝑎𝑙</m:t>
                        </m:r>
                        <m:r>
                          <a:rPr lang="en-US" i="1"/>
                          <m:t> </m:t>
                        </m:r>
                        <m:r>
                          <a:rPr lang="en-US" i="1"/>
                          <m:t>𝑣𝑒𝑙𝑜𝑐𝑖𝑡𝑦</m:t>
                        </m:r>
                      </m:num>
                      <m:den>
                        <m:r>
                          <a:rPr lang="en-US" i="1"/>
                          <m:t>𝑓𝑖𝑛𝑎𝑙</m:t>
                        </m:r>
                        <m:r>
                          <a:rPr lang="en-US" i="1"/>
                          <m:t> </m:t>
                        </m:r>
                        <m:r>
                          <a:rPr lang="en-US" i="1"/>
                          <m:t>𝑡𝑖𝑚𝑒</m:t>
                        </m:r>
                        <m:r>
                          <a:rPr lang="en-US" i="1"/>
                          <m:t>−</m:t>
                        </m:r>
                        <m:r>
                          <a:rPr lang="en-US" i="1"/>
                          <m:t>𝑖𝑛𝑖𝑡𝑖𝑎𝑙</m:t>
                        </m:r>
                        <m:r>
                          <a:rPr lang="en-US" i="1"/>
                          <m:t> </m:t>
                        </m:r>
                        <m:r>
                          <a:rPr lang="en-US" i="1"/>
                          <m:t>𝑡𝑖𝑚𝑒</m:t>
                        </m:r>
                      </m:den>
                    </m:f>
                  </m:oMath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		= m/s</a:t>
                </a:r>
                <a:r>
                  <a:rPr lang="en-US" baseline="30000" dirty="0" smtClean="0"/>
                  <a:t>2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458200" cy="4525963"/>
              </a:xfrm>
              <a:blipFill rotWithShape="1">
                <a:blip r:embed="rId2"/>
                <a:stretch>
                  <a:fillRect l="-1081" t="-1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83358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b="1" dirty="0"/>
              <a:t>REVIEW</a:t>
            </a:r>
            <a:endParaRPr lang="en-US" sz="6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438400"/>
          </a:xfrm>
        </p:spPr>
        <p:txBody>
          <a:bodyPr>
            <a:normAutofit fontScale="92500" lnSpcReduction="10000"/>
          </a:bodyPr>
          <a:lstStyle/>
          <a:p>
            <a:pPr marL="0" lvl="0" indent="0">
              <a:buNone/>
            </a:pPr>
            <a:r>
              <a:rPr lang="en-US" sz="2800" dirty="0" smtClean="0"/>
              <a:t>3. </a:t>
            </a:r>
            <a:r>
              <a:rPr lang="en-US" sz="2800" b="1" dirty="0"/>
              <a:t>Be able to identify the distance-time graphs for the following:</a:t>
            </a:r>
          </a:p>
          <a:p>
            <a:pPr lvl="1"/>
            <a:r>
              <a:rPr lang="en-US" sz="2400" dirty="0"/>
              <a:t>Constant speed		</a:t>
            </a:r>
            <a:endParaRPr lang="en-US" sz="2400" dirty="0"/>
          </a:p>
          <a:p>
            <a:pPr lvl="1"/>
            <a:r>
              <a:rPr lang="en-US" sz="2400" dirty="0"/>
              <a:t>A</a:t>
            </a:r>
            <a:r>
              <a:rPr lang="en-US" sz="2400" dirty="0" smtClean="0"/>
              <a:t>verage speed</a:t>
            </a:r>
          </a:p>
          <a:p>
            <a:pPr lvl="1"/>
            <a:r>
              <a:rPr lang="en-US" sz="2400" dirty="0" smtClean="0"/>
              <a:t>Acceleration</a:t>
            </a:r>
          </a:p>
          <a:p>
            <a:pPr lvl="1"/>
            <a:r>
              <a:rPr lang="en-US" sz="2400" dirty="0" smtClean="0"/>
              <a:t>Deceleration</a:t>
            </a:r>
            <a:endParaRPr lang="en-US" sz="24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3914" y="2438400"/>
            <a:ext cx="5052229" cy="4234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729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b="1" dirty="0"/>
              <a:t>REVIEW</a:t>
            </a:r>
            <a:endParaRPr lang="en-US" sz="6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800600" cy="4495799"/>
          </a:xfrm>
        </p:spPr>
        <p:txBody>
          <a:bodyPr>
            <a:normAutofit fontScale="92500"/>
          </a:bodyPr>
          <a:lstStyle/>
          <a:p>
            <a:pPr lvl="0"/>
            <a:r>
              <a:rPr lang="en-US" dirty="0"/>
              <a:t>How many meters can Swimmer 1 cover in 30 seconds?	</a:t>
            </a:r>
          </a:p>
          <a:p>
            <a:pPr lvl="0"/>
            <a:r>
              <a:rPr lang="en-US" dirty="0"/>
              <a:t>How far will Swimmer 2 go in 30 seconds</a:t>
            </a:r>
            <a:r>
              <a:rPr lang="en-US" dirty="0" smtClean="0"/>
              <a:t>?</a:t>
            </a:r>
            <a:r>
              <a:rPr lang="en-US" dirty="0"/>
              <a:t>	</a:t>
            </a:r>
          </a:p>
          <a:p>
            <a:pPr lvl="0"/>
            <a:r>
              <a:rPr lang="en-US" dirty="0"/>
              <a:t>Predict the number of meters that Swimmer 2 can go in 60 seconds.  </a:t>
            </a:r>
          </a:p>
          <a:p>
            <a:pPr lvl="0"/>
            <a:r>
              <a:rPr lang="en-US" dirty="0"/>
              <a:t>Which swimmer has the greater speed?   </a:t>
            </a:r>
          </a:p>
          <a:p>
            <a:pPr lvl="0"/>
            <a:r>
              <a:rPr lang="en-US" dirty="0"/>
              <a:t>Is the graph showing constant speed or changing speed? </a:t>
            </a:r>
          </a:p>
          <a:p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8261" y="1905000"/>
            <a:ext cx="3620135" cy="34191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51729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b="1" dirty="0"/>
              <a:t>REVIEW</a:t>
            </a:r>
            <a:endParaRPr lang="en-US" sz="6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743200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2800" b="1" dirty="0" smtClean="0"/>
              <a:t>4. </a:t>
            </a:r>
            <a:r>
              <a:rPr lang="en-US" sz="2800" b="1" dirty="0"/>
              <a:t>Define and explain force.</a:t>
            </a:r>
          </a:p>
          <a:p>
            <a:pPr marL="342900" lvl="1" indent="-342900">
              <a:buFontTx/>
              <a:buChar char="-"/>
            </a:pPr>
            <a:r>
              <a:rPr lang="en-US" altLang="en-US" sz="2400" dirty="0" smtClean="0"/>
              <a:t>A </a:t>
            </a:r>
            <a:r>
              <a:rPr lang="en-US" altLang="en-US" sz="2400" dirty="0"/>
              <a:t>push or a pull that one body exerts on </a:t>
            </a:r>
            <a:r>
              <a:rPr lang="en-US" altLang="en-US" sz="2400" dirty="0" smtClean="0"/>
              <a:t>another.</a:t>
            </a:r>
          </a:p>
          <a:p>
            <a:pPr marL="342900" lvl="1" indent="-342900">
              <a:buFontTx/>
              <a:buChar char="-"/>
            </a:pPr>
            <a:r>
              <a:rPr lang="en-US" altLang="en-US" sz="2400" dirty="0" smtClean="0"/>
              <a:t>It </a:t>
            </a:r>
            <a:r>
              <a:rPr lang="en-US" altLang="en-US" sz="2400" dirty="0"/>
              <a:t>gives energy to an object and causes it to: </a:t>
            </a:r>
          </a:p>
          <a:p>
            <a:pPr marL="914400" indent="-457200">
              <a:lnSpc>
                <a:spcPct val="90000"/>
              </a:lnSpc>
              <a:buFontTx/>
              <a:buChar char="-"/>
            </a:pPr>
            <a:r>
              <a:rPr lang="en-US" altLang="en-US" dirty="0"/>
              <a:t>start moving</a:t>
            </a:r>
          </a:p>
          <a:p>
            <a:pPr marL="914400" indent="-457200">
              <a:lnSpc>
                <a:spcPct val="90000"/>
              </a:lnSpc>
              <a:buFontTx/>
              <a:buChar char="-"/>
            </a:pPr>
            <a:r>
              <a:rPr lang="en-US" altLang="en-US" dirty="0"/>
              <a:t>stop moving </a:t>
            </a:r>
          </a:p>
          <a:p>
            <a:pPr marL="914400" indent="-457200">
              <a:lnSpc>
                <a:spcPct val="90000"/>
              </a:lnSpc>
              <a:buFontTx/>
              <a:buChar char="-"/>
            </a:pPr>
            <a:r>
              <a:rPr lang="en-US" altLang="en-US" dirty="0"/>
              <a:t>change its motion.</a:t>
            </a:r>
          </a:p>
          <a:p>
            <a:pPr marL="0" lvl="1" indent="0">
              <a:buNone/>
            </a:pPr>
            <a:endParaRPr lang="en-US" altLang="en-US" sz="28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3581400"/>
            <a:ext cx="3987080" cy="2752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729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b="1" dirty="0"/>
              <a:t>REVIEW</a:t>
            </a:r>
            <a:endParaRPr lang="en-US" sz="6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371600"/>
          </a:xfrm>
        </p:spPr>
        <p:txBody>
          <a:bodyPr/>
          <a:lstStyle/>
          <a:p>
            <a:pPr marL="457200" lvl="0" indent="-457200">
              <a:buNone/>
            </a:pPr>
            <a:r>
              <a:rPr lang="en-US" sz="2800" b="1" dirty="0"/>
              <a:t>5</a:t>
            </a:r>
            <a:r>
              <a:rPr lang="en-US" sz="2800" b="1" dirty="0" smtClean="0"/>
              <a:t>. 	Define </a:t>
            </a:r>
            <a:r>
              <a:rPr lang="en-US" sz="2800" b="1" dirty="0"/>
              <a:t>balanced forces and unbalanced forces.  Know the motion involved.  </a:t>
            </a:r>
            <a:endParaRPr lang="en-US" sz="2800" b="1" dirty="0" smtClean="0"/>
          </a:p>
          <a:p>
            <a:pPr marL="0" lvl="0" indent="0">
              <a:buNone/>
            </a:pPr>
            <a:endParaRPr lang="en-US" sz="2800" b="1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8" descr="020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655142"/>
            <a:ext cx="34544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9218" y="3746350"/>
            <a:ext cx="4969982" cy="2032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729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b="1" dirty="0"/>
              <a:t>REVIEW</a:t>
            </a:r>
            <a:endParaRPr lang="en-US" sz="6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lvl="0" indent="-514350">
              <a:buAutoNum type="arabicPeriod" startAt="6"/>
            </a:pPr>
            <a:r>
              <a:rPr lang="en-US" sz="2800" b="1" dirty="0" smtClean="0"/>
              <a:t>State </a:t>
            </a:r>
            <a:r>
              <a:rPr lang="en-US" sz="2800" b="1" dirty="0"/>
              <a:t>Newton’s First Law and be able to identify examples</a:t>
            </a:r>
            <a:r>
              <a:rPr lang="en-US" sz="2800" b="1" dirty="0" smtClean="0"/>
              <a:t>.</a:t>
            </a:r>
          </a:p>
          <a:p>
            <a:pPr marL="0" indent="0">
              <a:buNone/>
            </a:pPr>
            <a:r>
              <a:rPr lang="en-US" sz="2800" b="1" dirty="0">
                <a:solidFill>
                  <a:srgbClr val="0070C0"/>
                </a:solidFill>
              </a:rPr>
              <a:t>LAW OF INERTIA</a:t>
            </a:r>
          </a:p>
          <a:p>
            <a:r>
              <a:rPr lang="en-US" dirty="0"/>
              <a:t>An object at rest stays at rest and an object in motion stays in motion until acted on by a </a:t>
            </a:r>
            <a:r>
              <a:rPr lang="en-US" u="sng" dirty="0"/>
              <a:t>net external force</a:t>
            </a:r>
            <a:r>
              <a:rPr lang="en-US" u="sng" dirty="0" smtClean="0"/>
              <a:t>.</a:t>
            </a:r>
          </a:p>
          <a:p>
            <a:r>
              <a:rPr lang="en-US" dirty="0" smtClean="0"/>
              <a:t>Examples:</a:t>
            </a:r>
            <a:endParaRPr lang="en-US" dirty="0"/>
          </a:p>
          <a:p>
            <a:pPr marL="514350" lvl="0" indent="-514350">
              <a:buAutoNum type="arabicPeriod" startAt="6"/>
            </a:pPr>
            <a:endParaRPr lang="en-US" sz="2800" b="1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1729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b="1" dirty="0"/>
              <a:t>REVIEW</a:t>
            </a:r>
            <a:endParaRPr lang="en-US" sz="6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98463" lvl="0" indent="-398463">
              <a:buNone/>
            </a:pPr>
            <a:r>
              <a:rPr lang="en-US" sz="2800" b="1" dirty="0" smtClean="0"/>
              <a:t>7. </a:t>
            </a:r>
            <a:r>
              <a:rPr lang="en-US" sz="2800" b="1" dirty="0"/>
              <a:t>Define Inertia and know the relationship between mass and inertia</a:t>
            </a:r>
            <a:r>
              <a:rPr lang="en-US" sz="2800" b="1" dirty="0" smtClean="0"/>
              <a:t>.</a:t>
            </a:r>
          </a:p>
          <a:p>
            <a:pPr marL="800100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rgbClr val="808080"/>
                </a:solidFill>
              </a:rPr>
              <a:t>Inertia </a:t>
            </a:r>
            <a:r>
              <a:rPr lang="en-US" dirty="0">
                <a:solidFill>
                  <a:srgbClr val="808080"/>
                </a:solidFill>
              </a:rPr>
              <a:t>- </a:t>
            </a:r>
            <a:r>
              <a:rPr lang="en-US" altLang="en-US" dirty="0">
                <a:solidFill>
                  <a:srgbClr val="808080"/>
                </a:solidFill>
              </a:rPr>
              <a:t>is the tendency of an object to resist any change in its motion</a:t>
            </a:r>
            <a:r>
              <a:rPr lang="en-US" altLang="en-US" dirty="0" smtClean="0">
                <a:solidFill>
                  <a:srgbClr val="808080"/>
                </a:solidFill>
              </a:rPr>
              <a:t>.</a:t>
            </a:r>
          </a:p>
          <a:p>
            <a:pPr marL="800100">
              <a:buFont typeface="Wingdings" panose="05000000000000000000" pitchFamily="2" charset="2"/>
              <a:buChar char="§"/>
            </a:pPr>
            <a:r>
              <a:rPr lang="en-US" altLang="en-US" dirty="0" smtClean="0">
                <a:solidFill>
                  <a:srgbClr val="808080"/>
                </a:solidFill>
              </a:rPr>
              <a:t>The more mass you have, the more inertia you have.</a:t>
            </a:r>
            <a:endParaRPr lang="en-US" altLang="en-US" dirty="0">
              <a:solidFill>
                <a:srgbClr val="808080"/>
              </a:solidFill>
            </a:endParaRPr>
          </a:p>
          <a:p>
            <a:pPr marL="398463" lvl="0" indent="-398463">
              <a:buNone/>
            </a:pPr>
            <a:endParaRPr lang="en-US" sz="2800" b="1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1729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b="1" dirty="0"/>
              <a:t>REVIEW</a:t>
            </a:r>
            <a:endParaRPr lang="en-US" sz="6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371599"/>
          </a:xfrm>
        </p:spPr>
        <p:txBody>
          <a:bodyPr>
            <a:normAutofit fontScale="92500" lnSpcReduction="10000"/>
          </a:bodyPr>
          <a:lstStyle/>
          <a:p>
            <a:pPr marL="457200" lvl="0" indent="-457200">
              <a:buAutoNum type="arabicPeriod" startAt="8"/>
            </a:pPr>
            <a:r>
              <a:rPr lang="en-US" sz="3000" b="1" dirty="0" smtClean="0"/>
              <a:t>State </a:t>
            </a:r>
            <a:r>
              <a:rPr lang="en-US" sz="3000" b="1" dirty="0"/>
              <a:t>Newton’s Second Law and be able to identify examples</a:t>
            </a:r>
            <a:r>
              <a:rPr lang="en-US" sz="3000" b="1" dirty="0" smtClean="0"/>
              <a:t>.</a:t>
            </a:r>
          </a:p>
          <a:p>
            <a:pPr marL="0" indent="0">
              <a:buNone/>
            </a:pPr>
            <a:r>
              <a:rPr lang="en-US" b="1" dirty="0" smtClean="0"/>
              <a:t>10. </a:t>
            </a:r>
            <a:r>
              <a:rPr lang="en-US" sz="3000" b="1" dirty="0"/>
              <a:t>Know the unit for force.</a:t>
            </a:r>
          </a:p>
          <a:p>
            <a:pPr marL="0" lv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350" y="3048000"/>
            <a:ext cx="7353300" cy="369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1729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b="1" dirty="0"/>
              <a:t>REVIEW</a:t>
            </a:r>
            <a:endParaRPr lang="en-US" sz="6600" dirty="0"/>
          </a:p>
        </p:txBody>
      </p:sp>
      <p:pic>
        <p:nvPicPr>
          <p:cNvPr id="4" name="Picture 3" descr="020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601" y="1752600"/>
            <a:ext cx="6807199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6822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b="1" dirty="0"/>
              <a:t>REVIEW</a:t>
            </a:r>
            <a:endParaRPr lang="en-US" sz="6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685800"/>
          </a:xfrm>
        </p:spPr>
        <p:txBody>
          <a:bodyPr/>
          <a:lstStyle/>
          <a:p>
            <a:pPr marL="0" lvl="0" indent="0">
              <a:buNone/>
            </a:pPr>
            <a:r>
              <a:rPr lang="en-US" sz="2800" b="1" dirty="0"/>
              <a:t>9</a:t>
            </a:r>
            <a:r>
              <a:rPr lang="en-US" sz="2800" b="1" dirty="0" smtClean="0"/>
              <a:t>. </a:t>
            </a:r>
            <a:r>
              <a:rPr lang="en-US" sz="2800" b="1" dirty="0"/>
              <a:t>Be able to solve problems with F = ma. 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06" y="2438400"/>
            <a:ext cx="7831394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6822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b="1" dirty="0"/>
              <a:t>REVIEW</a:t>
            </a:r>
            <a:endParaRPr lang="en-US" sz="6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895599"/>
          </a:xfrm>
        </p:spPr>
        <p:txBody>
          <a:bodyPr>
            <a:normAutofit/>
          </a:bodyPr>
          <a:lstStyle/>
          <a:p>
            <a:pPr marL="457200" lvl="0" indent="-457200">
              <a:buNone/>
            </a:pPr>
            <a:r>
              <a:rPr lang="en-US" sz="2800" b="1" dirty="0" smtClean="0"/>
              <a:t>11. </a:t>
            </a:r>
            <a:r>
              <a:rPr lang="en-US" sz="2800" b="1" dirty="0"/>
              <a:t>State Newton’s Third law and be able to identify examples</a:t>
            </a:r>
            <a:r>
              <a:rPr lang="en-US" sz="2800" b="1" dirty="0" smtClean="0"/>
              <a:t>.</a:t>
            </a:r>
          </a:p>
          <a:p>
            <a:pPr marL="0" indent="0">
              <a:buNone/>
            </a:pPr>
            <a:r>
              <a:rPr lang="en-US" sz="2800" b="1" dirty="0">
                <a:solidFill>
                  <a:srgbClr val="0070C0"/>
                </a:solidFill>
              </a:rPr>
              <a:t>LAW OF ACTION-REACTION</a:t>
            </a:r>
          </a:p>
          <a:p>
            <a:r>
              <a:rPr lang="en-US" dirty="0"/>
              <a:t>For every action force, there is </a:t>
            </a:r>
            <a:r>
              <a:rPr lang="en-US" dirty="0" smtClean="0"/>
              <a:t>                                  an </a:t>
            </a:r>
            <a:r>
              <a:rPr lang="en-US" dirty="0"/>
              <a:t>equal and opposite </a:t>
            </a:r>
            <a:r>
              <a:rPr lang="en-US" dirty="0" smtClean="0"/>
              <a:t>                        reaction </a:t>
            </a:r>
            <a:r>
              <a:rPr lang="en-US" dirty="0"/>
              <a:t>force.</a:t>
            </a:r>
          </a:p>
          <a:p>
            <a:pPr marL="457200" lvl="0" indent="-457200">
              <a:buNone/>
            </a:pPr>
            <a:endParaRPr lang="en-US" sz="2800" b="1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6424461"/>
              </p:ext>
            </p:extLst>
          </p:nvPr>
        </p:nvGraphicFramePr>
        <p:xfrm>
          <a:off x="5867400" y="3352800"/>
          <a:ext cx="2964620" cy="3333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Photo Editor Photo" r:id="rId3" imgW="3753374" imgH="4219048" progId="MSPhotoEd.3">
                  <p:embed/>
                </p:oleObj>
              </mc:Choice>
              <mc:Fallback>
                <p:oleObj name="Photo Editor Photo" r:id="rId3" imgW="3753374" imgH="4219048" progId="MSPhotoEd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7400" y="3352800"/>
                        <a:ext cx="2964620" cy="3333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56822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b="1" dirty="0"/>
              <a:t>REVIEW</a:t>
            </a:r>
            <a:endParaRPr lang="en-US" sz="6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200400"/>
          </a:xfrm>
        </p:spPr>
        <p:txBody>
          <a:bodyPr>
            <a:normAutofit/>
          </a:bodyPr>
          <a:lstStyle/>
          <a:p>
            <a:pPr marL="457200" lvl="0" indent="-457200">
              <a:buNone/>
            </a:pPr>
            <a:r>
              <a:rPr lang="en-US" sz="2800" b="1" dirty="0" smtClean="0"/>
              <a:t>12. Define Friction and know how it affects motion.</a:t>
            </a:r>
          </a:p>
          <a:p>
            <a:r>
              <a:rPr lang="en-US" sz="2800" dirty="0">
                <a:solidFill>
                  <a:srgbClr val="808080"/>
                </a:solidFill>
              </a:rPr>
              <a:t>a force that opposes motion between two surfaces that are touching each other. </a:t>
            </a:r>
          </a:p>
          <a:p>
            <a:r>
              <a:rPr lang="en-US" sz="2800" dirty="0">
                <a:solidFill>
                  <a:srgbClr val="808080"/>
                </a:solidFill>
              </a:rPr>
              <a:t>A force that brings an object to rest.</a:t>
            </a:r>
          </a:p>
          <a:p>
            <a:r>
              <a:rPr lang="en-US" sz="2800" dirty="0">
                <a:solidFill>
                  <a:srgbClr val="808080"/>
                </a:solidFill>
              </a:rPr>
              <a:t>Acts between surfaces.</a:t>
            </a:r>
          </a:p>
          <a:p>
            <a:pPr marL="457200" lvl="0" indent="-457200">
              <a:buNone/>
            </a:pPr>
            <a:endParaRPr lang="en-US" sz="2800" b="1" dirty="0" smtClean="0"/>
          </a:p>
          <a:p>
            <a:pPr marL="457200" indent="-457200">
              <a:buNone/>
            </a:pPr>
            <a:endParaRPr lang="en-US" sz="28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1" y="4568297"/>
            <a:ext cx="5410199" cy="2213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822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b="1" dirty="0"/>
              <a:t>REVIEW</a:t>
            </a:r>
            <a:endParaRPr lang="en-US" sz="6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371600"/>
          </a:xfrm>
        </p:spPr>
        <p:txBody>
          <a:bodyPr/>
          <a:lstStyle/>
          <a:p>
            <a:pPr marL="457200" lvl="0" indent="-457200">
              <a:buNone/>
            </a:pPr>
            <a:r>
              <a:rPr lang="en-US" sz="2800" b="1" dirty="0" smtClean="0"/>
              <a:t>13. </a:t>
            </a:r>
            <a:r>
              <a:rPr lang="en-US" sz="2800" b="1" dirty="0"/>
              <a:t>Define weight and be able to calculate it using </a:t>
            </a:r>
            <a:r>
              <a:rPr lang="en-US" sz="2800" b="1" dirty="0" err="1"/>
              <a:t>F</a:t>
            </a:r>
            <a:r>
              <a:rPr lang="en-US" sz="2800" b="1" baseline="-25000" dirty="0" err="1"/>
              <a:t>w</a:t>
            </a:r>
            <a:r>
              <a:rPr lang="en-US" sz="2800" b="1" dirty="0"/>
              <a:t> = ma where ‘a’ is </a:t>
            </a:r>
            <a:r>
              <a:rPr lang="en-US" sz="2800" b="1" dirty="0" smtClean="0"/>
              <a:t>9.8m/s</a:t>
            </a:r>
            <a:r>
              <a:rPr lang="en-US" sz="2800" b="1" baseline="30000" dirty="0" smtClean="0"/>
              <a:t>2</a:t>
            </a:r>
            <a:r>
              <a:rPr lang="en-US" sz="2800" b="1" dirty="0" smtClean="0"/>
              <a:t>.</a:t>
            </a:r>
            <a:endParaRPr lang="en-US" sz="2800" b="1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743200"/>
            <a:ext cx="8240782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6822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b="1" dirty="0"/>
              <a:t>REVIEW</a:t>
            </a:r>
            <a:endParaRPr lang="en-US" sz="6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457200">
              <a:buNone/>
            </a:pPr>
            <a:r>
              <a:rPr lang="en-US" sz="2800" b="1" dirty="0" smtClean="0"/>
              <a:t>14. </a:t>
            </a:r>
            <a:r>
              <a:rPr lang="en-US" sz="2800" b="1" dirty="0"/>
              <a:t>Describe Kinetic and Potential energy and distinguish between them</a:t>
            </a:r>
            <a:r>
              <a:rPr lang="en-US" sz="2800" b="1" dirty="0" smtClean="0"/>
              <a:t>.</a:t>
            </a:r>
          </a:p>
          <a:p>
            <a:pPr lvl="1"/>
            <a:r>
              <a:rPr lang="en-US" altLang="en-US" sz="2400" b="1" dirty="0" smtClean="0">
                <a:solidFill>
                  <a:srgbClr val="808080"/>
                </a:solidFill>
                <a:latin typeface="Comic Sans MS" panose="030F0702030302020204" pitchFamily="66" charset="0"/>
              </a:rPr>
              <a:t>Energy </a:t>
            </a:r>
            <a:r>
              <a:rPr lang="en-US" altLang="en-US" sz="2400" b="1" dirty="0">
                <a:solidFill>
                  <a:srgbClr val="808080"/>
                </a:solidFill>
                <a:latin typeface="Comic Sans MS" panose="030F0702030302020204" pitchFamily="66" charset="0"/>
              </a:rPr>
              <a:t>is the capacity (ability) to do work.  </a:t>
            </a:r>
          </a:p>
          <a:p>
            <a:pPr lvl="1"/>
            <a:r>
              <a:rPr lang="en-US" altLang="en-US" sz="2400" b="1" u="sng" dirty="0">
                <a:solidFill>
                  <a:srgbClr val="808080"/>
                </a:solidFill>
                <a:latin typeface="Comic Sans MS" panose="030F0702030302020204" pitchFamily="66" charset="0"/>
              </a:rPr>
              <a:t>Kinetic Energy:</a:t>
            </a:r>
            <a:r>
              <a:rPr lang="en-US" altLang="en-US" sz="2400" b="1" dirty="0">
                <a:solidFill>
                  <a:srgbClr val="808080"/>
                </a:solidFill>
                <a:latin typeface="Comic Sans MS" panose="030F0702030302020204" pitchFamily="66" charset="0"/>
              </a:rPr>
              <a:t> Associated with an object in motion.</a:t>
            </a:r>
          </a:p>
          <a:p>
            <a:pPr lvl="1"/>
            <a:r>
              <a:rPr lang="en-US" altLang="en-US" sz="2400" b="1" u="sng" dirty="0">
                <a:solidFill>
                  <a:srgbClr val="808080"/>
                </a:solidFill>
                <a:latin typeface="Comic Sans MS" panose="030F0702030302020204" pitchFamily="66" charset="0"/>
              </a:rPr>
              <a:t>Potential Energy:</a:t>
            </a:r>
            <a:r>
              <a:rPr lang="en-US" altLang="en-US" sz="2400" b="1" dirty="0">
                <a:solidFill>
                  <a:srgbClr val="808080"/>
                </a:solidFill>
                <a:latin typeface="Comic Sans MS" panose="030F0702030302020204" pitchFamily="66" charset="0"/>
              </a:rPr>
              <a:t> Present in an object that has the potential to move because of its position.</a:t>
            </a:r>
          </a:p>
          <a:p>
            <a:pPr marL="457200" lvl="0" indent="-457200">
              <a:buNone/>
            </a:pPr>
            <a:endParaRPr lang="en-US" sz="2800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6822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b="1" dirty="0"/>
              <a:t>REVIEW</a:t>
            </a:r>
            <a:endParaRPr lang="en-US" sz="66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63" y="1928813"/>
            <a:ext cx="8874774" cy="348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5284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b="1" dirty="0"/>
              <a:t>REVIEW</a:t>
            </a:r>
            <a:endParaRPr lang="en-US" sz="6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286000"/>
          </a:xfrm>
        </p:spPr>
        <p:txBody>
          <a:bodyPr/>
          <a:lstStyle/>
          <a:p>
            <a:pPr marL="457200" lvl="0" indent="-457200">
              <a:buNone/>
            </a:pPr>
            <a:r>
              <a:rPr lang="en-US" sz="2800" b="1" dirty="0" smtClean="0"/>
              <a:t>15. </a:t>
            </a:r>
            <a:r>
              <a:rPr lang="en-US" sz="2800" b="1" dirty="0"/>
              <a:t>Know the unit for energy</a:t>
            </a:r>
            <a:r>
              <a:rPr lang="en-US" sz="2800" b="1" dirty="0" smtClean="0"/>
              <a:t>.      </a:t>
            </a:r>
            <a:r>
              <a:rPr lang="en-US" sz="2800" dirty="0" smtClean="0"/>
              <a:t> joules, J</a:t>
            </a:r>
          </a:p>
          <a:p>
            <a:pPr marL="457200" lvl="0" indent="-457200">
              <a:buNone/>
            </a:pPr>
            <a:r>
              <a:rPr lang="en-US" sz="2800" b="1" dirty="0" smtClean="0"/>
              <a:t>16. State </a:t>
            </a:r>
            <a:r>
              <a:rPr lang="en-US" sz="2800" b="1" dirty="0"/>
              <a:t>examples of objects with kinetic energy and potential energy.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6382" y="3196072"/>
            <a:ext cx="5232618" cy="3521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5284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b="1" dirty="0"/>
              <a:t>REVIEW</a:t>
            </a:r>
            <a:endParaRPr lang="en-US" sz="6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457200">
              <a:buNone/>
            </a:pPr>
            <a:r>
              <a:rPr lang="en-US" sz="2800" b="1" dirty="0" smtClean="0"/>
              <a:t>17. </a:t>
            </a:r>
            <a:r>
              <a:rPr lang="en-US" sz="2800" b="1" dirty="0"/>
              <a:t>Know the definition of work, the unit for work, and how to calculate it</a:t>
            </a:r>
            <a:r>
              <a:rPr lang="en-US" sz="2800" b="1" dirty="0" smtClean="0"/>
              <a:t>.</a:t>
            </a:r>
          </a:p>
          <a:p>
            <a:pPr marL="800100">
              <a:buFontTx/>
              <a:buChar char="-"/>
            </a:pPr>
            <a:r>
              <a:rPr lang="en-US" altLang="en-US" dirty="0" smtClean="0">
                <a:solidFill>
                  <a:srgbClr val="808080"/>
                </a:solidFill>
              </a:rPr>
              <a:t>A transfer of energy</a:t>
            </a:r>
          </a:p>
          <a:p>
            <a:pPr marL="800100">
              <a:buFontTx/>
              <a:buChar char="-"/>
            </a:pPr>
            <a:r>
              <a:rPr lang="en-US" altLang="en-US" dirty="0" smtClean="0">
                <a:solidFill>
                  <a:srgbClr val="808080"/>
                </a:solidFill>
              </a:rPr>
              <a:t>For </a:t>
            </a:r>
            <a:r>
              <a:rPr lang="en-US" altLang="en-US" dirty="0">
                <a:solidFill>
                  <a:srgbClr val="808080"/>
                </a:solidFill>
              </a:rPr>
              <a:t>there to be work on an object, there must be a </a:t>
            </a:r>
            <a:r>
              <a:rPr lang="en-US" altLang="en-US" u="sng" dirty="0">
                <a:solidFill>
                  <a:srgbClr val="808080"/>
                </a:solidFill>
              </a:rPr>
              <a:t>displacement</a:t>
            </a:r>
            <a:r>
              <a:rPr lang="en-US" altLang="en-US" dirty="0">
                <a:solidFill>
                  <a:srgbClr val="808080"/>
                </a:solidFill>
              </a:rPr>
              <a:t> and the force must cause that displacement.</a:t>
            </a:r>
          </a:p>
          <a:p>
            <a:pPr marL="800100">
              <a:buFontTx/>
              <a:buChar char="-"/>
            </a:pPr>
            <a:r>
              <a:rPr lang="en-US" altLang="en-US" dirty="0" smtClean="0">
                <a:solidFill>
                  <a:srgbClr val="808080"/>
                </a:solidFill>
              </a:rPr>
              <a:t>Must </a:t>
            </a:r>
            <a:r>
              <a:rPr lang="en-US" altLang="en-US" dirty="0">
                <a:solidFill>
                  <a:srgbClr val="808080"/>
                </a:solidFill>
              </a:rPr>
              <a:t>move in the direction of the force</a:t>
            </a:r>
            <a:r>
              <a:rPr lang="en-US" altLang="en-US" dirty="0" smtClean="0">
                <a:solidFill>
                  <a:srgbClr val="808080"/>
                </a:solidFill>
              </a:rPr>
              <a:t>.</a:t>
            </a:r>
          </a:p>
          <a:p>
            <a:pPr marL="800100">
              <a:buFontTx/>
              <a:buChar char="-"/>
            </a:pPr>
            <a:r>
              <a:rPr lang="en-US" altLang="en-US" dirty="0" smtClean="0">
                <a:solidFill>
                  <a:srgbClr val="808080"/>
                </a:solidFill>
              </a:rPr>
              <a:t>Work = force x distance</a:t>
            </a:r>
          </a:p>
          <a:p>
            <a:pPr marL="800100">
              <a:buFontTx/>
              <a:buChar char="-"/>
            </a:pPr>
            <a:r>
              <a:rPr lang="en-US" altLang="en-US" dirty="0" smtClean="0">
                <a:solidFill>
                  <a:srgbClr val="808080"/>
                </a:solidFill>
              </a:rPr>
              <a:t>Unit: joules, J  (Nm)</a:t>
            </a:r>
            <a:endParaRPr lang="en-US" altLang="en-US" dirty="0">
              <a:solidFill>
                <a:srgbClr val="808080"/>
              </a:solidFill>
            </a:endParaRPr>
          </a:p>
          <a:p>
            <a:pPr marL="457200" lvl="0" indent="-457200">
              <a:buNone/>
            </a:pPr>
            <a:endParaRPr lang="en-US" sz="2800" b="1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5284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b="1" dirty="0"/>
              <a:t>REVIEW</a:t>
            </a:r>
            <a:endParaRPr lang="en-US" sz="6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800" dirty="0"/>
              <a:t>A box is pushed across the floor for a distance of 15 meters with a force of 20 </a:t>
            </a:r>
            <a:r>
              <a:rPr lang="en-US" sz="2800" dirty="0" err="1"/>
              <a:t>Newtons</a:t>
            </a:r>
            <a:r>
              <a:rPr lang="en-US" sz="2800" dirty="0"/>
              <a:t> in 5 seconds.  </a:t>
            </a:r>
          </a:p>
          <a:p>
            <a:pPr lvl="1"/>
            <a:r>
              <a:rPr lang="en-US" sz="2800" dirty="0"/>
              <a:t>How much work is done</a:t>
            </a:r>
            <a:r>
              <a:rPr lang="en-US" sz="2800" dirty="0" smtClean="0"/>
              <a:t>?</a:t>
            </a:r>
          </a:p>
          <a:p>
            <a:pPr marL="457200" lvl="1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	F </a:t>
            </a:r>
            <a:r>
              <a:rPr lang="en-US" sz="2800" dirty="0"/>
              <a:t>= 20N		W = </a:t>
            </a:r>
            <a:r>
              <a:rPr lang="en-US" sz="2800" dirty="0" err="1"/>
              <a:t>Fd</a:t>
            </a:r>
            <a:r>
              <a:rPr lang="en-US" sz="2800" dirty="0"/>
              <a:t> = (20N)(15m)</a:t>
            </a:r>
          </a:p>
          <a:p>
            <a:pPr marL="0" indent="0">
              <a:buNone/>
            </a:pPr>
            <a:r>
              <a:rPr lang="en-US" sz="2800" dirty="0" smtClean="0"/>
              <a:t>	d </a:t>
            </a:r>
            <a:r>
              <a:rPr lang="en-US" sz="2800" dirty="0"/>
              <a:t>= 15m		     = 300J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5284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b="1" dirty="0"/>
              <a:t>REVIEW</a:t>
            </a:r>
            <a:endParaRPr lang="en-US" sz="6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457200">
              <a:buNone/>
            </a:pPr>
            <a:r>
              <a:rPr lang="en-US" sz="2800" b="1" dirty="0" smtClean="0"/>
              <a:t>18. </a:t>
            </a:r>
            <a:r>
              <a:rPr lang="en-US" sz="2800" b="1" dirty="0"/>
              <a:t>Know the two forces involved with simple machines: Effort Force, F</a:t>
            </a:r>
            <a:r>
              <a:rPr lang="en-US" sz="2800" b="1" baseline="-25000" dirty="0"/>
              <a:t>e</a:t>
            </a:r>
            <a:r>
              <a:rPr lang="en-US" sz="2800" b="1" dirty="0"/>
              <a:t>, and Resistance Force, F</a:t>
            </a:r>
            <a:r>
              <a:rPr lang="en-US" sz="2800" b="1" baseline="-25000" dirty="0"/>
              <a:t>r</a:t>
            </a:r>
            <a:r>
              <a:rPr lang="en-US" sz="2800" b="1" dirty="0" smtClean="0"/>
              <a:t>.</a:t>
            </a:r>
          </a:p>
          <a:p>
            <a:pPr lvl="1"/>
            <a:r>
              <a:rPr lang="en-US" sz="2400" dirty="0" smtClean="0"/>
              <a:t>The </a:t>
            </a:r>
            <a:r>
              <a:rPr lang="en-US" sz="2400" dirty="0"/>
              <a:t>force applied to the machine is the EFFORT FORCE, F</a:t>
            </a:r>
            <a:r>
              <a:rPr lang="en-US" sz="2400" baseline="-25000" dirty="0"/>
              <a:t>e</a:t>
            </a:r>
            <a:r>
              <a:rPr lang="en-US" sz="2400" dirty="0"/>
              <a:t>.</a:t>
            </a:r>
          </a:p>
          <a:p>
            <a:pPr lvl="1"/>
            <a:r>
              <a:rPr lang="en-US" sz="2400" dirty="0"/>
              <a:t>The force applied by the machine to overcome resistance is called the RESISTANCE FORCE, F</a:t>
            </a:r>
            <a:r>
              <a:rPr lang="en-US" sz="2400" baseline="-25000" dirty="0"/>
              <a:t>r</a:t>
            </a:r>
            <a:r>
              <a:rPr lang="en-US" sz="2400" dirty="0"/>
              <a:t>.</a:t>
            </a:r>
          </a:p>
          <a:p>
            <a:pPr marL="457200" lvl="0" indent="-457200">
              <a:buNone/>
            </a:pPr>
            <a:endParaRPr lang="en-US" sz="2800" b="1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4648200"/>
            <a:ext cx="3048000" cy="2095027"/>
          </a:xfrm>
          <a:prstGeom prst="rect">
            <a:avLst/>
          </a:prstGeom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4065" y="4671467"/>
            <a:ext cx="3256935" cy="205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5284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b="1" dirty="0" smtClean="0"/>
              <a:t>REVIEW</a:t>
            </a:r>
            <a:endParaRPr lang="en-US" sz="6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676400"/>
          </a:xfrm>
        </p:spPr>
        <p:txBody>
          <a:bodyPr/>
          <a:lstStyle/>
          <a:p>
            <a:pPr marL="457200" lvl="0" indent="-457200">
              <a:buNone/>
            </a:pPr>
            <a:r>
              <a:rPr lang="en-US" sz="2800" b="1" dirty="0" smtClean="0"/>
              <a:t>19. </a:t>
            </a:r>
            <a:r>
              <a:rPr lang="en-US" sz="2800" b="1" dirty="0"/>
              <a:t>Define mechanical advantage and be able to calculate for all the simple machines both with distance and force.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990667"/>
            <a:ext cx="6477000" cy="3600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5570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b="1" dirty="0" smtClean="0"/>
              <a:t>REVIEW</a:t>
            </a:r>
            <a:endParaRPr lang="en-US" sz="6600" b="1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905000"/>
            <a:ext cx="8046965" cy="200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944426"/>
            <a:ext cx="8152188" cy="1846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5108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b="1" dirty="0" smtClean="0"/>
              <a:t>REVIEW</a:t>
            </a:r>
            <a:endParaRPr lang="en-US" sz="6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457200">
              <a:buNone/>
            </a:pPr>
            <a:r>
              <a:rPr lang="en-US" sz="2800" b="1" dirty="0" smtClean="0"/>
              <a:t>20. </a:t>
            </a:r>
            <a:r>
              <a:rPr lang="en-US" sz="2800" b="1" dirty="0"/>
              <a:t>Compare and contrast thermal energy transfer by conduction, convection, and radiation.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4" descr="http://blogs.saschina.org/melisa01pd2016/files/2009/10/heat-transmittance-means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200400"/>
            <a:ext cx="7781438" cy="3384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5108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b="1" dirty="0" smtClean="0"/>
              <a:t>REVIEW</a:t>
            </a:r>
            <a:endParaRPr lang="en-US" sz="6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457200">
              <a:buNone/>
            </a:pPr>
            <a:r>
              <a:rPr lang="en-US" sz="2800" b="1" dirty="0" smtClean="0"/>
              <a:t>21. </a:t>
            </a:r>
            <a:r>
              <a:rPr lang="en-US" sz="2800" b="1" dirty="0"/>
              <a:t>Be able to calculate changes in thermal energy using specific heat, Q = </a:t>
            </a:r>
            <a:r>
              <a:rPr lang="en-US" sz="2800" b="1" dirty="0" err="1"/>
              <a:t>mΔTC</a:t>
            </a:r>
            <a:r>
              <a:rPr lang="en-US" sz="2800" b="1" baseline="-25000" dirty="0" err="1"/>
              <a:t>p</a:t>
            </a:r>
            <a:endParaRPr lang="en-US" sz="2800" b="1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048000"/>
            <a:ext cx="8810594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1245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b="1" dirty="0" smtClean="0"/>
              <a:t>TEST FORMAT</a:t>
            </a:r>
            <a:endParaRPr lang="en-US" sz="6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25 multiple choice questions.</a:t>
            </a:r>
          </a:p>
          <a:p>
            <a:r>
              <a:rPr lang="en-US" sz="2800" dirty="0" smtClean="0"/>
              <a:t>Bubble in the answers.</a:t>
            </a:r>
          </a:p>
        </p:txBody>
      </p:sp>
    </p:spTree>
    <p:extLst>
      <p:ext uri="{BB962C8B-B14F-4D97-AF65-F5344CB8AC3E}">
        <p14:creationId xmlns:p14="http://schemas.microsoft.com/office/powerpoint/2010/main" val="3303153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b="1" dirty="0" smtClean="0"/>
              <a:t>TO DO</a:t>
            </a:r>
            <a:endParaRPr lang="en-US" sz="6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1449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Work on the review.  Due tomorrow for the test redo point if complete and on time.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400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b="1" dirty="0" smtClean="0"/>
              <a:t>DO NOW</a:t>
            </a:r>
            <a:endParaRPr lang="en-US" sz="6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Prepare for test.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6150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838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49</TotalTime>
  <Words>634</Words>
  <Application>Microsoft Office PowerPoint</Application>
  <PresentationFormat>On-screen Show (4:3)</PresentationFormat>
  <Paragraphs>106</Paragraphs>
  <Slides>30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2" baseType="lpstr">
      <vt:lpstr>Executive</vt:lpstr>
      <vt:lpstr>Photo Editor Photo</vt:lpstr>
      <vt:lpstr>ENERGY UNIT</vt:lpstr>
      <vt:lpstr>DO NOW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TEST FORMAT</vt:lpstr>
      <vt:lpstr>TO DO</vt:lpstr>
      <vt:lpstr>DO NOW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ENERGY UNIT</dc:title>
  <dc:creator>JCBOE</dc:creator>
  <cp:lastModifiedBy>JCBOE</cp:lastModifiedBy>
  <cp:revision>6</cp:revision>
  <dcterms:created xsi:type="dcterms:W3CDTF">2015-10-26T10:41:48Z</dcterms:created>
  <dcterms:modified xsi:type="dcterms:W3CDTF">2015-10-26T11:30:57Z</dcterms:modified>
</cp:coreProperties>
</file>