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0"/>
  </p:notesMasterIdLst>
  <p:handoutMasterIdLst>
    <p:handoutMasterId r:id="rId31"/>
  </p:handoutMasterIdLst>
  <p:sldIdLst>
    <p:sldId id="333" r:id="rId2"/>
    <p:sldId id="256" r:id="rId3"/>
    <p:sldId id="262" r:id="rId4"/>
    <p:sldId id="292" r:id="rId5"/>
    <p:sldId id="358" r:id="rId6"/>
    <p:sldId id="287" r:id="rId7"/>
    <p:sldId id="359" r:id="rId8"/>
    <p:sldId id="360" r:id="rId9"/>
    <p:sldId id="361" r:id="rId10"/>
    <p:sldId id="368" r:id="rId11"/>
    <p:sldId id="382" r:id="rId12"/>
    <p:sldId id="369" r:id="rId13"/>
    <p:sldId id="370" r:id="rId14"/>
    <p:sldId id="371" r:id="rId15"/>
    <p:sldId id="372" r:id="rId16"/>
    <p:sldId id="272" r:id="rId17"/>
    <p:sldId id="263" r:id="rId18"/>
    <p:sldId id="264" r:id="rId19"/>
    <p:sldId id="265" r:id="rId20"/>
    <p:sldId id="374" r:id="rId21"/>
    <p:sldId id="375" r:id="rId22"/>
    <p:sldId id="376" r:id="rId23"/>
    <p:sldId id="377" r:id="rId24"/>
    <p:sldId id="379" r:id="rId25"/>
    <p:sldId id="380" r:id="rId26"/>
    <p:sldId id="383" r:id="rId27"/>
    <p:sldId id="381" r:id="rId28"/>
    <p:sldId id="373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27" autoAdjust="0"/>
    <p:restoredTop sz="94628" autoAdjust="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56"/>
    </p:cViewPr>
  </p:sorterViewPr>
  <p:notesViewPr>
    <p:cSldViewPr>
      <p:cViewPr varScale="1">
        <p:scale>
          <a:sx n="82" d="100"/>
          <a:sy n="82" d="100"/>
        </p:scale>
        <p:origin x="315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B85F00-1006-43EF-96A1-1194FB00A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937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08E2E-9945-4D0C-B6C6-25EE0737D168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97425-07B7-4BD1-9C9A-3516A7F16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0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97425-07B7-4BD1-9C9A-3516A7F160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4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5799-F665-4A94-8D1B-976743B3E0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34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D4A7-F2FF-43FA-8AFC-BBCC607F4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32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61117-762B-4A23-9DAC-D6CF42574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18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B350E-A5A6-47EE-849B-24C2D2515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8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03051-3215-4080-A5F5-F7A27786C7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36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00D3C-63A1-4A8F-AB1E-8F75320A2E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3D437-5349-4645-8B20-051679BDB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8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C5D5-A345-4E95-9D18-7584D92A2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58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F5D9E-6DE4-48AE-9C0B-3D50F2C8A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6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D9B6-36A6-4903-A140-9C9811EAE5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66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D276D-6274-497A-A7CC-37604E18C2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5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1D0C5EF-0735-4A8D-9702-72577791E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7313613" cy="4114800"/>
          </a:xfrm>
        </p:spPr>
        <p:txBody>
          <a:bodyPr/>
          <a:lstStyle/>
          <a:p>
            <a:r>
              <a:rPr lang="en-US" altLang="en-US" dirty="0"/>
              <a:t>Pick up </a:t>
            </a:r>
            <a:r>
              <a:rPr lang="en-US" altLang="en-US" dirty="0" smtClean="0"/>
              <a:t>notes – go to lab desk and get each of the FIVE sheets – staple together.  Just walk through the line.</a:t>
            </a:r>
            <a:endParaRPr lang="en-US" altLang="en-US" dirty="0"/>
          </a:p>
          <a:p>
            <a:r>
              <a:rPr lang="en-US" altLang="en-US" dirty="0"/>
              <a:t>Pick up vocabulary if you did not get it yesterday.</a:t>
            </a:r>
          </a:p>
          <a:p>
            <a:r>
              <a:rPr lang="en-US" altLang="en-US" dirty="0"/>
              <a:t>Turn in “Half-Life of </a:t>
            </a:r>
            <a:r>
              <a:rPr lang="en-US" altLang="en-US" dirty="0" err="1"/>
              <a:t>Pennium</a:t>
            </a:r>
            <a:r>
              <a:rPr lang="en-US" altLang="en-US" dirty="0"/>
              <a:t>” Lab.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381000"/>
            <a:ext cx="6629400" cy="1066800"/>
          </a:xfrm>
        </p:spPr>
        <p:txBody>
          <a:bodyPr/>
          <a:lstStyle/>
          <a:p>
            <a:pPr algn="ctr" eaLnBrk="1" hangingPunct="1"/>
            <a:r>
              <a:rPr lang="en-US" altLang="en-US" sz="4400" b="1" dirty="0"/>
              <a:t>CHEMICAL BONDING AND NOMENCLATURE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581150"/>
            <a:ext cx="6591300" cy="512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CHEMICAL BONDING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3582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dirty="0"/>
              <a:t>When atoms interact to form a </a:t>
            </a:r>
            <a:r>
              <a:rPr lang="en-US" altLang="en-US" b="1" dirty="0">
                <a:solidFill>
                  <a:srgbClr val="FF0000"/>
                </a:solidFill>
              </a:rPr>
              <a:t>chemical bond</a:t>
            </a:r>
            <a:r>
              <a:rPr lang="en-US" altLang="en-US" dirty="0"/>
              <a:t>, only the </a:t>
            </a:r>
            <a:r>
              <a:rPr lang="en-US" altLang="en-US" dirty="0">
                <a:solidFill>
                  <a:schemeClr val="folHlink"/>
                </a:solidFill>
              </a:rPr>
              <a:t>outer </a:t>
            </a:r>
            <a:r>
              <a:rPr lang="en-US" altLang="en-US" dirty="0"/>
              <a:t>energy level electrons, the </a:t>
            </a:r>
            <a:r>
              <a:rPr lang="en-US" altLang="en-US" b="1" dirty="0">
                <a:solidFill>
                  <a:srgbClr val="FF0000"/>
                </a:solidFill>
              </a:rPr>
              <a:t>valence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electrons</a:t>
            </a:r>
            <a:r>
              <a:rPr lang="en-US" altLang="en-US" dirty="0"/>
              <a:t> interact.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FF0000"/>
                </a:solidFill>
              </a:rPr>
              <a:t>Electron Dot Diagrams</a:t>
            </a:r>
            <a:r>
              <a:rPr lang="en-US" altLang="en-US" dirty="0"/>
              <a:t> are used to keep track of the valence electrons.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48F1ABF-4EC6-4DC4-9151-7B4604E30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648200"/>
            <a:ext cx="2276475" cy="1971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CHEMICAL BONDING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 Chemical Bond is the </a:t>
            </a:r>
            <a:r>
              <a:rPr lang="en-US" altLang="en-US" b="1" dirty="0">
                <a:solidFill>
                  <a:srgbClr val="FF0000"/>
                </a:solidFill>
              </a:rPr>
              <a:t>force</a:t>
            </a:r>
            <a:r>
              <a:rPr lang="en-US" altLang="en-US" dirty="0"/>
              <a:t> that holds atoms together in a </a:t>
            </a:r>
            <a:r>
              <a:rPr lang="en-US" altLang="en-US" b="1" dirty="0">
                <a:solidFill>
                  <a:srgbClr val="FF0000"/>
                </a:solidFill>
              </a:rPr>
              <a:t>compound</a:t>
            </a:r>
            <a:r>
              <a:rPr lang="en-US" altLang="en-US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They are formed in definite ways according to certain </a:t>
            </a:r>
            <a:r>
              <a:rPr lang="en-US" altLang="en-US" b="1" dirty="0">
                <a:solidFill>
                  <a:srgbClr val="FF0000"/>
                </a:solidFill>
              </a:rPr>
              <a:t>rules</a:t>
            </a:r>
            <a:r>
              <a:rPr lang="en-US" altLang="en-US" dirty="0"/>
              <a:t>.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14340" name="Picture 4" descr="co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62400"/>
            <a:ext cx="38100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Draw the Electron Dot Diagrams for the following elements: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K		Se		Be		Ga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Ge		P		</a:t>
            </a:r>
            <a:r>
              <a:rPr lang="en-US" dirty="0" err="1"/>
              <a:t>Ar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4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2" y="301625"/>
            <a:ext cx="7545387" cy="1143000"/>
          </a:xfrm>
        </p:spPr>
        <p:txBody>
          <a:bodyPr/>
          <a:lstStyle/>
          <a:p>
            <a:pPr eaLnBrk="1" hangingPunct="1"/>
            <a:r>
              <a:rPr lang="en-US" altLang="en-US" sz="5400" b="1" dirty="0"/>
              <a:t>CHEMICAL STABILITY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It is the goal of every atom to have a </a:t>
            </a:r>
            <a:r>
              <a:rPr lang="en-US" altLang="en-US" sz="2800" b="1" dirty="0">
                <a:solidFill>
                  <a:srgbClr val="FF0000"/>
                </a:solidFill>
              </a:rPr>
              <a:t>full outermost </a:t>
            </a:r>
            <a:r>
              <a:rPr lang="en-US" altLang="en-US" sz="2800" dirty="0"/>
              <a:t>energy level.    Remember full is </a:t>
            </a:r>
            <a:r>
              <a:rPr lang="en-US" altLang="en-US" sz="2800" b="1" dirty="0">
                <a:solidFill>
                  <a:srgbClr val="FF0000"/>
                </a:solidFill>
              </a:rPr>
              <a:t>eight</a:t>
            </a:r>
            <a:r>
              <a:rPr lang="en-US" altLang="en-US" sz="2800" dirty="0"/>
              <a:t> electrons </a:t>
            </a:r>
            <a:r>
              <a:rPr lang="en-US" altLang="en-US" sz="2800" b="1" dirty="0">
                <a:solidFill>
                  <a:srgbClr val="FF0000"/>
                </a:solidFill>
              </a:rPr>
              <a:t>(octet) </a:t>
            </a:r>
            <a:r>
              <a:rPr lang="en-US" altLang="en-US" sz="2800" dirty="0"/>
              <a:t>except for hydrogen and helium which have </a:t>
            </a:r>
            <a:r>
              <a:rPr lang="en-US" altLang="en-US" sz="2800" b="1" dirty="0">
                <a:solidFill>
                  <a:srgbClr val="FF0000"/>
                </a:solidFill>
              </a:rPr>
              <a:t>two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The atom gets a full energy level by </a:t>
            </a:r>
            <a:r>
              <a:rPr lang="en-US" altLang="en-US" sz="2800" b="1" dirty="0">
                <a:solidFill>
                  <a:srgbClr val="FF0000"/>
                </a:solidFill>
              </a:rPr>
              <a:t>losing </a:t>
            </a:r>
            <a:r>
              <a:rPr lang="en-US" altLang="en-US" sz="2800" dirty="0"/>
              <a:t>or</a:t>
            </a:r>
            <a:r>
              <a:rPr lang="en-US" altLang="en-US" sz="2800" b="1" dirty="0">
                <a:solidFill>
                  <a:srgbClr val="FF0000"/>
                </a:solidFill>
              </a:rPr>
              <a:t> gaining </a:t>
            </a:r>
            <a:r>
              <a:rPr lang="en-US" altLang="en-US" sz="2800" dirty="0"/>
              <a:t>electrons to form an octet.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This is the most </a:t>
            </a:r>
            <a:r>
              <a:rPr lang="en-US" altLang="en-US" sz="2800" b="1" dirty="0">
                <a:solidFill>
                  <a:srgbClr val="FF0000"/>
                </a:solidFill>
              </a:rPr>
              <a:t>stable</a:t>
            </a:r>
            <a:r>
              <a:rPr lang="en-US" altLang="en-US" sz="2800" dirty="0"/>
              <a:t> formation.  </a:t>
            </a:r>
          </a:p>
          <a:p>
            <a:pPr eaLnBrk="1" hangingPunct="1">
              <a:lnSpc>
                <a:spcPct val="90000"/>
              </a:lnSpc>
            </a:pPr>
            <a:endParaRPr lang="en-US" alt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542212" cy="1143000"/>
          </a:xfrm>
        </p:spPr>
        <p:txBody>
          <a:bodyPr/>
          <a:lstStyle/>
          <a:p>
            <a:pPr eaLnBrk="1" hangingPunct="1"/>
            <a:r>
              <a:rPr lang="en-US" altLang="en-US" sz="5400" b="1" dirty="0"/>
              <a:t>CHEMICAL STABILITY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number</a:t>
            </a:r>
            <a:r>
              <a:rPr lang="en-US" altLang="en-US" sz="2800" dirty="0"/>
              <a:t> of valence electrons determines whether or not the atom will </a:t>
            </a:r>
            <a:r>
              <a:rPr lang="en-US" altLang="en-US" sz="2800" b="1" dirty="0">
                <a:solidFill>
                  <a:srgbClr val="FF0000"/>
                </a:solidFill>
              </a:rPr>
              <a:t>bond</a:t>
            </a:r>
            <a:r>
              <a:rPr lang="en-US" altLang="en-US" sz="2800" dirty="0"/>
              <a:t> with another element in a chemical reaction.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800" dirty="0"/>
              <a:t>Noble gases are </a:t>
            </a:r>
            <a:r>
              <a:rPr lang="en-US" sz="2800" b="1" dirty="0">
                <a:solidFill>
                  <a:srgbClr val="FF0000"/>
                </a:solidFill>
              </a:rPr>
              <a:t>chemically stable.  </a:t>
            </a:r>
            <a:r>
              <a:rPr lang="en-US" sz="2800" dirty="0"/>
              <a:t>Their outer energy levels are </a:t>
            </a:r>
            <a:r>
              <a:rPr lang="en-US" sz="2800" b="1" dirty="0">
                <a:solidFill>
                  <a:srgbClr val="FF0000"/>
                </a:solidFill>
              </a:rPr>
              <a:t>full</a:t>
            </a:r>
            <a:r>
              <a:rPr lang="en-US" sz="2800" dirty="0"/>
              <a:t>.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2800" dirty="0"/>
              <a:t>Every element wants the </a:t>
            </a:r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/>
              <a:t> number of valence electrons as a noble gas and will </a:t>
            </a:r>
            <a:r>
              <a:rPr lang="en-US" sz="2800" b="1" dirty="0">
                <a:solidFill>
                  <a:srgbClr val="FF0000"/>
                </a:solidFill>
              </a:rPr>
              <a:t>gain</a:t>
            </a:r>
            <a:r>
              <a:rPr lang="en-US" sz="2800" dirty="0"/>
              <a:t> electrons or </a:t>
            </a:r>
            <a:r>
              <a:rPr lang="en-US" sz="2800" b="1" dirty="0">
                <a:solidFill>
                  <a:srgbClr val="FF0000"/>
                </a:solidFill>
              </a:rPr>
              <a:t>lose</a:t>
            </a:r>
            <a:r>
              <a:rPr lang="en-US" sz="2800" dirty="0"/>
              <a:t> electrons to get it.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18849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7213"/>
            <a:ext cx="7924800" cy="4114800"/>
          </a:xfrm>
        </p:spPr>
        <p:txBody>
          <a:bodyPr/>
          <a:lstStyle/>
          <a:p>
            <a:r>
              <a:rPr lang="en-US" b="1" dirty="0"/>
              <a:t>IONS:</a:t>
            </a:r>
            <a:r>
              <a:rPr lang="en-US" dirty="0"/>
              <a:t> Ions are </a:t>
            </a:r>
            <a:r>
              <a:rPr lang="en-US" b="1" dirty="0">
                <a:solidFill>
                  <a:srgbClr val="FF0000"/>
                </a:solidFill>
              </a:rPr>
              <a:t>charged</a:t>
            </a:r>
            <a:r>
              <a:rPr lang="en-US" dirty="0"/>
              <a:t> particles that have more or fewer electrons than protons.  </a:t>
            </a:r>
          </a:p>
          <a:p>
            <a:r>
              <a:rPr lang="en-US" b="1" dirty="0">
                <a:solidFill>
                  <a:srgbClr val="FF0000"/>
                </a:solidFill>
              </a:rPr>
              <a:t>Cation:  </a:t>
            </a:r>
            <a:r>
              <a:rPr lang="en-US" dirty="0"/>
              <a:t>positive ion (lost electrons)</a:t>
            </a:r>
          </a:p>
          <a:p>
            <a:r>
              <a:rPr lang="en-US" b="1" dirty="0">
                <a:solidFill>
                  <a:srgbClr val="FF0000"/>
                </a:solidFill>
              </a:rPr>
              <a:t>Anion: </a:t>
            </a:r>
            <a:r>
              <a:rPr lang="en-US" dirty="0"/>
              <a:t>negative ion (gained electrons)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OXIDATION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positive or negative </a:t>
            </a:r>
            <a:r>
              <a:rPr lang="en-US" dirty="0"/>
              <a:t>number that indicates how many electrons an atom has gained, lost, or shared to become </a:t>
            </a:r>
            <a:r>
              <a:rPr lang="en-US" b="1" dirty="0">
                <a:solidFill>
                  <a:srgbClr val="FF0000"/>
                </a:solidFill>
              </a:rPr>
              <a:t>stable</a:t>
            </a:r>
            <a:r>
              <a:rPr lang="en-US" dirty="0"/>
              <a:t>.  </a:t>
            </a:r>
          </a:p>
          <a:p>
            <a:r>
              <a:rPr lang="en-US" dirty="0"/>
              <a:t>Is written as a </a:t>
            </a:r>
            <a:r>
              <a:rPr lang="en-US" b="1" dirty="0">
                <a:solidFill>
                  <a:srgbClr val="FF0000"/>
                </a:solidFill>
              </a:rPr>
              <a:t>superscript</a:t>
            </a:r>
            <a:r>
              <a:rPr lang="en-US" dirty="0"/>
              <a:t> with a positive or negative sign.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BC5AEF-93AC-48CB-A336-981FFFD6B1AA}"/>
              </a:ext>
            </a:extLst>
          </p:cNvPr>
          <p:cNvSpPr txBox="1"/>
          <p:nvPr/>
        </p:nvSpPr>
        <p:spPr>
          <a:xfrm>
            <a:off x="1905000" y="5410200"/>
            <a:ext cx="6021387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F</a:t>
            </a:r>
            <a:r>
              <a:rPr lang="en-US" sz="4000" baseline="30000" dirty="0"/>
              <a:t>-1</a:t>
            </a:r>
            <a:r>
              <a:rPr lang="en-US" sz="4000" dirty="0"/>
              <a:t>    Mg</a:t>
            </a:r>
            <a:r>
              <a:rPr lang="en-US" sz="4000" baseline="30000" dirty="0"/>
              <a:t>+2</a:t>
            </a:r>
            <a:r>
              <a:rPr lang="en-US" sz="4000" dirty="0"/>
              <a:t>  O</a:t>
            </a:r>
            <a:r>
              <a:rPr lang="en-US" sz="4000" baseline="30000" dirty="0"/>
              <a:t>-2</a:t>
            </a:r>
            <a:r>
              <a:rPr lang="en-US" sz="4000" dirty="0"/>
              <a:t>  Na</a:t>
            </a:r>
            <a:r>
              <a:rPr lang="en-US" sz="4000" baseline="30000" dirty="0"/>
              <a:t>+1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061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OXIDATION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</a:t>
            </a:r>
            <a:r>
              <a:rPr lang="en-US" b="1" baseline="30000" dirty="0"/>
              <a:t>+1</a:t>
            </a:r>
            <a:r>
              <a:rPr lang="en-US" dirty="0"/>
              <a:t> means that sodium has p</a:t>
            </a:r>
            <a:r>
              <a:rPr lang="en-US" baseline="30000" dirty="0"/>
              <a:t>+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11</a:t>
            </a:r>
            <a:r>
              <a:rPr lang="en-US" dirty="0"/>
              <a:t> and n</a:t>
            </a:r>
            <a:r>
              <a:rPr lang="en-US" baseline="30000" dirty="0"/>
              <a:t>o</a:t>
            </a:r>
            <a:r>
              <a:rPr lang="en-US" dirty="0"/>
              <a:t> = 12 but e</a:t>
            </a:r>
            <a:r>
              <a:rPr lang="en-US" baseline="30000" dirty="0"/>
              <a:t>-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10</a:t>
            </a:r>
            <a:r>
              <a:rPr lang="en-US" dirty="0"/>
              <a:t>. </a:t>
            </a:r>
          </a:p>
          <a:p>
            <a:r>
              <a:rPr lang="en-US" dirty="0"/>
              <a:t> It is a </a:t>
            </a:r>
            <a:r>
              <a:rPr lang="en-US" b="1" dirty="0">
                <a:solidFill>
                  <a:srgbClr val="FF0000"/>
                </a:solidFill>
              </a:rPr>
              <a:t>+1 </a:t>
            </a:r>
            <a:r>
              <a:rPr lang="en-US" dirty="0"/>
              <a:t>charge because there is </a:t>
            </a:r>
            <a:r>
              <a:rPr lang="en-US" b="1" dirty="0">
                <a:solidFill>
                  <a:srgbClr val="FF0000"/>
                </a:solidFill>
              </a:rPr>
              <a:t>one more </a:t>
            </a:r>
            <a:r>
              <a:rPr lang="en-US" dirty="0"/>
              <a:t>proton than there are electrons.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371B270-EE69-4FB4-B095-5D0B1CF5D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18" y="3940004"/>
            <a:ext cx="2364581" cy="26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0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OXIDATION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Cl</a:t>
            </a:r>
            <a:r>
              <a:rPr lang="en-US" b="1" baseline="30000" dirty="0"/>
              <a:t>-1</a:t>
            </a:r>
            <a:r>
              <a:rPr lang="en-US" dirty="0"/>
              <a:t> means that chlorine has p</a:t>
            </a:r>
            <a:r>
              <a:rPr lang="en-US" baseline="30000" dirty="0"/>
              <a:t>+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17</a:t>
            </a:r>
            <a:r>
              <a:rPr lang="en-US" dirty="0"/>
              <a:t> and n</a:t>
            </a:r>
            <a:r>
              <a:rPr lang="en-US" baseline="30000" dirty="0"/>
              <a:t>o</a:t>
            </a:r>
            <a:r>
              <a:rPr lang="en-US" dirty="0"/>
              <a:t> = 18 but e</a:t>
            </a:r>
            <a:r>
              <a:rPr lang="en-US" baseline="30000" dirty="0"/>
              <a:t>-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18</a:t>
            </a:r>
            <a:r>
              <a:rPr lang="en-US" dirty="0"/>
              <a:t>.  </a:t>
            </a:r>
          </a:p>
          <a:p>
            <a:r>
              <a:rPr lang="en-US" dirty="0"/>
              <a:t>It is a </a:t>
            </a:r>
            <a:r>
              <a:rPr lang="en-US" b="1" dirty="0">
                <a:solidFill>
                  <a:srgbClr val="FF0000"/>
                </a:solidFill>
              </a:rPr>
              <a:t>-1 </a:t>
            </a:r>
            <a:r>
              <a:rPr lang="en-US" dirty="0"/>
              <a:t>charge because there is </a:t>
            </a:r>
            <a:r>
              <a:rPr lang="en-US" b="1" dirty="0">
                <a:solidFill>
                  <a:srgbClr val="FF0000"/>
                </a:solidFill>
              </a:rPr>
              <a:t>one more </a:t>
            </a:r>
            <a:r>
              <a:rPr lang="en-US" dirty="0"/>
              <a:t>electron than there are protons.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400070C-2EDC-490C-9A4F-C9E7C0A6E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191000"/>
            <a:ext cx="2324100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6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OXIDATION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2439987"/>
          </a:xfrm>
        </p:spPr>
        <p:txBody>
          <a:bodyPr/>
          <a:lstStyle/>
          <a:p>
            <a:r>
              <a:rPr lang="en-US" dirty="0"/>
              <a:t>In order for sodium to be “happy”/stable, it wants to </a:t>
            </a:r>
            <a:r>
              <a:rPr lang="en-US" b="1" dirty="0">
                <a:solidFill>
                  <a:srgbClr val="FF0000"/>
                </a:solidFill>
              </a:rPr>
              <a:t>lose</a:t>
            </a:r>
            <a:r>
              <a:rPr lang="en-US" dirty="0"/>
              <a:t> an electron.  In order for chlorine to be “happy”/stable, it wants to </a:t>
            </a:r>
            <a:r>
              <a:rPr lang="en-US" b="1" dirty="0">
                <a:solidFill>
                  <a:srgbClr val="FF0000"/>
                </a:solidFill>
              </a:rPr>
              <a:t>gain</a:t>
            </a:r>
            <a:r>
              <a:rPr lang="en-US" dirty="0"/>
              <a:t> an electron.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4572000" cy="2864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61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Look at the electron dot diagrams you did above.  Predict the ion formed for each below:</a:t>
            </a:r>
          </a:p>
          <a:p>
            <a:pPr marL="0" indent="0">
              <a:buNone/>
            </a:pPr>
            <a:r>
              <a:rPr lang="en-US" dirty="0"/>
              <a:t>K ___		Se___		Be___		</a:t>
            </a:r>
          </a:p>
          <a:p>
            <a:pPr marL="0" indent="0">
              <a:buNone/>
            </a:pPr>
            <a:r>
              <a:rPr lang="en-US" dirty="0"/>
              <a:t>Ga___		Ge___		P___		</a:t>
            </a:r>
          </a:p>
          <a:p>
            <a:pPr marL="0" indent="0">
              <a:buNone/>
            </a:pPr>
            <a:r>
              <a:rPr lang="en-US" dirty="0" err="1"/>
              <a:t>Ar</a:t>
            </a:r>
            <a:r>
              <a:rPr lang="en-US" dirty="0"/>
              <a:t>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Write the correct ion for each below:</a:t>
            </a:r>
            <a:r>
              <a:rPr lang="en-US" b="1" dirty="0"/>
              <a:t>	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K ___		Se___		Be___		</a:t>
            </a:r>
          </a:p>
          <a:p>
            <a:pPr marL="0" indent="0">
              <a:buNone/>
            </a:pPr>
            <a:r>
              <a:rPr lang="en-US" dirty="0"/>
              <a:t>Ga___		Ge___		P___		</a:t>
            </a:r>
          </a:p>
          <a:p>
            <a:pPr marL="0" indent="0">
              <a:buNone/>
            </a:pPr>
            <a:r>
              <a:rPr lang="en-US" dirty="0" err="1"/>
              <a:t>Ar</a:t>
            </a:r>
            <a:r>
              <a:rPr lang="en-US" dirty="0"/>
              <a:t>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7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PRACTICE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064" y="1600200"/>
            <a:ext cx="7313612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Write the number of valence electrons in each of the groups listed.  Then write the ion formed.</a:t>
            </a:r>
          </a:p>
          <a:p>
            <a:pPr marL="0" indent="0">
              <a:buNone/>
            </a:pPr>
            <a:r>
              <a:rPr lang="en-US" dirty="0"/>
              <a:t>Group 1 </a:t>
            </a:r>
            <a:r>
              <a:rPr lang="en-US" dirty="0" err="1"/>
              <a:t>ve</a:t>
            </a:r>
            <a:r>
              <a:rPr lang="en-US" dirty="0"/>
              <a:t>: _____  ion: ____</a:t>
            </a:r>
          </a:p>
          <a:p>
            <a:pPr marL="0" indent="0">
              <a:buNone/>
            </a:pPr>
            <a:r>
              <a:rPr lang="en-US" dirty="0"/>
              <a:t>Group 2 </a:t>
            </a:r>
            <a:r>
              <a:rPr lang="en-US" dirty="0" err="1"/>
              <a:t>ve</a:t>
            </a:r>
            <a:r>
              <a:rPr lang="en-US" dirty="0"/>
              <a:t>: _____  ion: ____</a:t>
            </a:r>
          </a:p>
          <a:p>
            <a:pPr marL="0" indent="0">
              <a:buNone/>
            </a:pPr>
            <a:r>
              <a:rPr lang="en-US" dirty="0"/>
              <a:t>Group 13 </a:t>
            </a:r>
            <a:r>
              <a:rPr lang="en-US" dirty="0" err="1"/>
              <a:t>ve</a:t>
            </a:r>
            <a:r>
              <a:rPr lang="en-US" dirty="0"/>
              <a:t>: _____  ion: _____ Group 14 </a:t>
            </a:r>
            <a:r>
              <a:rPr lang="en-US" dirty="0" err="1"/>
              <a:t>ve</a:t>
            </a:r>
            <a:r>
              <a:rPr lang="en-US" dirty="0"/>
              <a:t>: _____  ion: _____ Group 15 </a:t>
            </a:r>
            <a:r>
              <a:rPr lang="en-US" dirty="0" err="1"/>
              <a:t>ve</a:t>
            </a:r>
            <a:r>
              <a:rPr lang="en-US" dirty="0"/>
              <a:t>: _____  ion: _____ Group 16 </a:t>
            </a:r>
            <a:r>
              <a:rPr lang="en-US" dirty="0" err="1"/>
              <a:t>ve</a:t>
            </a:r>
            <a:r>
              <a:rPr lang="en-US" dirty="0"/>
              <a:t>: _____  ion: _____</a:t>
            </a:r>
          </a:p>
          <a:p>
            <a:pPr marL="0" indent="0">
              <a:buNone/>
            </a:pPr>
            <a:r>
              <a:rPr lang="en-US" dirty="0"/>
              <a:t>Group 17 </a:t>
            </a:r>
            <a:r>
              <a:rPr lang="en-US" dirty="0" err="1"/>
              <a:t>ve</a:t>
            </a:r>
            <a:r>
              <a:rPr lang="en-US" dirty="0"/>
              <a:t>: _____  ion: _____</a:t>
            </a:r>
          </a:p>
          <a:p>
            <a:pPr marL="0" indent="0">
              <a:buNone/>
            </a:pPr>
            <a:r>
              <a:rPr lang="en-US" dirty="0"/>
              <a:t>Group 18 </a:t>
            </a:r>
            <a:r>
              <a:rPr lang="en-US" dirty="0" err="1"/>
              <a:t>ve</a:t>
            </a:r>
            <a:r>
              <a:rPr lang="en-US" dirty="0"/>
              <a:t>: _____  ion: _____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3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IONIC BONDING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IONIC BONDS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6819" y="16764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involves a </a:t>
            </a:r>
            <a:r>
              <a:rPr lang="en-US" altLang="en-US" sz="2400" b="1" dirty="0">
                <a:solidFill>
                  <a:srgbClr val="FF0000"/>
                </a:solidFill>
              </a:rPr>
              <a:t>TRANSFER</a:t>
            </a:r>
            <a:r>
              <a:rPr lang="en-US" altLang="en-US" sz="2400" dirty="0"/>
              <a:t> of electrons from one atom to another.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is held together by </a:t>
            </a:r>
            <a:r>
              <a:rPr lang="en-US" altLang="en-US" sz="2400" b="1" dirty="0">
                <a:solidFill>
                  <a:srgbClr val="FF0000"/>
                </a:solidFill>
              </a:rPr>
              <a:t>electric</a:t>
            </a:r>
            <a:r>
              <a:rPr lang="en-US" altLang="en-US" sz="2400" dirty="0"/>
              <a:t>/electrostatic force (+/-).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happens between </a:t>
            </a:r>
            <a:r>
              <a:rPr lang="en-US" altLang="en-US" sz="2400" b="1" dirty="0">
                <a:solidFill>
                  <a:srgbClr val="FF0000"/>
                </a:solidFill>
              </a:rPr>
              <a:t>positive</a:t>
            </a:r>
            <a:r>
              <a:rPr lang="en-US" altLang="en-US" sz="2400" dirty="0"/>
              <a:t> ions and </a:t>
            </a:r>
            <a:r>
              <a:rPr lang="en-US" altLang="en-US" sz="2400" b="1" dirty="0">
                <a:solidFill>
                  <a:srgbClr val="FF0000"/>
                </a:solidFill>
              </a:rPr>
              <a:t>negative</a:t>
            </a:r>
            <a:r>
              <a:rPr lang="en-US" altLang="en-US" sz="2400" dirty="0"/>
              <a:t> ions.</a:t>
            </a:r>
          </a:p>
          <a:p>
            <a:pPr lvl="0"/>
            <a:r>
              <a:rPr lang="en-US" sz="2400" dirty="0"/>
              <a:t>When the cation and the anion come together, there is </a:t>
            </a:r>
            <a:r>
              <a:rPr lang="en-US" sz="2400" b="1" dirty="0">
                <a:solidFill>
                  <a:srgbClr val="FF0000"/>
                </a:solidFill>
              </a:rPr>
              <a:t>zero net charge.</a:t>
            </a:r>
          </a:p>
          <a:p>
            <a:pPr lvl="0"/>
            <a:r>
              <a:rPr lang="en-US" sz="2400" dirty="0"/>
              <a:t>The basic rule is that opposites </a:t>
            </a:r>
            <a:r>
              <a:rPr lang="en-US" sz="2400" b="1" dirty="0">
                <a:solidFill>
                  <a:srgbClr val="FF0000"/>
                </a:solidFill>
              </a:rPr>
              <a:t>attract</a:t>
            </a:r>
            <a:r>
              <a:rPr lang="en-US" sz="2400" dirty="0"/>
              <a:t>.  A </a:t>
            </a:r>
            <a:r>
              <a:rPr lang="en-US" sz="2400" b="1" dirty="0">
                <a:solidFill>
                  <a:srgbClr val="FF0000"/>
                </a:solidFill>
              </a:rPr>
              <a:t>strong attraction </a:t>
            </a:r>
            <a:r>
              <a:rPr lang="en-US" sz="2400" dirty="0"/>
              <a:t>between oppositely charged ions (formed by the transfer of electrons) hold the ions together in an ionic bond.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EXAMPLE</a:t>
            </a:r>
          </a:p>
        </p:txBody>
      </p:sp>
      <p:pic>
        <p:nvPicPr>
          <p:cNvPr id="18436" name="Picture 5" descr="bonding_types-nac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38400"/>
            <a:ext cx="585700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CHARACTERISTICS</a:t>
            </a:r>
            <a:endParaRPr lang="en-US" altLang="en-US" sz="4400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melting and boiling points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tend to be </a:t>
            </a:r>
            <a:r>
              <a:rPr lang="en-US" altLang="en-US" sz="2800" b="1" dirty="0">
                <a:solidFill>
                  <a:srgbClr val="FF0000"/>
                </a:solidFill>
              </a:rPr>
              <a:t>soluble</a:t>
            </a:r>
            <a:r>
              <a:rPr lang="en-US" altLang="en-US" sz="2800" dirty="0"/>
              <a:t> in water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Solids are </a:t>
            </a:r>
            <a:r>
              <a:rPr lang="en-US" altLang="en-US" sz="2800" b="1" dirty="0">
                <a:solidFill>
                  <a:srgbClr val="FF0000"/>
                </a:solidFill>
              </a:rPr>
              <a:t>poor</a:t>
            </a:r>
            <a:r>
              <a:rPr lang="en-US" altLang="en-US" sz="2800" dirty="0"/>
              <a:t> conductors of heat and electricity.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When </a:t>
            </a:r>
            <a:r>
              <a:rPr lang="en-US" altLang="en-US" sz="2800" b="1" dirty="0">
                <a:solidFill>
                  <a:srgbClr val="FF0000"/>
                </a:solidFill>
              </a:rPr>
              <a:t>dissolved</a:t>
            </a:r>
            <a:r>
              <a:rPr lang="en-US" altLang="en-US" sz="2800" dirty="0"/>
              <a:t> in a liquid or melted, they become </a:t>
            </a:r>
            <a:r>
              <a:rPr lang="en-US" altLang="en-US" sz="2800" b="1" dirty="0">
                <a:solidFill>
                  <a:srgbClr val="FF0000"/>
                </a:solidFill>
              </a:rPr>
              <a:t>good</a:t>
            </a:r>
            <a:r>
              <a:rPr lang="en-US" altLang="en-US" sz="2800" dirty="0"/>
              <a:t> conductors of heat and electricity.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Generally forms between elements on </a:t>
            </a:r>
            <a:r>
              <a:rPr lang="en-US" altLang="en-US" sz="2800" b="1" dirty="0">
                <a:solidFill>
                  <a:srgbClr val="FF0000"/>
                </a:solidFill>
              </a:rPr>
              <a:t>opposite</a:t>
            </a:r>
            <a:r>
              <a:rPr lang="en-US" altLang="en-US" sz="2800" dirty="0"/>
              <a:t> sides of the periodic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METALLIC BONDS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621587" cy="2820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Metallic solids have only </a:t>
            </a:r>
            <a:r>
              <a:rPr lang="en-US" altLang="en-US" sz="2800" b="1">
                <a:solidFill>
                  <a:srgbClr val="FF0000"/>
                </a:solidFill>
              </a:rPr>
              <a:t>metals</a:t>
            </a:r>
            <a:r>
              <a:rPr lang="en-US" altLang="en-US" sz="2800"/>
              <a:t> in them.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Metals give up </a:t>
            </a:r>
            <a:r>
              <a:rPr lang="en-US" altLang="en-US" sz="2800" b="1">
                <a:solidFill>
                  <a:srgbClr val="FF0000"/>
                </a:solidFill>
              </a:rPr>
              <a:t>electrons</a:t>
            </a:r>
            <a:r>
              <a:rPr lang="en-US" altLang="en-US" sz="2800"/>
              <a:t> easily.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A metallic bond is where the electrons in the outermost energy level overlap and form a </a:t>
            </a:r>
            <a:r>
              <a:rPr lang="en-US" altLang="en-US" sz="2800" b="1">
                <a:solidFill>
                  <a:srgbClr val="FF0000"/>
                </a:solidFill>
              </a:rPr>
              <a:t>common electron cloud </a:t>
            </a:r>
            <a:r>
              <a:rPr lang="en-US" altLang="en-US" sz="2800"/>
              <a:t>(a sea of electrons).  </a:t>
            </a: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3224213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57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9248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 dirty="0"/>
              <a:t>The many electrons easily dislodged from a large group of metal ions </a:t>
            </a:r>
            <a:r>
              <a:rPr lang="en-US" altLang="en-US" sz="2400" b="1" dirty="0">
                <a:solidFill>
                  <a:srgbClr val="FF0000"/>
                </a:solidFill>
              </a:rPr>
              <a:t>flow freely </a:t>
            </a:r>
            <a:r>
              <a:rPr lang="en-US" altLang="en-US" sz="2400" dirty="0"/>
              <a:t>through the assembly of metal ions.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 dirty="0"/>
              <a:t>These electrons are called </a:t>
            </a:r>
            <a:r>
              <a:rPr lang="en-US" altLang="en-US" sz="2400" b="1" dirty="0">
                <a:solidFill>
                  <a:srgbClr val="FF0000"/>
                </a:solidFill>
              </a:rPr>
              <a:t>DELOCALIZED</a:t>
            </a:r>
            <a:r>
              <a:rPr lang="en-US" altLang="en-US" sz="2400" dirty="0"/>
              <a:t>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 dirty="0"/>
              <a:t>This</a:t>
            </a:r>
            <a:r>
              <a:rPr lang="en-US" altLang="en-US" sz="2400" b="1" dirty="0">
                <a:solidFill>
                  <a:srgbClr val="FF0000"/>
                </a:solidFill>
              </a:rPr>
              <a:t> ‘fluid’ </a:t>
            </a:r>
            <a:r>
              <a:rPr lang="en-US" altLang="en-US" sz="2400" dirty="0"/>
              <a:t>of electrons holds the positively charged metal ions together.  </a:t>
            </a:r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962400"/>
            <a:ext cx="328295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0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6025" y="1752600"/>
            <a:ext cx="762158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</a:rPr>
              <a:t>Transition</a:t>
            </a:r>
            <a:r>
              <a:rPr lang="en-US" altLang="en-US" sz="2800" dirty="0">
                <a:solidFill>
                  <a:schemeClr val="hlink"/>
                </a:solidFill>
              </a:rPr>
              <a:t> </a:t>
            </a:r>
            <a:r>
              <a:rPr lang="en-US" altLang="en-US" sz="2800" dirty="0"/>
              <a:t>metals are the </a:t>
            </a:r>
            <a:r>
              <a:rPr lang="en-US" altLang="en-US" sz="2800" b="1" u="sng" dirty="0"/>
              <a:t>hardest</a:t>
            </a:r>
            <a:r>
              <a:rPr lang="en-US" altLang="en-US" sz="2800" dirty="0"/>
              <a:t> and </a:t>
            </a:r>
            <a:r>
              <a:rPr lang="en-US" altLang="en-US" sz="2800" b="1" u="sng" dirty="0"/>
              <a:t>strongest</a:t>
            </a:r>
            <a:r>
              <a:rPr lang="en-US" altLang="en-US" sz="2800" dirty="0"/>
              <a:t> metals because they have more electrons in this sea.</a:t>
            </a:r>
          </a:p>
        </p:txBody>
      </p:sp>
      <p:pic>
        <p:nvPicPr>
          <p:cNvPr id="1946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5991225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47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545387" cy="4114800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altLang="en-US" sz="2800" dirty="0"/>
              <a:t>It is the mobility of the electrons in metals that makes metals both </a:t>
            </a:r>
            <a:r>
              <a:rPr lang="en-US" altLang="en-US" sz="2800" b="1" dirty="0">
                <a:solidFill>
                  <a:srgbClr val="FF0000"/>
                </a:solidFill>
              </a:rPr>
              <a:t>malleable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ductile</a:t>
            </a:r>
            <a:r>
              <a:rPr lang="en-US" altLang="en-US" sz="2800" dirty="0"/>
              <a:t>.</a:t>
            </a:r>
          </a:p>
          <a:p>
            <a:pPr eaLnBrk="1" hangingPunct="1">
              <a:buFontTx/>
              <a:buChar char="-"/>
            </a:pPr>
            <a:r>
              <a:rPr lang="en-US" altLang="en-US" sz="2800" dirty="0"/>
              <a:t>This also accounts for the metal’s high </a:t>
            </a:r>
            <a:r>
              <a:rPr lang="en-US" altLang="en-US" sz="2800" b="1" dirty="0">
                <a:solidFill>
                  <a:srgbClr val="FF0000"/>
                </a:solidFill>
              </a:rPr>
              <a:t>thermal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electrical</a:t>
            </a:r>
            <a:r>
              <a:rPr lang="en-US" altLang="en-US" sz="2800" dirty="0"/>
              <a:t> conductivities.  </a:t>
            </a:r>
          </a:p>
          <a:p>
            <a:pPr eaLnBrk="1" hangingPunct="1"/>
            <a:endParaRPr lang="en-US" altLang="en-US" sz="2500" dirty="0"/>
          </a:p>
        </p:txBody>
      </p:sp>
      <p:pic>
        <p:nvPicPr>
          <p:cNvPr id="4" name="Picture 5" descr="9_4">
            <a:extLst>
              <a:ext uri="{FF2B5EF4-FFF2-40B4-BE49-F238E27FC236}">
                <a16:creationId xmlns:a16="http://schemas.microsoft.com/office/drawing/2014/main" xmlns="" id="{32CDDDE5-5F87-422D-A3C7-9CBA38D24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191000"/>
            <a:ext cx="4188619" cy="253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17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CHARACTERISTICS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Flexibility</a:t>
            </a:r>
            <a:r>
              <a:rPr lang="en-US" altLang="en-US"/>
              <a:t> – the metal ions slide past each other, yet hold together.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Conductivity</a:t>
            </a:r>
            <a:r>
              <a:rPr lang="en-US" altLang="en-US"/>
              <a:t> – free flowing electrons conduct heat and electricity well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High melting point </a:t>
            </a:r>
            <a:r>
              <a:rPr lang="en-US" altLang="en-US"/>
              <a:t>– it takes a lot of energy to overcome this bond</a:t>
            </a:r>
          </a:p>
        </p:txBody>
      </p:sp>
    </p:spTree>
    <p:extLst>
      <p:ext uri="{BB962C8B-B14F-4D97-AF65-F5344CB8AC3E}">
        <p14:creationId xmlns:p14="http://schemas.microsoft.com/office/powerpoint/2010/main" val="18268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ALLOYS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228600" algn="l"/>
              </a:tabLst>
            </a:pPr>
            <a:r>
              <a:rPr lang="en-US" altLang="en-US" sz="2500" dirty="0"/>
              <a:t>Alloys – solid solutions of metals; two metals </a:t>
            </a:r>
            <a:r>
              <a:rPr lang="en-US" altLang="en-US" sz="2500" b="1" dirty="0">
                <a:solidFill>
                  <a:srgbClr val="FF0000"/>
                </a:solidFill>
              </a:rPr>
              <a:t>bonded</a:t>
            </a:r>
            <a:r>
              <a:rPr lang="en-US" altLang="en-US" sz="2500" dirty="0"/>
              <a:t> to each other. </a:t>
            </a:r>
          </a:p>
          <a:p>
            <a:pPr marL="228600" indent="-2286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228600" algn="l"/>
              </a:tabLst>
            </a:pPr>
            <a:r>
              <a:rPr lang="en-US" altLang="en-US" sz="2500" dirty="0"/>
              <a:t>There are TWO kinds. </a:t>
            </a:r>
          </a:p>
          <a:p>
            <a:pPr marL="228600" indent="-228600" eaLnBrk="1" hangingPunct="1">
              <a:lnSpc>
                <a:spcPct val="90000"/>
              </a:lnSpc>
              <a:tabLst>
                <a:tab pos="228600" algn="l"/>
              </a:tabLst>
            </a:pPr>
            <a:endParaRPr lang="en-US" altLang="en-US" sz="2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5B4BBD6-CB9D-4472-A5D4-278641037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048000"/>
            <a:ext cx="5453062" cy="377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3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ALLOYS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b="1" dirty="0">
                <a:solidFill>
                  <a:srgbClr val="FF0000"/>
                </a:solidFill>
              </a:rPr>
              <a:t>Substitutional</a:t>
            </a:r>
            <a:r>
              <a:rPr lang="en-US" altLang="en-US" sz="2500" dirty="0">
                <a:solidFill>
                  <a:schemeClr val="hlink"/>
                </a:solidFill>
              </a:rPr>
              <a:t> </a:t>
            </a:r>
            <a:r>
              <a:rPr lang="en-US" altLang="en-US" sz="2500" dirty="0"/>
              <a:t>alloys – alloys where atoms of the original metal are </a:t>
            </a:r>
            <a:r>
              <a:rPr lang="en-US" altLang="en-US" sz="2500" b="1" dirty="0">
                <a:solidFill>
                  <a:srgbClr val="FF0000"/>
                </a:solidFill>
              </a:rPr>
              <a:t>replaced</a:t>
            </a:r>
            <a:r>
              <a:rPr lang="en-US" altLang="en-US" sz="2500" dirty="0"/>
              <a:t> by metal atoms of a similar size.  </a:t>
            </a:r>
          </a:p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dirty="0"/>
              <a:t>Examples:  Sterling silver (silver/copper) and 10-karat gold (gold/copper or silver)</a:t>
            </a:r>
          </a:p>
          <a:p>
            <a:pPr marL="228600" indent="-228600" eaLnBrk="1" hangingPunct="1">
              <a:lnSpc>
                <a:spcPct val="90000"/>
              </a:lnSpc>
              <a:tabLst>
                <a:tab pos="228600" algn="l"/>
              </a:tabLst>
            </a:pPr>
            <a:endParaRPr lang="en-US" altLang="en-US" sz="2500" dirty="0"/>
          </a:p>
        </p:txBody>
      </p:sp>
      <p:pic>
        <p:nvPicPr>
          <p:cNvPr id="2355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648200"/>
            <a:ext cx="20764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3622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92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ALLOYS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b="1" dirty="0">
                <a:solidFill>
                  <a:srgbClr val="FF0000"/>
                </a:solidFill>
              </a:rPr>
              <a:t>Interstitial</a:t>
            </a:r>
            <a:r>
              <a:rPr lang="en-US" altLang="en-US" sz="2500" dirty="0">
                <a:solidFill>
                  <a:schemeClr val="hlink"/>
                </a:solidFill>
              </a:rPr>
              <a:t> </a:t>
            </a:r>
            <a:r>
              <a:rPr lang="en-US" altLang="en-US" sz="2500" dirty="0"/>
              <a:t>alloys – small holes in the metal crystal are </a:t>
            </a:r>
            <a:r>
              <a:rPr lang="en-US" altLang="en-US" sz="2500" b="1" dirty="0">
                <a:solidFill>
                  <a:srgbClr val="FF0000"/>
                </a:solidFill>
              </a:rPr>
              <a:t>filled with </a:t>
            </a:r>
            <a:r>
              <a:rPr lang="en-US" altLang="en-US" sz="2500" dirty="0"/>
              <a:t>atoms of a smaller size.  </a:t>
            </a:r>
          </a:p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dirty="0"/>
              <a:t>Example: carbon steel (iron/carbon)</a:t>
            </a:r>
          </a:p>
          <a:p>
            <a:pPr marL="228600" indent="-228600" eaLnBrk="1" hangingPunct="1">
              <a:lnSpc>
                <a:spcPct val="90000"/>
              </a:lnSpc>
              <a:tabLst>
                <a:tab pos="228600" algn="l"/>
              </a:tabLst>
            </a:pPr>
            <a:endParaRPr lang="en-US" altLang="en-US" sz="2500" dirty="0"/>
          </a:p>
        </p:txBody>
      </p:sp>
      <p:pic>
        <p:nvPicPr>
          <p:cNvPr id="2458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657600"/>
            <a:ext cx="36671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3621088"/>
            <a:ext cx="2744787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3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</a:t>
            </a:r>
            <a:r>
              <a:rPr lang="en-US" i="1" dirty="0"/>
              <a:t>Lose ‘</a:t>
            </a:r>
            <a:r>
              <a:rPr lang="en-US" i="1" dirty="0" err="1"/>
              <a:t>Em</a:t>
            </a:r>
            <a:r>
              <a:rPr lang="en-US" i="1" dirty="0"/>
              <a:t> and Gain ‘</a:t>
            </a:r>
            <a:r>
              <a:rPr lang="en-US" i="1" dirty="0" err="1"/>
              <a:t>Em</a:t>
            </a:r>
            <a:r>
              <a:rPr lang="en-US" i="1" dirty="0"/>
              <a:t> </a:t>
            </a:r>
            <a:r>
              <a:rPr lang="en-US" dirty="0"/>
              <a:t>and the </a:t>
            </a:r>
            <a:r>
              <a:rPr lang="en-US" i="1" dirty="0"/>
              <a:t>Overview</a:t>
            </a:r>
            <a:r>
              <a:rPr lang="en-US" dirty="0"/>
              <a:t> on the backside.  Due tomorrow.</a:t>
            </a:r>
          </a:p>
        </p:txBody>
      </p:sp>
    </p:spTree>
    <p:extLst>
      <p:ext uri="{BB962C8B-B14F-4D97-AF65-F5344CB8AC3E}">
        <p14:creationId xmlns:p14="http://schemas.microsoft.com/office/powerpoint/2010/main" val="415114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9357</TotalTime>
  <Words>947</Words>
  <Application>Microsoft Office PowerPoint</Application>
  <PresentationFormat>On-screen Show (4:3)</PresentationFormat>
  <Paragraphs>102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Eclipse</vt:lpstr>
      <vt:lpstr>DO NOW</vt:lpstr>
      <vt:lpstr>CHEMICAL BONDING AND NOMENCLATURE</vt:lpstr>
      <vt:lpstr>CHEMICAL BONDING</vt:lpstr>
      <vt:lpstr>CHEMICAL BONDING</vt:lpstr>
      <vt:lpstr>PRACTICE</vt:lpstr>
      <vt:lpstr>CHEMICAL STABILITY</vt:lpstr>
      <vt:lpstr>CHEMICAL STABILITY</vt:lpstr>
      <vt:lpstr>IONS</vt:lpstr>
      <vt:lpstr>OXIDATION NUMBER</vt:lpstr>
      <vt:lpstr>OXIDATION NUMBER</vt:lpstr>
      <vt:lpstr>OXIDATION NUMBER</vt:lpstr>
      <vt:lpstr>OXIDATION NUMBER</vt:lpstr>
      <vt:lpstr>PRACTICE</vt:lpstr>
      <vt:lpstr>PRACTICE</vt:lpstr>
      <vt:lpstr>PRACTICE</vt:lpstr>
      <vt:lpstr>IONIC BONDING</vt:lpstr>
      <vt:lpstr>IONIC BONDS</vt:lpstr>
      <vt:lpstr>EXAMPLE</vt:lpstr>
      <vt:lpstr>CHARACTERISTICS</vt:lpstr>
      <vt:lpstr>METALLIC BONDS</vt:lpstr>
      <vt:lpstr>METALLIC BONDS</vt:lpstr>
      <vt:lpstr>METALLIC BONDS</vt:lpstr>
      <vt:lpstr>METALLIC BONDS</vt:lpstr>
      <vt:lpstr>CHARACTERISTICS</vt:lpstr>
      <vt:lpstr>ALLOYS</vt:lpstr>
      <vt:lpstr>ALLOYS</vt:lpstr>
      <vt:lpstr>ALLOYS</vt:lpstr>
      <vt:lpstr>TO DO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JCBOE</cp:lastModifiedBy>
  <cp:revision>138</cp:revision>
  <dcterms:created xsi:type="dcterms:W3CDTF">2010-10-18T17:52:12Z</dcterms:created>
  <dcterms:modified xsi:type="dcterms:W3CDTF">2017-09-28T10:40:48Z</dcterms:modified>
</cp:coreProperties>
</file>