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handoutMasterIdLst>
    <p:handoutMasterId r:id="rId27"/>
  </p:handoutMasterIdLst>
  <p:sldIdLst>
    <p:sldId id="292" r:id="rId2"/>
    <p:sldId id="256" r:id="rId3"/>
    <p:sldId id="327" r:id="rId4"/>
    <p:sldId id="257" r:id="rId5"/>
    <p:sldId id="261" r:id="rId6"/>
    <p:sldId id="279" r:id="rId7"/>
    <p:sldId id="263" r:id="rId8"/>
    <p:sldId id="264" r:id="rId9"/>
    <p:sldId id="287" r:id="rId10"/>
    <p:sldId id="297" r:id="rId11"/>
    <p:sldId id="266" r:id="rId12"/>
    <p:sldId id="295" r:id="rId13"/>
    <p:sldId id="289" r:id="rId14"/>
    <p:sldId id="296" r:id="rId15"/>
    <p:sldId id="305" r:id="rId16"/>
    <p:sldId id="306" r:id="rId17"/>
    <p:sldId id="307" r:id="rId18"/>
    <p:sldId id="308" r:id="rId19"/>
    <p:sldId id="309" r:id="rId20"/>
    <p:sldId id="310" r:id="rId21"/>
    <p:sldId id="299" r:id="rId22"/>
    <p:sldId id="298" r:id="rId23"/>
    <p:sldId id="300" r:id="rId24"/>
    <p:sldId id="301" r:id="rId25"/>
    <p:sldId id="302" r:id="rId2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69" autoAdjust="0"/>
    <p:restoredTop sz="94660"/>
  </p:normalViewPr>
  <p:slideViewPr>
    <p:cSldViewPr>
      <p:cViewPr varScale="1">
        <p:scale>
          <a:sx n="70" d="100"/>
          <a:sy n="70" d="100"/>
        </p:scale>
        <p:origin x="-127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54010B79-0085-446C-B236-50147E5D8C4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77227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222625" y="304800"/>
            <a:ext cx="11909425" cy="4724400"/>
            <a:chOff x="-2030" y="192"/>
            <a:chExt cx="7502" cy="2976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auto">
            <a:xfrm>
              <a:off x="912" y="1584"/>
              <a:ext cx="45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AutoShape 4"/>
            <p:cNvSpPr>
              <a:spLocks noChangeArrowheads="1"/>
            </p:cNvSpPr>
            <p:nvPr/>
          </p:nvSpPr>
          <p:spPr bwMode="auto">
            <a:xfrm>
              <a:off x="-1584" y="864"/>
              <a:ext cx="2304" cy="2304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44083 w 64000"/>
                <a:gd name="T28" fmla="*/ -29639 h 64000"/>
                <a:gd name="T29" fmla="*/ 44083 w 64000"/>
                <a:gd name="T30" fmla="*/ 29639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44083" y="2368"/>
                  </a:moveTo>
                  <a:cubicBezTo>
                    <a:pt x="56127" y="7280"/>
                    <a:pt x="64000" y="18993"/>
                    <a:pt x="64000" y="32000"/>
                  </a:cubicBezTo>
                  <a:cubicBezTo>
                    <a:pt x="64000" y="45006"/>
                    <a:pt x="56127" y="56719"/>
                    <a:pt x="44083" y="61631"/>
                  </a:cubicBezTo>
                  <a:cubicBezTo>
                    <a:pt x="44082" y="61631"/>
                    <a:pt x="44082" y="61631"/>
                    <a:pt x="44082" y="61631"/>
                  </a:cubicBezTo>
                  <a:lnTo>
                    <a:pt x="44083" y="61632"/>
                  </a:lnTo>
                  <a:lnTo>
                    <a:pt x="44083" y="2368"/>
                  </a:lnTo>
                  <a:lnTo>
                    <a:pt x="44082" y="2368"/>
                  </a:lnTo>
                  <a:cubicBezTo>
                    <a:pt x="44082" y="2368"/>
                    <a:pt x="44082" y="2368"/>
                    <a:pt x="44083" y="236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AutoShape 5"/>
            <p:cNvSpPr>
              <a:spLocks noChangeArrowheads="1"/>
            </p:cNvSpPr>
            <p:nvPr/>
          </p:nvSpPr>
          <p:spPr bwMode="auto">
            <a:xfrm>
              <a:off x="-2030" y="192"/>
              <a:ext cx="2544" cy="2544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994 w 64000"/>
                <a:gd name="T28" fmla="*/ -25761 h 64000"/>
                <a:gd name="T29" fmla="*/ 50994 w 64000"/>
                <a:gd name="T30" fmla="*/ 25761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994" y="6246"/>
                  </a:moveTo>
                  <a:cubicBezTo>
                    <a:pt x="59172" y="12279"/>
                    <a:pt x="64000" y="21837"/>
                    <a:pt x="64000" y="32000"/>
                  </a:cubicBezTo>
                  <a:cubicBezTo>
                    <a:pt x="64000" y="42162"/>
                    <a:pt x="59172" y="51720"/>
                    <a:pt x="50994" y="57753"/>
                  </a:cubicBezTo>
                  <a:cubicBezTo>
                    <a:pt x="50993" y="57753"/>
                    <a:pt x="50993" y="57753"/>
                    <a:pt x="50993" y="57753"/>
                  </a:cubicBezTo>
                  <a:lnTo>
                    <a:pt x="50994" y="57754"/>
                  </a:lnTo>
                  <a:lnTo>
                    <a:pt x="50994" y="6246"/>
                  </a:lnTo>
                  <a:lnTo>
                    <a:pt x="50993" y="6246"/>
                  </a:lnTo>
                  <a:cubicBezTo>
                    <a:pt x="50993" y="6246"/>
                    <a:pt x="50993" y="6246"/>
                    <a:pt x="50994" y="6246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31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443038" y="985838"/>
            <a:ext cx="7239000" cy="1444625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443038" y="3427413"/>
            <a:ext cx="7239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6A2596B-CD80-4796-8F25-C5CD0A090F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2917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37D9D8-A1F3-42A2-B5E3-F11ACF4183A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2648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623EC9-6EDA-4884-A2AC-B2357038B97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3112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0013" y="1827213"/>
            <a:ext cx="357981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2225" y="1827213"/>
            <a:ext cx="3581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4B6678-A23E-46F9-A629-39146E3C0DD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2905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FB4731-B698-4604-841A-71798CFE60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9597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25EB33-CA86-4A07-804A-188FF98490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3416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293304-3D4E-4410-9DDF-AEDDEFF5F31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6540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4BA0F1-3845-4DFA-BBED-D6A428E30B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9482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88E107-2C20-4867-A28B-852520F9F1C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2287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3DDA8-6777-4DBD-887B-B70D6FAA2E3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1890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6413" y="301625"/>
            <a:ext cx="1827212" cy="56403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0013" y="301625"/>
            <a:ext cx="5334000" cy="56403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FD8472-391B-48D1-920C-FEC68F6983A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0089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-3238500" y="0"/>
            <a:ext cx="11925300" cy="3810000"/>
            <a:chOff x="-2040" y="0"/>
            <a:chExt cx="7512" cy="2400"/>
          </a:xfrm>
        </p:grpSpPr>
        <p:sp>
          <p:nvSpPr>
            <p:cNvPr id="1032" name="AutoShape 3"/>
            <p:cNvSpPr>
              <a:spLocks noChangeArrowheads="1"/>
            </p:cNvSpPr>
            <p:nvPr/>
          </p:nvSpPr>
          <p:spPr bwMode="auto">
            <a:xfrm>
              <a:off x="-2040" y="432"/>
              <a:ext cx="2592" cy="1968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296 w 64000"/>
                <a:gd name="T28" fmla="*/ -26244 h 64000"/>
                <a:gd name="T29" fmla="*/ 50296 w 64000"/>
                <a:gd name="T30" fmla="*/ 26244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296" y="5746"/>
                  </a:moveTo>
                  <a:cubicBezTo>
                    <a:pt x="58882" y="11730"/>
                    <a:pt x="64000" y="21534"/>
                    <a:pt x="64000" y="32000"/>
                  </a:cubicBezTo>
                  <a:cubicBezTo>
                    <a:pt x="64000" y="42465"/>
                    <a:pt x="58882" y="52269"/>
                    <a:pt x="50296" y="58253"/>
                  </a:cubicBezTo>
                  <a:cubicBezTo>
                    <a:pt x="50296" y="58253"/>
                    <a:pt x="50296" y="58253"/>
                    <a:pt x="50295" y="58253"/>
                  </a:cubicBezTo>
                  <a:lnTo>
                    <a:pt x="50296" y="58254"/>
                  </a:lnTo>
                  <a:lnTo>
                    <a:pt x="50296" y="5746"/>
                  </a:lnTo>
                  <a:lnTo>
                    <a:pt x="50295" y="5746"/>
                  </a:lnTo>
                  <a:cubicBezTo>
                    <a:pt x="50296" y="5746"/>
                    <a:pt x="50296" y="5746"/>
                    <a:pt x="50296" y="57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3" name="AutoShape 4"/>
            <p:cNvSpPr>
              <a:spLocks noChangeArrowheads="1"/>
            </p:cNvSpPr>
            <p:nvPr/>
          </p:nvSpPr>
          <p:spPr bwMode="auto">
            <a:xfrm>
              <a:off x="-1528" y="0"/>
              <a:ext cx="1949" cy="1987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077 w 64000"/>
                <a:gd name="T28" fmla="*/ -26412 h 64000"/>
                <a:gd name="T29" fmla="*/ 50077 w 64000"/>
                <a:gd name="T30" fmla="*/ 26412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077" y="5595"/>
                  </a:moveTo>
                  <a:cubicBezTo>
                    <a:pt x="58790" y="11560"/>
                    <a:pt x="64000" y="21440"/>
                    <a:pt x="64000" y="32000"/>
                  </a:cubicBezTo>
                  <a:cubicBezTo>
                    <a:pt x="64000" y="42559"/>
                    <a:pt x="58790" y="52439"/>
                    <a:pt x="50077" y="58404"/>
                  </a:cubicBezTo>
                  <a:cubicBezTo>
                    <a:pt x="50077" y="58404"/>
                    <a:pt x="50077" y="58404"/>
                    <a:pt x="50076" y="58404"/>
                  </a:cubicBezTo>
                  <a:lnTo>
                    <a:pt x="50077" y="58405"/>
                  </a:lnTo>
                  <a:lnTo>
                    <a:pt x="50077" y="5595"/>
                  </a:lnTo>
                  <a:lnTo>
                    <a:pt x="50076" y="5595"/>
                  </a:lnTo>
                  <a:cubicBezTo>
                    <a:pt x="50077" y="5595"/>
                    <a:pt x="50077" y="5595"/>
                    <a:pt x="50077" y="5595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4" name="Line 5"/>
            <p:cNvSpPr>
              <a:spLocks noChangeShapeType="1"/>
            </p:cNvSpPr>
            <p:nvPr/>
          </p:nvSpPr>
          <p:spPr bwMode="auto">
            <a:xfrm>
              <a:off x="864" y="960"/>
              <a:ext cx="46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370013" y="301625"/>
            <a:ext cx="731361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0013" y="1827213"/>
            <a:ext cx="7313612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229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8DD0D818-E573-4259-831D-4BA9F9B3E6F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¡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5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itchFamily="2" charset="2"/>
        <a:buChar char="¡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19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fPnwBITSmgU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800" b="1"/>
              <a:t>DO NOW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altLang="en-US" dirty="0"/>
              <a:t>Pick up </a:t>
            </a:r>
            <a:r>
              <a:rPr lang="en-US" altLang="en-US" dirty="0" smtClean="0"/>
              <a:t>notes</a:t>
            </a:r>
            <a:r>
              <a:rPr lang="en-US" altLang="en-US" dirty="0"/>
              <a:t> </a:t>
            </a:r>
            <a:r>
              <a:rPr lang="en-US" altLang="en-US" dirty="0" smtClean="0"/>
              <a:t>packet.</a:t>
            </a:r>
          </a:p>
          <a:p>
            <a:pPr>
              <a:buFont typeface="Wingdings" pitchFamily="2" charset="2"/>
              <a:buChar char="Ø"/>
            </a:pPr>
            <a:r>
              <a:rPr lang="en-US" altLang="en-US" dirty="0" smtClean="0"/>
              <a:t>Turn in You So Cool, Isotope lab</a:t>
            </a: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en-US" altLang="en-US" sz="5400" b="1"/>
              <a:t>The Periodic Table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 b="1"/>
              <a:t>PERIODIC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0013" y="1827213"/>
            <a:ext cx="7469187" cy="4114800"/>
          </a:xfrm>
        </p:spPr>
        <p:txBody>
          <a:bodyPr/>
          <a:lstStyle/>
          <a:p>
            <a:r>
              <a:rPr lang="en-US" altLang="en-US" dirty="0"/>
              <a:t>appearing or occurring at intervals. </a:t>
            </a:r>
          </a:p>
          <a:p>
            <a:r>
              <a:rPr lang="en-US" altLang="en-US" dirty="0"/>
              <a:t>Name some things that are periodic:</a:t>
            </a:r>
          </a:p>
          <a:p>
            <a:endParaRPr lang="en-US" altLang="en-US" dirty="0" smtClean="0"/>
          </a:p>
          <a:p>
            <a:endParaRPr lang="en-US" altLang="en-US" dirty="0"/>
          </a:p>
          <a:p>
            <a:r>
              <a:rPr lang="en-US" altLang="en-US" dirty="0" smtClean="0"/>
              <a:t>Why </a:t>
            </a:r>
            <a:r>
              <a:rPr lang="en-US" altLang="en-US" dirty="0"/>
              <a:t>is it labeled the Periodic Table?</a:t>
            </a:r>
          </a:p>
          <a:p>
            <a:pPr lvl="1"/>
            <a:r>
              <a:rPr lang="en-US" altLang="en-US" b="1" dirty="0" smtClean="0">
                <a:solidFill>
                  <a:srgbClr val="FF0000"/>
                </a:solidFill>
              </a:rPr>
              <a:t>It </a:t>
            </a:r>
            <a:r>
              <a:rPr lang="en-US" altLang="en-US" b="1" dirty="0">
                <a:solidFill>
                  <a:srgbClr val="FF0000"/>
                </a:solidFill>
              </a:rPr>
              <a:t>is periodic because there are patterns that repeat each row or period.</a:t>
            </a:r>
          </a:p>
          <a:p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400" b="1"/>
              <a:t>A BRIEF HISTORY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en-US"/>
              <a:t>We have not always had the periodic table. 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/>
              <a:t>The modern table as we know it is only about 100 years old.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313613" cy="1143000"/>
          </a:xfrm>
        </p:spPr>
        <p:txBody>
          <a:bodyPr/>
          <a:lstStyle/>
          <a:p>
            <a:pPr eaLnBrk="1" hangingPunct="1"/>
            <a:r>
              <a:rPr lang="en-US" altLang="en-US" sz="4800" b="1"/>
              <a:t>A BRIEF HISTORY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827213"/>
            <a:ext cx="80772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800" b="1" dirty="0">
                <a:solidFill>
                  <a:schemeClr val="hlink"/>
                </a:solidFill>
              </a:rPr>
              <a:t>Father of the Periodic Table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800" b="1" dirty="0"/>
              <a:t>DMITRI MENDELEEV</a:t>
            </a:r>
            <a:r>
              <a:rPr lang="en-US" sz="2800" dirty="0"/>
              <a:t>	   published 1869.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en-US" sz="2800" dirty="0"/>
              <a:t>He discovered a basic chemistry principle. 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en-US" sz="2800" dirty="0"/>
              <a:t>He felt there was a certain </a:t>
            </a:r>
            <a:r>
              <a:rPr lang="en-US" sz="2800" b="1" dirty="0">
                <a:solidFill>
                  <a:srgbClr val="FF0000"/>
                </a:solidFill>
              </a:rPr>
              <a:t>pattern</a:t>
            </a:r>
            <a:r>
              <a:rPr lang="en-US" sz="2800" dirty="0"/>
              <a:t> with the elements.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800" dirty="0"/>
              <a:t>-  He tested his hypothesis that there was a </a:t>
            </a:r>
            <a:r>
              <a:rPr lang="en-US" sz="2800" b="1" dirty="0">
                <a:solidFill>
                  <a:srgbClr val="FF0000"/>
                </a:solidFill>
              </a:rPr>
              <a:t>periodic</a:t>
            </a:r>
            <a:r>
              <a:rPr lang="en-US" sz="2800" dirty="0"/>
              <a:t> relationship among the elements.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800" dirty="0"/>
              <a:t>-  He set up the periodic table by </a:t>
            </a:r>
            <a:r>
              <a:rPr lang="en-US" sz="2800" b="1" dirty="0">
                <a:solidFill>
                  <a:srgbClr val="FF0000"/>
                </a:solidFill>
              </a:rPr>
              <a:t>ATOMIC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800" b="1" dirty="0">
                <a:solidFill>
                  <a:srgbClr val="FF0000"/>
                </a:solidFill>
              </a:rPr>
              <a:t>MASS</a:t>
            </a:r>
            <a:r>
              <a:rPr lang="en-US" sz="2800" dirty="0"/>
              <a:t> and left blanks for </a:t>
            </a:r>
            <a:r>
              <a:rPr lang="en-US" sz="2800" b="1" dirty="0">
                <a:solidFill>
                  <a:srgbClr val="FF0000"/>
                </a:solidFill>
              </a:rPr>
              <a:t>undiscovered</a:t>
            </a:r>
            <a:r>
              <a:rPr lang="en-US" sz="2800" dirty="0"/>
              <a:t> </a:t>
            </a:r>
            <a:r>
              <a:rPr lang="en-US" sz="2800" b="1" dirty="0">
                <a:solidFill>
                  <a:srgbClr val="FF0000"/>
                </a:solidFill>
              </a:rPr>
              <a:t>elements</a:t>
            </a:r>
            <a:r>
              <a:rPr lang="en-US" sz="2800" dirty="0"/>
              <a:t> (three were later discovered).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370013" y="301625"/>
            <a:ext cx="7313612" cy="917575"/>
          </a:xfrm>
        </p:spPr>
        <p:txBody>
          <a:bodyPr/>
          <a:lstStyle/>
          <a:p>
            <a:pPr algn="ctr" eaLnBrk="1" hangingPunct="1"/>
            <a:r>
              <a:rPr lang="en-US" altLang="en-US" sz="4400" b="1"/>
              <a:t>MENDELEEV’S TABLE</a:t>
            </a:r>
            <a:endParaRPr lang="en-US" altLang="en-US" sz="3200"/>
          </a:p>
        </p:txBody>
      </p:sp>
      <p:pic>
        <p:nvPicPr>
          <p:cNvPr id="11267" name="Picture 4" descr="Mendeleev P ta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600200"/>
            <a:ext cx="7010400" cy="473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1625"/>
            <a:ext cx="7313613" cy="1143000"/>
          </a:xfrm>
        </p:spPr>
        <p:txBody>
          <a:bodyPr/>
          <a:lstStyle/>
          <a:p>
            <a:pPr eaLnBrk="1" hangingPunct="1"/>
            <a:r>
              <a:rPr lang="en-US" altLang="en-US" sz="4800" b="1"/>
              <a:t>A BRIEF HISTORY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827213"/>
            <a:ext cx="80010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800" b="1" dirty="0">
                <a:solidFill>
                  <a:schemeClr val="hlink"/>
                </a:solidFill>
              </a:rPr>
              <a:t>Father of the Modern Periodic Table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800" b="1" dirty="0"/>
              <a:t>HENRY MOSELEY	</a:t>
            </a:r>
            <a:r>
              <a:rPr lang="en-US" altLang="en-US" sz="2800" dirty="0"/>
              <a:t>	1913	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800" dirty="0"/>
              <a:t>-  He saw some elements were </a:t>
            </a:r>
            <a:r>
              <a:rPr lang="en-US" altLang="en-US" sz="2800" b="1" dirty="0">
                <a:solidFill>
                  <a:srgbClr val="FF0000"/>
                </a:solidFill>
              </a:rPr>
              <a:t>out of place </a:t>
            </a:r>
            <a:r>
              <a:rPr lang="en-US" altLang="en-US" sz="2800" dirty="0"/>
              <a:t>in Mendeleev’s table.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n-US" altLang="en-US" sz="2800" dirty="0"/>
              <a:t>He determined atomic numbers using </a:t>
            </a:r>
            <a:r>
              <a:rPr lang="en-US" altLang="en-US" sz="2800" b="1" dirty="0">
                <a:solidFill>
                  <a:srgbClr val="FF0000"/>
                </a:solidFill>
              </a:rPr>
              <a:t>x-rays</a:t>
            </a:r>
            <a:r>
              <a:rPr lang="en-US" altLang="en-US" sz="2800" dirty="0"/>
              <a:t>.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n-US" altLang="en-US" sz="2800" dirty="0"/>
              <a:t>The elements were placed according to </a:t>
            </a:r>
            <a:r>
              <a:rPr lang="en-US" altLang="en-US" sz="2800" b="1" dirty="0">
                <a:solidFill>
                  <a:srgbClr val="FF0000"/>
                </a:solidFill>
              </a:rPr>
              <a:t>ATOMIC NUMBER</a:t>
            </a:r>
            <a:r>
              <a:rPr lang="en-US" altLang="en-US" sz="2800" dirty="0"/>
              <a:t>.  This was an important change.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800" dirty="0"/>
              <a:t>-  This is the </a:t>
            </a:r>
            <a:r>
              <a:rPr lang="en-US" altLang="en-US" sz="2800" b="1" dirty="0">
                <a:solidFill>
                  <a:srgbClr val="FF0000"/>
                </a:solidFill>
              </a:rPr>
              <a:t>modern</a:t>
            </a:r>
            <a:r>
              <a:rPr lang="en-US" altLang="en-US" sz="2800" dirty="0">
                <a:solidFill>
                  <a:srgbClr val="FF0000"/>
                </a:solidFill>
              </a:rPr>
              <a:t> </a:t>
            </a:r>
            <a:r>
              <a:rPr lang="en-US" altLang="en-US" sz="2800" dirty="0"/>
              <a:t>periodic table.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01625"/>
            <a:ext cx="7313613" cy="1143000"/>
          </a:xfrm>
        </p:spPr>
        <p:txBody>
          <a:bodyPr/>
          <a:lstStyle/>
          <a:p>
            <a:pPr eaLnBrk="1" hangingPunct="1"/>
            <a:r>
              <a:rPr lang="en-US" altLang="en-US" sz="4800" b="1"/>
              <a:t>A BRIEF HISTORY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676400"/>
            <a:ext cx="8305800" cy="4649788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en-US" sz="2800" b="1">
                <a:solidFill>
                  <a:schemeClr val="hlink"/>
                </a:solidFill>
              </a:rPr>
              <a:t>The Final Changes to the Table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en-US" sz="2800" b="1"/>
              <a:t>Glenn Seaborg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en-US" altLang="en-US" sz="2800"/>
              <a:t>The last major change to the periodic table resulted from Glenn Seaborg's work.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en-US" altLang="en-US" sz="2800"/>
              <a:t>Starting with </a:t>
            </a:r>
            <a:r>
              <a:rPr lang="en-US" altLang="en-US" sz="2800" b="1">
                <a:solidFill>
                  <a:srgbClr val="FF0000"/>
                </a:solidFill>
              </a:rPr>
              <a:t>plutonium</a:t>
            </a:r>
            <a:r>
              <a:rPr lang="en-US" altLang="en-US" sz="2800"/>
              <a:t> in 1940, Seaborg discovered transuranium elements </a:t>
            </a:r>
            <a:r>
              <a:rPr lang="en-US" altLang="en-US" sz="2800" b="1">
                <a:solidFill>
                  <a:srgbClr val="FF0000"/>
                </a:solidFill>
              </a:rPr>
              <a:t>94 to 102</a:t>
            </a:r>
            <a:r>
              <a:rPr lang="en-US" altLang="en-US" sz="2800"/>
              <a:t> and reconfigured the periodic table by placing the lanthanide/actinide series at the </a:t>
            </a:r>
            <a:r>
              <a:rPr lang="en-US" altLang="en-US" sz="2800" b="1">
                <a:solidFill>
                  <a:srgbClr val="FF0000"/>
                </a:solidFill>
              </a:rPr>
              <a:t>bottom</a:t>
            </a:r>
            <a:r>
              <a:rPr lang="en-US" altLang="en-US" sz="2800"/>
              <a:t> of the table.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en-US" altLang="en-US" sz="2800"/>
              <a:t>In 1951 Seaborg was awarded the Nobel Prize in chemistry and element 106 was later named seaborgium (Sg) in his honor.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/>
              <a:t>Seaborg’s Contribution</a:t>
            </a:r>
          </a:p>
        </p:txBody>
      </p:sp>
      <p:pic>
        <p:nvPicPr>
          <p:cNvPr id="14339" name="Picture 5" descr="CE498900FG00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752600"/>
            <a:ext cx="76200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Rectangle 6"/>
          <p:cNvSpPr>
            <a:spLocks noChangeArrowheads="1"/>
          </p:cNvSpPr>
          <p:nvPr/>
        </p:nvSpPr>
        <p:spPr bwMode="auto">
          <a:xfrm>
            <a:off x="838200" y="4953000"/>
            <a:ext cx="5410200" cy="12192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¡"/>
              <a:defRPr sz="29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5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¡"/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4341" name="Oval 1"/>
          <p:cNvSpPr>
            <a:spLocks noChangeArrowheads="1"/>
          </p:cNvSpPr>
          <p:nvPr/>
        </p:nvSpPr>
        <p:spPr bwMode="auto">
          <a:xfrm>
            <a:off x="3581400" y="4267200"/>
            <a:ext cx="533400" cy="533400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¡"/>
              <a:defRPr sz="29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5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¡"/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 b="1"/>
              <a:t>WATCH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hlinkClick r:id="rId2"/>
              </a:rPr>
              <a:t>The Genius of Dmitri Mendeleev</a:t>
            </a: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370013" y="301625"/>
            <a:ext cx="7313612" cy="1298575"/>
          </a:xfrm>
        </p:spPr>
        <p:txBody>
          <a:bodyPr/>
          <a:lstStyle/>
          <a:p>
            <a:pPr eaLnBrk="1" hangingPunct="1"/>
            <a:r>
              <a:rPr lang="en-US" altLang="en-US" sz="4400" b="1"/>
              <a:t>PERIODIC TABLE ORGANIZATION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en-US" sz="3200" b="1" dirty="0"/>
              <a:t>Columns</a:t>
            </a:r>
            <a:r>
              <a:rPr lang="en-US" altLang="en-US" sz="3200" dirty="0"/>
              <a:t>	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en-US" sz="3200" dirty="0"/>
              <a:t>- vertical, called </a:t>
            </a:r>
            <a:r>
              <a:rPr lang="en-US" altLang="en-US" sz="3200" b="1" dirty="0">
                <a:solidFill>
                  <a:srgbClr val="FF0000"/>
                </a:solidFill>
              </a:rPr>
              <a:t>groups (numbers) or families (names)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en-US" sz="3200" dirty="0"/>
              <a:t>- 18 total (8 main ones)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en-US" sz="3200" dirty="0"/>
              <a:t>- elements in the </a:t>
            </a:r>
            <a:r>
              <a:rPr lang="en-US" altLang="en-US" sz="3200" b="1" dirty="0">
                <a:solidFill>
                  <a:srgbClr val="FF0000"/>
                </a:solidFill>
              </a:rPr>
              <a:t>same column </a:t>
            </a:r>
            <a:r>
              <a:rPr lang="en-US" altLang="en-US" sz="3200" dirty="0"/>
              <a:t>are not identical, but similar in properties.</a:t>
            </a:r>
            <a:endParaRPr lang="en-US" altLang="en-US" sz="3200" b="1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en-US" sz="19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7" y="566467"/>
            <a:ext cx="7834313" cy="6260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Oval 4"/>
          <p:cNvSpPr>
            <a:spLocks noChangeArrowheads="1"/>
          </p:cNvSpPr>
          <p:nvPr/>
        </p:nvSpPr>
        <p:spPr bwMode="auto">
          <a:xfrm>
            <a:off x="2667000" y="3124200"/>
            <a:ext cx="381000" cy="304800"/>
          </a:xfrm>
          <a:prstGeom prst="ellipse">
            <a:avLst/>
          </a:prstGeom>
          <a:noFill/>
          <a:ln w="571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¡"/>
              <a:defRPr sz="29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5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¡"/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7412" name="Down Arrow 5"/>
          <p:cNvSpPr>
            <a:spLocks noChangeArrowheads="1"/>
          </p:cNvSpPr>
          <p:nvPr/>
        </p:nvSpPr>
        <p:spPr bwMode="auto">
          <a:xfrm>
            <a:off x="2667000" y="1524000"/>
            <a:ext cx="381000" cy="1295400"/>
          </a:xfrm>
          <a:prstGeom prst="downArrow">
            <a:avLst>
              <a:gd name="adj1" fmla="val 50000"/>
              <a:gd name="adj2" fmla="val 49993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¡"/>
              <a:defRPr sz="29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5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¡"/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990600" y="301625"/>
            <a:ext cx="7313613" cy="1143000"/>
          </a:xfrm>
        </p:spPr>
        <p:txBody>
          <a:bodyPr/>
          <a:lstStyle/>
          <a:p>
            <a:pPr eaLnBrk="1" hangingPunct="1"/>
            <a:r>
              <a:rPr lang="en-US" altLang="en-US" sz="4400" b="1"/>
              <a:t>PERIODIC TABLE ORGANIZATION</a:t>
            </a:r>
            <a:endParaRPr lang="en-US" altLang="en-US" sz="4400"/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990600" y="1827213"/>
            <a:ext cx="7924800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en-US" sz="3200" b="1" dirty="0"/>
              <a:t>ROWS</a:t>
            </a:r>
            <a:r>
              <a:rPr lang="en-US" altLang="en-US" sz="3200" dirty="0"/>
              <a:t>	</a:t>
            </a:r>
          </a:p>
          <a:p>
            <a:pPr eaLnBrk="1" hangingPunct="1">
              <a:lnSpc>
                <a:spcPct val="80000"/>
              </a:lnSpc>
              <a:buFontTx/>
              <a:buChar char="-"/>
              <a:defRPr/>
            </a:pPr>
            <a:r>
              <a:rPr lang="en-US" altLang="en-US" sz="3200" dirty="0"/>
              <a:t>horizontal, called periods, </a:t>
            </a:r>
          </a:p>
          <a:p>
            <a:pPr eaLnBrk="1" hangingPunct="1">
              <a:lnSpc>
                <a:spcPct val="80000"/>
              </a:lnSpc>
              <a:buFontTx/>
              <a:buChar char="-"/>
              <a:defRPr/>
            </a:pPr>
            <a:r>
              <a:rPr lang="en-US" altLang="en-US" sz="3200" dirty="0"/>
              <a:t>7 total (at this time)</a:t>
            </a:r>
          </a:p>
          <a:p>
            <a:pPr eaLnBrk="1" hangingPunct="1">
              <a:lnSpc>
                <a:spcPct val="80000"/>
              </a:lnSpc>
              <a:buFontTx/>
              <a:buChar char="-"/>
              <a:defRPr/>
            </a:pPr>
            <a:r>
              <a:rPr lang="en-US" altLang="en-US" sz="3200" dirty="0"/>
              <a:t>elements are not alike in any way</a:t>
            </a:r>
          </a:p>
          <a:p>
            <a:pPr marL="403225" indent="-403225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en-US" sz="3200" b="1" dirty="0"/>
              <a:t>PATTERN:</a:t>
            </a:r>
            <a:r>
              <a:rPr lang="en-US" altLang="en-US" sz="3200" dirty="0"/>
              <a:t>	left side elements are </a:t>
            </a:r>
            <a:r>
              <a:rPr lang="en-US" altLang="en-US" sz="3200" b="1" dirty="0">
                <a:solidFill>
                  <a:srgbClr val="FF0000"/>
                </a:solidFill>
              </a:rPr>
              <a:t>active</a:t>
            </a:r>
            <a:r>
              <a:rPr lang="en-US" altLang="en-US" sz="3200" dirty="0"/>
              <a:t> solids, far right side elements are </a:t>
            </a:r>
            <a:r>
              <a:rPr lang="en-US" altLang="en-US" sz="3200" b="1" dirty="0">
                <a:solidFill>
                  <a:srgbClr val="FF0000"/>
                </a:solidFill>
              </a:rPr>
              <a:t>inert (nonreactive) </a:t>
            </a:r>
            <a:r>
              <a:rPr lang="en-US" altLang="en-US" sz="3200" dirty="0"/>
              <a:t>gases.  Last two rows are </a:t>
            </a:r>
            <a:r>
              <a:rPr lang="en-US" altLang="en-US" sz="3200" b="1" dirty="0">
                <a:solidFill>
                  <a:srgbClr val="FF0000"/>
                </a:solidFill>
              </a:rPr>
              <a:t>rare earth</a:t>
            </a:r>
            <a:r>
              <a:rPr lang="en-US" altLang="en-US" sz="3200" dirty="0"/>
              <a:t> elements.  Atomic number increases from </a:t>
            </a:r>
            <a:r>
              <a:rPr lang="en-US" altLang="en-US" sz="3200" b="1" dirty="0">
                <a:solidFill>
                  <a:srgbClr val="FF0000"/>
                </a:solidFill>
              </a:rPr>
              <a:t>left</a:t>
            </a:r>
            <a:r>
              <a:rPr lang="en-US" altLang="en-US" sz="3200" dirty="0"/>
              <a:t> to </a:t>
            </a:r>
            <a:r>
              <a:rPr lang="en-US" altLang="en-US" sz="3200" b="1" dirty="0">
                <a:solidFill>
                  <a:srgbClr val="FF0000"/>
                </a:solidFill>
              </a:rPr>
              <a:t>right</a:t>
            </a:r>
            <a:r>
              <a:rPr lang="en-US" altLang="en-US" sz="3200" dirty="0"/>
              <a:t>.</a:t>
            </a:r>
          </a:p>
          <a:p>
            <a:pPr eaLnBrk="1" hangingPunct="1">
              <a:defRPr/>
            </a:pP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27187"/>
            <a:ext cx="7834313" cy="6260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3" name="Right Arrow 8"/>
          <p:cNvSpPr>
            <a:spLocks noChangeArrowheads="1"/>
          </p:cNvSpPr>
          <p:nvPr/>
        </p:nvSpPr>
        <p:spPr bwMode="auto">
          <a:xfrm>
            <a:off x="324987" y="3858845"/>
            <a:ext cx="647700" cy="420688"/>
          </a:xfrm>
          <a:prstGeom prst="rightArrow">
            <a:avLst>
              <a:gd name="adj1" fmla="val 50000"/>
              <a:gd name="adj2" fmla="val 49981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¡"/>
              <a:defRPr sz="29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5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¡"/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sz="3200" b="1"/>
              <a:t>ALTERNATIVE PERIODIC TABLES: </a:t>
            </a:r>
            <a:br>
              <a:rPr lang="en-US" altLang="en-US" sz="3200" b="1"/>
            </a:br>
            <a:r>
              <a:rPr lang="en-US" altLang="en-US" sz="3200" b="1"/>
              <a:t>SPIRAL</a:t>
            </a:r>
          </a:p>
        </p:txBody>
      </p:sp>
      <p:pic>
        <p:nvPicPr>
          <p:cNvPr id="20483" name="Picture 4" descr="Spiral P ta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524000"/>
            <a:ext cx="6019800" cy="509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sz="3200" b="1"/>
              <a:t>ALTERNATIVE PERIODIC TABLES:</a:t>
            </a:r>
            <a:br>
              <a:rPr lang="en-US" altLang="en-US" sz="3200" b="1"/>
            </a:br>
            <a:r>
              <a:rPr lang="en-US" altLang="en-US" sz="3200" b="1"/>
              <a:t>STOWE</a:t>
            </a:r>
          </a:p>
        </p:txBody>
      </p:sp>
      <p:pic>
        <p:nvPicPr>
          <p:cNvPr id="21507" name="Picture 4" descr="Stowe Pta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841500"/>
            <a:ext cx="5105400" cy="458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sz="3200" b="1"/>
              <a:t>ALTERNATIVE PERIODIC TABLES:</a:t>
            </a:r>
            <a:br>
              <a:rPr lang="en-US" altLang="en-US" sz="3200" b="1"/>
            </a:br>
            <a:r>
              <a:rPr lang="en-US" altLang="en-US" sz="3200" b="1"/>
              <a:t>TARANTOLA</a:t>
            </a:r>
          </a:p>
        </p:txBody>
      </p:sp>
      <p:pic>
        <p:nvPicPr>
          <p:cNvPr id="22531" name="Picture 4" descr="Tarantola P ta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895600"/>
            <a:ext cx="8447088" cy="214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sz="3200" b="1"/>
              <a:t>ALTERNATIVE PERIODIC TABLES:</a:t>
            </a:r>
            <a:br>
              <a:rPr lang="en-US" altLang="en-US" sz="3200" b="1"/>
            </a:br>
            <a:r>
              <a:rPr lang="en-US" altLang="en-US" sz="3200" b="1"/>
              <a:t>MURADJAN</a:t>
            </a:r>
          </a:p>
        </p:txBody>
      </p:sp>
      <p:pic>
        <p:nvPicPr>
          <p:cNvPr id="23555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720850"/>
            <a:ext cx="8466138" cy="41465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/>
              <a:t>ALTERNATIVE PERIODIC TABLES: CHEMICAL GALAXY</a:t>
            </a:r>
          </a:p>
        </p:txBody>
      </p:sp>
      <p:pic>
        <p:nvPicPr>
          <p:cNvPr id="24579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0" y="1600200"/>
            <a:ext cx="7620000" cy="51879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/>
              <a:t>ALTERNATIVE PERIODIC TABLES: 3D</a:t>
            </a:r>
            <a:endParaRPr lang="en-US" altLang="en-US"/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620838"/>
            <a:ext cx="4343400" cy="498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 b="1"/>
              <a:t>CHARACTERISTICS OF THE PERIODIC TABLE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b="1" dirty="0"/>
              <a:t>Gases</a:t>
            </a:r>
            <a:r>
              <a:rPr lang="en-US" dirty="0"/>
              <a:t>: </a:t>
            </a:r>
            <a:r>
              <a:rPr lang="en-US" b="1" dirty="0">
                <a:solidFill>
                  <a:srgbClr val="FF0000"/>
                </a:solidFill>
              </a:rPr>
              <a:t>hydrogen, helium, nitrogen, oxygen, fluorine, chlorine, neon, argon, krypton, xenon, radon.</a:t>
            </a:r>
          </a:p>
          <a:p>
            <a:pPr marL="0" indent="0">
              <a:buFont typeface="Wingdings" pitchFamily="2" charset="2"/>
              <a:buNone/>
              <a:defRPr/>
            </a:pPr>
            <a:endParaRPr lang="en-US" dirty="0"/>
          </a:p>
          <a:p>
            <a:pPr>
              <a:defRPr/>
            </a:pPr>
            <a:r>
              <a:rPr lang="en-US" b="1" dirty="0"/>
              <a:t>Liquids</a:t>
            </a:r>
            <a:r>
              <a:rPr lang="en-US" dirty="0"/>
              <a:t>: </a:t>
            </a:r>
            <a:r>
              <a:rPr lang="en-US" b="1" dirty="0">
                <a:solidFill>
                  <a:srgbClr val="FF0000"/>
                </a:solidFill>
              </a:rPr>
              <a:t>mercury, bromine</a:t>
            </a:r>
          </a:p>
          <a:p>
            <a:pPr marL="0" indent="0">
              <a:buFont typeface="Wingdings" pitchFamily="2" charset="2"/>
              <a:buNone/>
              <a:defRPr/>
            </a:pPr>
            <a:endParaRPr lang="en-US" dirty="0"/>
          </a:p>
          <a:p>
            <a:pPr>
              <a:defRPr/>
            </a:pPr>
            <a:r>
              <a:rPr lang="en-US" b="1" dirty="0"/>
              <a:t>Solids</a:t>
            </a:r>
            <a:r>
              <a:rPr lang="en-US" dirty="0"/>
              <a:t>: all the rest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 b="1"/>
              <a:t>PERIODIC TABLE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990600" y="1827213"/>
            <a:ext cx="7924800" cy="4114800"/>
          </a:xfrm>
        </p:spPr>
        <p:txBody>
          <a:bodyPr/>
          <a:lstStyle/>
          <a:p>
            <a:r>
              <a:rPr lang="en-US" altLang="en-US"/>
              <a:t>Number the groups 1-18.</a:t>
            </a:r>
          </a:p>
          <a:p>
            <a:r>
              <a:rPr lang="en-US" altLang="en-US"/>
              <a:t>Number the periods 1-7.</a:t>
            </a:r>
          </a:p>
          <a:p>
            <a:r>
              <a:rPr lang="en-US" altLang="en-US"/>
              <a:t>Find element 92 (fourth one from the left in the bottom most row).</a:t>
            </a:r>
          </a:p>
          <a:p>
            <a:r>
              <a:rPr lang="en-US" altLang="en-US"/>
              <a:t>Outline or lightly shade the elements that appear AFTER it in the row.  </a:t>
            </a:r>
          </a:p>
          <a:p>
            <a:r>
              <a:rPr lang="en-US" altLang="en-US"/>
              <a:t>Find the seventh period in the main table. Outline or lightly shade the elements that appear AFTER the first two in the row.</a:t>
            </a:r>
          </a:p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13" y="914400"/>
            <a:ext cx="8713787" cy="498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 bwMode="auto">
          <a:xfrm>
            <a:off x="1447800" y="4114800"/>
            <a:ext cx="7391400" cy="381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8676" name="Oval 7"/>
          <p:cNvSpPr>
            <a:spLocks noChangeArrowheads="1"/>
          </p:cNvSpPr>
          <p:nvPr/>
        </p:nvSpPr>
        <p:spPr bwMode="auto">
          <a:xfrm>
            <a:off x="914400" y="3962400"/>
            <a:ext cx="609600" cy="639763"/>
          </a:xfrm>
          <a:prstGeom prst="ellipse">
            <a:avLst/>
          </a:prstGeom>
          <a:noFill/>
          <a:ln w="571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¡"/>
              <a:defRPr sz="29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5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¡"/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" name="Rectangle 2"/>
          <p:cNvSpPr/>
          <p:nvPr/>
        </p:nvSpPr>
        <p:spPr bwMode="auto">
          <a:xfrm>
            <a:off x="3733800" y="5257800"/>
            <a:ext cx="5105400" cy="381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7988" y="685800"/>
            <a:ext cx="8431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</a:t>
            </a:r>
            <a:r>
              <a:rPr lang="en-US" b="1" dirty="0" smtClean="0">
                <a:solidFill>
                  <a:srgbClr val="FF0000"/>
                </a:solidFill>
              </a:rPr>
              <a:t>1   2    3    4    5    6    7    8    9   10  11  12 13  14   15 16 17 18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8675" name="Oval 4"/>
          <p:cNvSpPr>
            <a:spLocks noChangeArrowheads="1"/>
          </p:cNvSpPr>
          <p:nvPr/>
        </p:nvSpPr>
        <p:spPr bwMode="auto">
          <a:xfrm>
            <a:off x="3276600" y="5128419"/>
            <a:ext cx="609600" cy="639762"/>
          </a:xfrm>
          <a:prstGeom prst="ellipse">
            <a:avLst/>
          </a:prstGeom>
          <a:noFill/>
          <a:ln w="571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¡"/>
              <a:defRPr sz="29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5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¡"/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5" name="TextBox 4"/>
          <p:cNvSpPr txBox="1"/>
          <p:nvPr/>
        </p:nvSpPr>
        <p:spPr>
          <a:xfrm>
            <a:off x="103187" y="1055132"/>
            <a:ext cx="430213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1</a:t>
            </a:r>
          </a:p>
          <a:p>
            <a:endParaRPr lang="en-US" b="1" dirty="0" smtClean="0">
              <a:solidFill>
                <a:srgbClr val="FF0000"/>
              </a:solidFill>
            </a:endParaRPr>
          </a:p>
          <a:p>
            <a:r>
              <a:rPr lang="en-US" b="1" dirty="0" smtClean="0">
                <a:solidFill>
                  <a:srgbClr val="FF0000"/>
                </a:solidFill>
              </a:rPr>
              <a:t>2</a:t>
            </a:r>
          </a:p>
          <a:p>
            <a:endParaRPr lang="en-US" b="1" dirty="0" smtClean="0">
              <a:solidFill>
                <a:srgbClr val="FF0000"/>
              </a:solidFill>
            </a:endParaRPr>
          </a:p>
          <a:p>
            <a:r>
              <a:rPr lang="en-US" b="1" dirty="0" smtClean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186" y="2514600"/>
            <a:ext cx="430213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4</a:t>
            </a:r>
            <a:endParaRPr lang="en-US" b="1" dirty="0" smtClean="0">
              <a:solidFill>
                <a:srgbClr val="FF0000"/>
              </a:solidFill>
            </a:endParaRPr>
          </a:p>
          <a:p>
            <a:endParaRPr lang="en-US" b="1" dirty="0" smtClean="0">
              <a:solidFill>
                <a:srgbClr val="FF0000"/>
              </a:solidFill>
            </a:endParaRPr>
          </a:p>
          <a:p>
            <a:r>
              <a:rPr lang="en-US" b="1" dirty="0">
                <a:solidFill>
                  <a:srgbClr val="FF0000"/>
                </a:solidFill>
              </a:rPr>
              <a:t>5</a:t>
            </a:r>
            <a:endParaRPr lang="en-US" b="1" dirty="0" smtClean="0">
              <a:solidFill>
                <a:srgbClr val="FF0000"/>
              </a:solidFill>
            </a:endParaRPr>
          </a:p>
          <a:p>
            <a:endParaRPr lang="en-US" b="1" dirty="0" smtClean="0">
              <a:solidFill>
                <a:srgbClr val="FF0000"/>
              </a:solidFill>
            </a:endParaRPr>
          </a:p>
          <a:p>
            <a:r>
              <a:rPr lang="en-US" b="1" dirty="0">
                <a:solidFill>
                  <a:srgbClr val="FF0000"/>
                </a:solidFill>
              </a:rPr>
              <a:t>6</a:t>
            </a:r>
            <a:endParaRPr lang="en-US" b="1" dirty="0" smtClean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94346" y="4709636"/>
            <a:ext cx="430213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6</a:t>
            </a:r>
          </a:p>
          <a:p>
            <a:endParaRPr lang="en-US" b="1" dirty="0" smtClean="0">
              <a:solidFill>
                <a:srgbClr val="FF0000"/>
              </a:solidFill>
            </a:endParaRPr>
          </a:p>
          <a:p>
            <a:r>
              <a:rPr lang="en-US" b="1" dirty="0" smtClean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3187" y="4105870"/>
            <a:ext cx="43021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8676" grpId="0" animBg="1"/>
      <p:bldP spid="3" grpId="0" animBg="1"/>
      <p:bldP spid="4" grpId="0"/>
      <p:bldP spid="28675" grpId="0" animBg="1"/>
      <p:bldP spid="5" grpId="0" animBg="1"/>
      <p:bldP spid="9" grpId="0" animBg="1"/>
      <p:bldP spid="10" grpId="0" animBg="1"/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 b="1"/>
              <a:t>PERIODIC TABLE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990600" y="1827213"/>
            <a:ext cx="7924800" cy="4114800"/>
          </a:xfrm>
        </p:spPr>
        <p:txBody>
          <a:bodyPr/>
          <a:lstStyle/>
          <a:p>
            <a:r>
              <a:rPr lang="en-US" altLang="en-US" dirty="0"/>
              <a:t>You have just outlined the synthetic </a:t>
            </a:r>
            <a:r>
              <a:rPr lang="en-US" altLang="en-US" dirty="0" smtClean="0"/>
              <a:t>elements. </a:t>
            </a:r>
            <a:endParaRPr lang="en-US" altLang="en-US" dirty="0"/>
          </a:p>
          <a:p>
            <a:r>
              <a:rPr lang="en-US" altLang="en-US" b="1" dirty="0" smtClean="0"/>
              <a:t>Synthetics</a:t>
            </a:r>
            <a:r>
              <a:rPr lang="en-US" altLang="en-US" dirty="0" smtClean="0"/>
              <a:t>: artificial </a:t>
            </a:r>
            <a:r>
              <a:rPr lang="en-US" altLang="en-US" dirty="0"/>
              <a:t>elements, called the </a:t>
            </a:r>
            <a:r>
              <a:rPr lang="en-US" altLang="en-US" b="1" dirty="0">
                <a:solidFill>
                  <a:srgbClr val="FF0000"/>
                </a:solidFill>
              </a:rPr>
              <a:t>transuranium</a:t>
            </a:r>
            <a:r>
              <a:rPr lang="en-US" altLang="en-US" dirty="0"/>
              <a:t> elements (“After” uranium</a:t>
            </a:r>
            <a:r>
              <a:rPr lang="en-US" altLang="en-US" dirty="0" smtClean="0"/>
              <a:t>). These </a:t>
            </a:r>
            <a:r>
              <a:rPr lang="en-US" altLang="en-US" dirty="0"/>
              <a:t>are made in </a:t>
            </a:r>
            <a:r>
              <a:rPr lang="en-US" altLang="en-US" b="1" dirty="0">
                <a:solidFill>
                  <a:srgbClr val="FF0000"/>
                </a:solidFill>
              </a:rPr>
              <a:t>particle</a:t>
            </a:r>
            <a:r>
              <a:rPr lang="en-US" altLang="en-US" dirty="0"/>
              <a:t> accelerators.</a:t>
            </a:r>
          </a:p>
          <a:p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800" b="1"/>
              <a:t>TO DO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1066800" y="1827213"/>
            <a:ext cx="7924800" cy="4114800"/>
          </a:xfrm>
        </p:spPr>
        <p:txBody>
          <a:bodyPr/>
          <a:lstStyle/>
          <a:p>
            <a:r>
              <a:rPr lang="en-US" altLang="en-US" b="1" dirty="0"/>
              <a:t>Mendeleev’s Table </a:t>
            </a:r>
            <a:r>
              <a:rPr lang="en-US" altLang="en-US" dirty="0"/>
              <a:t>handout – due </a:t>
            </a:r>
            <a:r>
              <a:rPr lang="en-US" altLang="en-US" dirty="0" smtClean="0"/>
              <a:t>tomorrow (front </a:t>
            </a:r>
            <a:r>
              <a:rPr lang="en-US" altLang="en-US" smtClean="0"/>
              <a:t>side only).</a:t>
            </a:r>
            <a:endParaRPr lang="en-US" altLang="en-US" dirty="0"/>
          </a:p>
          <a:p>
            <a:r>
              <a:rPr lang="en-US" altLang="en-US" b="1" dirty="0"/>
              <a:t>Periodic Table Vocabulary </a:t>
            </a:r>
            <a:r>
              <a:rPr lang="en-US" altLang="en-US" dirty="0"/>
              <a:t>(on backside of Atomic Structure Vocabulary): Diatomic molecule, Metal, Nonmetal, Allotrope, Radioactive element, Metallic Bonding, Ductile, Malleable, Metalloid, Transition element, Transuranium element, Semiconductor</a:t>
            </a:r>
          </a:p>
          <a:p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clipse">
  <a:themeElements>
    <a:clrScheme name="Eclipse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Eclips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Eclip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Eclipse</Template>
  <TotalTime>2438</TotalTime>
  <Words>441</Words>
  <Application>Microsoft Office PowerPoint</Application>
  <PresentationFormat>On-screen Show (4:3)</PresentationFormat>
  <Paragraphs>88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Eclipse</vt:lpstr>
      <vt:lpstr>DO NOW</vt:lpstr>
      <vt:lpstr>The Periodic Table</vt:lpstr>
      <vt:lpstr>PERIODIC</vt:lpstr>
      <vt:lpstr>A BRIEF HISTORY</vt:lpstr>
      <vt:lpstr>A BRIEF HISTORY</vt:lpstr>
      <vt:lpstr>MENDELEEV’S TABLE</vt:lpstr>
      <vt:lpstr>A BRIEF HISTORY</vt:lpstr>
      <vt:lpstr>A BRIEF HISTORY</vt:lpstr>
      <vt:lpstr>Seaborg’s Contribution</vt:lpstr>
      <vt:lpstr>WATCH</vt:lpstr>
      <vt:lpstr>PERIODIC TABLE ORGANIZATION</vt:lpstr>
      <vt:lpstr>PowerPoint Presentation</vt:lpstr>
      <vt:lpstr>PERIODIC TABLE ORGANIZATION</vt:lpstr>
      <vt:lpstr>PowerPoint Presentation</vt:lpstr>
      <vt:lpstr>ALTERNATIVE PERIODIC TABLES:  SPIRAL</vt:lpstr>
      <vt:lpstr>ALTERNATIVE PERIODIC TABLES: STOWE</vt:lpstr>
      <vt:lpstr>ALTERNATIVE PERIODIC TABLES: TARANTOLA</vt:lpstr>
      <vt:lpstr>ALTERNATIVE PERIODIC TABLES: MURADJAN</vt:lpstr>
      <vt:lpstr>ALTERNATIVE PERIODIC TABLES: CHEMICAL GALAXY</vt:lpstr>
      <vt:lpstr>ALTERNATIVE PERIODIC TABLES: 3D</vt:lpstr>
      <vt:lpstr>CHARACTERISTICS OF THE PERIODIC TABLE</vt:lpstr>
      <vt:lpstr>PERIODIC TABLE</vt:lpstr>
      <vt:lpstr>PowerPoint Presentation</vt:lpstr>
      <vt:lpstr>PERIODIC TABLE</vt:lpstr>
      <vt:lpstr>TO DO</vt:lpstr>
    </vt:vector>
  </TitlesOfParts>
  <Company>DCSS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Periodic Table</dc:title>
  <dc:creator>DCSS</dc:creator>
  <cp:lastModifiedBy>JCBOE</cp:lastModifiedBy>
  <cp:revision>80</cp:revision>
  <cp:lastPrinted>2011-09-28T15:06:20Z</cp:lastPrinted>
  <dcterms:created xsi:type="dcterms:W3CDTF">2010-09-21T20:25:43Z</dcterms:created>
  <dcterms:modified xsi:type="dcterms:W3CDTF">2017-08-30T13:31:36Z</dcterms:modified>
</cp:coreProperties>
</file>