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31"/>
  </p:notesMasterIdLst>
  <p:handoutMasterIdLst>
    <p:handoutMasterId r:id="rId32"/>
  </p:handoutMasterIdLst>
  <p:sldIdLst>
    <p:sldId id="352" r:id="rId2"/>
    <p:sldId id="374" r:id="rId3"/>
    <p:sldId id="375" r:id="rId4"/>
    <p:sldId id="393" r:id="rId5"/>
    <p:sldId id="394" r:id="rId6"/>
    <p:sldId id="395" r:id="rId7"/>
    <p:sldId id="396" r:id="rId8"/>
    <p:sldId id="397" r:id="rId9"/>
    <p:sldId id="398" r:id="rId10"/>
    <p:sldId id="399" r:id="rId11"/>
    <p:sldId id="400" r:id="rId12"/>
    <p:sldId id="401" r:id="rId13"/>
    <p:sldId id="402" r:id="rId14"/>
    <p:sldId id="403" r:id="rId15"/>
    <p:sldId id="404" r:id="rId16"/>
    <p:sldId id="405" r:id="rId17"/>
    <p:sldId id="406" r:id="rId18"/>
    <p:sldId id="407" r:id="rId19"/>
    <p:sldId id="408" r:id="rId20"/>
    <p:sldId id="409" r:id="rId21"/>
    <p:sldId id="410" r:id="rId22"/>
    <p:sldId id="411" r:id="rId23"/>
    <p:sldId id="412" r:id="rId24"/>
    <p:sldId id="413" r:id="rId25"/>
    <p:sldId id="414" r:id="rId26"/>
    <p:sldId id="415" r:id="rId27"/>
    <p:sldId id="416" r:id="rId28"/>
    <p:sldId id="417" r:id="rId29"/>
    <p:sldId id="418" r:id="rId30"/>
  </p:sldIdLst>
  <p:sldSz cx="9144000" cy="6858000" type="screen4x3"/>
  <p:notesSz cx="6858000" cy="9144000"/>
  <p:defaultTextStyle>
    <a:defPPr>
      <a:defRPr lang="en-US"/>
    </a:defPPr>
    <a:lvl1pPr algn="l" rtl="0" eaLnBrk="0" fontAlgn="base" hangingPunct="0">
      <a:spcBef>
        <a:spcPct val="0"/>
      </a:spcBef>
      <a:spcAft>
        <a:spcPct val="0"/>
      </a:spcAft>
      <a:defRPr b="1"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b="1"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b="1"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Verdana" panose="020B0604030504040204" pitchFamily="34" charset="0"/>
        <a:ea typeface="+mn-ea"/>
        <a:cs typeface="+mn-cs"/>
      </a:defRPr>
    </a:lvl5pPr>
    <a:lvl6pPr marL="2286000" algn="l" defTabSz="914400" rtl="0" eaLnBrk="1" latinLnBrk="0" hangingPunct="1">
      <a:defRPr b="1" kern="1200">
        <a:solidFill>
          <a:schemeClr val="tx1"/>
        </a:solidFill>
        <a:latin typeface="Verdana" panose="020B0604030504040204" pitchFamily="34" charset="0"/>
        <a:ea typeface="+mn-ea"/>
        <a:cs typeface="+mn-cs"/>
      </a:defRPr>
    </a:lvl6pPr>
    <a:lvl7pPr marL="2743200" algn="l" defTabSz="914400" rtl="0" eaLnBrk="1" latinLnBrk="0" hangingPunct="1">
      <a:defRPr b="1" kern="1200">
        <a:solidFill>
          <a:schemeClr val="tx1"/>
        </a:solidFill>
        <a:latin typeface="Verdana" panose="020B0604030504040204" pitchFamily="34" charset="0"/>
        <a:ea typeface="+mn-ea"/>
        <a:cs typeface="+mn-cs"/>
      </a:defRPr>
    </a:lvl7pPr>
    <a:lvl8pPr marL="3200400" algn="l" defTabSz="914400" rtl="0" eaLnBrk="1" latinLnBrk="0" hangingPunct="1">
      <a:defRPr b="1" kern="1200">
        <a:solidFill>
          <a:schemeClr val="tx1"/>
        </a:solidFill>
        <a:latin typeface="Verdana" panose="020B0604030504040204" pitchFamily="34" charset="0"/>
        <a:ea typeface="+mn-ea"/>
        <a:cs typeface="+mn-cs"/>
      </a:defRPr>
    </a:lvl8pPr>
    <a:lvl9pPr marL="3657600" algn="l" defTabSz="914400" rtl="0" eaLnBrk="1" latinLnBrk="0" hangingPunct="1">
      <a:defRPr b="1"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27" autoAdjust="0"/>
    <p:restoredTop sz="94628" autoAdjust="0"/>
  </p:normalViewPr>
  <p:slideViewPr>
    <p:cSldViewPr>
      <p:cViewPr varScale="1">
        <p:scale>
          <a:sx n="107" d="100"/>
          <a:sy n="107" d="100"/>
        </p:scale>
        <p:origin x="1344" y="10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82" d="100"/>
          <a:sy n="82" d="100"/>
        </p:scale>
        <p:origin x="315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b="0">
                <a:latin typeface="Arial" charset="0"/>
              </a:defRPr>
            </a:lvl1pPr>
          </a:lstStyle>
          <a:p>
            <a:pPr>
              <a:defRPr/>
            </a:pPr>
            <a:endParaRPr lang="en-US"/>
          </a:p>
        </p:txBody>
      </p:sp>
      <p:sp>
        <p:nvSpPr>
          <p:cNvPr id="25603"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atin typeface="Arial" charset="0"/>
              </a:defRPr>
            </a:lvl1pPr>
          </a:lstStyle>
          <a:p>
            <a:pPr>
              <a:defRPr/>
            </a:pPr>
            <a:endParaRPr lang="en-US"/>
          </a:p>
        </p:txBody>
      </p:sp>
      <p:sp>
        <p:nvSpPr>
          <p:cNvPr id="25604"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atin typeface="Arial" charset="0"/>
              </a:defRPr>
            </a:lvl1pPr>
          </a:lstStyle>
          <a:p>
            <a:pPr>
              <a:defRPr/>
            </a:pPr>
            <a:endParaRPr lang="en-US"/>
          </a:p>
        </p:txBody>
      </p:sp>
      <p:sp>
        <p:nvSpPr>
          <p:cNvPr id="25605"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64B85F00-1006-43EF-96A1-1194FB00A9F3}" type="slidenum">
              <a:rPr lang="en-US" altLang="en-US"/>
              <a:pPr>
                <a:defRPr/>
              </a:pPr>
              <a:t>‹#›</a:t>
            </a:fld>
            <a:endParaRPr lang="en-US" altLang="en-US"/>
          </a:p>
        </p:txBody>
      </p:sp>
    </p:spTree>
    <p:extLst>
      <p:ext uri="{BB962C8B-B14F-4D97-AF65-F5344CB8AC3E}">
        <p14:creationId xmlns:p14="http://schemas.microsoft.com/office/powerpoint/2010/main" val="27159379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008E2E-9945-4D0C-B6C6-25EE0737D168}" type="datetimeFigureOut">
              <a:rPr lang="en-US" smtClean="0"/>
              <a:t>9/26/2017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997425-07B7-4BD1-9C9A-3516A7F1604B}" type="slidenum">
              <a:rPr lang="en-US" smtClean="0"/>
              <a:t>‹#›</a:t>
            </a:fld>
            <a:endParaRPr lang="en-US"/>
          </a:p>
        </p:txBody>
      </p:sp>
    </p:spTree>
    <p:extLst>
      <p:ext uri="{BB962C8B-B14F-4D97-AF65-F5344CB8AC3E}">
        <p14:creationId xmlns:p14="http://schemas.microsoft.com/office/powerpoint/2010/main" val="4228503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AutoShape 4"/>
            <p:cNvSpPr>
              <a:spLocks noChangeArrowheads="1"/>
            </p:cNvSpPr>
            <p:nvPr/>
          </p:nvSpPr>
          <p:spPr bwMode="auto">
            <a:xfrm>
              <a:off x="-1584" y="864"/>
              <a:ext cx="2304" cy="2304"/>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 name="AutoShape 5"/>
            <p:cNvSpPr>
              <a:spLocks noChangeArrowheads="1"/>
            </p:cNvSpPr>
            <p:nvPr/>
          </p:nvSpPr>
          <p:spPr bwMode="auto">
            <a:xfrm>
              <a:off x="-2030" y="192"/>
              <a:ext cx="2544" cy="2544"/>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9222" name="Rectangle 6"/>
          <p:cNvSpPr>
            <a:spLocks noGrp="1" noChangeArrowheads="1"/>
          </p:cNvSpPr>
          <p:nvPr>
            <p:ph type="ctrTitle"/>
          </p:nvPr>
        </p:nvSpPr>
        <p:spPr>
          <a:xfrm>
            <a:off x="1443038" y="985838"/>
            <a:ext cx="7239000" cy="1444625"/>
          </a:xfrm>
        </p:spPr>
        <p:txBody>
          <a:bodyPr/>
          <a:lstStyle>
            <a:lvl1pPr>
              <a:defRPr sz="4000"/>
            </a:lvl1pPr>
          </a:lstStyle>
          <a:p>
            <a:pPr lvl="0"/>
            <a:r>
              <a:rPr lang="en-US" noProof="0"/>
              <a:t>Click to edit Master title style</a:t>
            </a:r>
          </a:p>
        </p:txBody>
      </p:sp>
      <p:sp>
        <p:nvSpPr>
          <p:cNvPr id="9223"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pPr lvl="0"/>
            <a:r>
              <a:rPr lang="en-US" noProof="0"/>
              <a:t>Click to edit Master subtitle style</a:t>
            </a:r>
          </a:p>
        </p:txBody>
      </p:sp>
      <p:sp>
        <p:nvSpPr>
          <p:cNvPr id="8" name="Rectangle 8"/>
          <p:cNvSpPr>
            <a:spLocks noGrp="1" noChangeArrowheads="1"/>
          </p:cNvSpPr>
          <p:nvPr>
            <p:ph type="dt" sz="half" idx="10"/>
          </p:nvPr>
        </p:nvSpPr>
        <p:spPr/>
        <p:txBody>
          <a:bodyPr/>
          <a:lstStyle>
            <a:lvl1pPr>
              <a:defRPr/>
            </a:lvl1pPr>
          </a:lstStyle>
          <a:p>
            <a:pPr>
              <a:defRPr/>
            </a:pPr>
            <a:endParaRPr lang="en-US"/>
          </a:p>
        </p:txBody>
      </p:sp>
      <p:sp>
        <p:nvSpPr>
          <p:cNvPr id="9" name="Rectangle 9"/>
          <p:cNvSpPr>
            <a:spLocks noGrp="1" noChangeArrowheads="1"/>
          </p:cNvSpPr>
          <p:nvPr>
            <p:ph type="ftr" sz="quarter" idx="11"/>
          </p:nvPr>
        </p:nvSpPr>
        <p:spPr/>
        <p:txBody>
          <a:bodyPr/>
          <a:lstStyle>
            <a:lvl1pPr>
              <a:defRPr/>
            </a:lvl1pPr>
          </a:lstStyle>
          <a:p>
            <a:pPr>
              <a:defRPr/>
            </a:pPr>
            <a:endParaRPr lang="en-US"/>
          </a:p>
        </p:txBody>
      </p:sp>
      <p:sp>
        <p:nvSpPr>
          <p:cNvPr id="10" name="Rectangle 10"/>
          <p:cNvSpPr>
            <a:spLocks noGrp="1" noChangeArrowheads="1"/>
          </p:cNvSpPr>
          <p:nvPr>
            <p:ph type="sldNum" sz="quarter" idx="12"/>
          </p:nvPr>
        </p:nvSpPr>
        <p:spPr/>
        <p:txBody>
          <a:bodyPr/>
          <a:lstStyle>
            <a:lvl1pPr>
              <a:defRPr/>
            </a:lvl1pPr>
          </a:lstStyle>
          <a:p>
            <a:pPr>
              <a:defRPr/>
            </a:pPr>
            <a:fld id="{384F5799-F665-4A94-8D1B-976743B3E0B8}" type="slidenum">
              <a:rPr lang="en-US" altLang="en-US"/>
              <a:pPr>
                <a:defRPr/>
              </a:pPr>
              <a:t>‹#›</a:t>
            </a:fld>
            <a:endParaRPr lang="en-US" altLang="en-US"/>
          </a:p>
        </p:txBody>
      </p:sp>
    </p:spTree>
    <p:extLst>
      <p:ext uri="{BB962C8B-B14F-4D97-AF65-F5344CB8AC3E}">
        <p14:creationId xmlns:p14="http://schemas.microsoft.com/office/powerpoint/2010/main" val="175034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B724D4A7-F2FF-43FA-8AFC-BBCC607F445D}" type="slidenum">
              <a:rPr lang="en-US" altLang="en-US"/>
              <a:pPr>
                <a:defRPr/>
              </a:pPr>
              <a:t>‹#›</a:t>
            </a:fld>
            <a:endParaRPr lang="en-US" altLang="en-US"/>
          </a:p>
        </p:txBody>
      </p:sp>
    </p:spTree>
    <p:extLst>
      <p:ext uri="{BB962C8B-B14F-4D97-AF65-F5344CB8AC3E}">
        <p14:creationId xmlns:p14="http://schemas.microsoft.com/office/powerpoint/2010/main" val="626329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24761117-762B-4A23-9DAC-D6CF425743B4}" type="slidenum">
              <a:rPr lang="en-US" altLang="en-US"/>
              <a:pPr>
                <a:defRPr/>
              </a:pPr>
              <a:t>‹#›</a:t>
            </a:fld>
            <a:endParaRPr lang="en-US" altLang="en-US"/>
          </a:p>
        </p:txBody>
      </p:sp>
    </p:spTree>
    <p:extLst>
      <p:ext uri="{BB962C8B-B14F-4D97-AF65-F5344CB8AC3E}">
        <p14:creationId xmlns:p14="http://schemas.microsoft.com/office/powerpoint/2010/main" val="1378180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880B350E-A5A6-47EE-849B-24C2D251586E}" type="slidenum">
              <a:rPr lang="en-US" altLang="en-US"/>
              <a:pPr>
                <a:defRPr/>
              </a:pPr>
              <a:t>‹#›</a:t>
            </a:fld>
            <a:endParaRPr lang="en-US" altLang="en-US"/>
          </a:p>
        </p:txBody>
      </p:sp>
    </p:spTree>
    <p:extLst>
      <p:ext uri="{BB962C8B-B14F-4D97-AF65-F5344CB8AC3E}">
        <p14:creationId xmlns:p14="http://schemas.microsoft.com/office/powerpoint/2010/main" val="2446682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06C03051-3215-4080-A5F5-F7A27786C770}" type="slidenum">
              <a:rPr lang="en-US" altLang="en-US"/>
              <a:pPr>
                <a:defRPr/>
              </a:pPr>
              <a:t>‹#›</a:t>
            </a:fld>
            <a:endParaRPr lang="en-US" altLang="en-US"/>
          </a:p>
        </p:txBody>
      </p:sp>
    </p:spTree>
    <p:extLst>
      <p:ext uri="{BB962C8B-B14F-4D97-AF65-F5344CB8AC3E}">
        <p14:creationId xmlns:p14="http://schemas.microsoft.com/office/powerpoint/2010/main" val="1186365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3E000D3C-63A1-4A8F-AB1E-8F75320A2ED8}" type="slidenum">
              <a:rPr lang="en-US" altLang="en-US"/>
              <a:pPr>
                <a:defRPr/>
              </a:pPr>
              <a:t>‹#›</a:t>
            </a:fld>
            <a:endParaRPr lang="en-US" altLang="en-US"/>
          </a:p>
        </p:txBody>
      </p:sp>
    </p:spTree>
    <p:extLst>
      <p:ext uri="{BB962C8B-B14F-4D97-AF65-F5344CB8AC3E}">
        <p14:creationId xmlns:p14="http://schemas.microsoft.com/office/powerpoint/2010/main" val="107874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B753D437-5349-4645-8B20-051679BDB86D}" type="slidenum">
              <a:rPr lang="en-US" altLang="en-US"/>
              <a:pPr>
                <a:defRPr/>
              </a:pPr>
              <a:t>‹#›</a:t>
            </a:fld>
            <a:endParaRPr lang="en-US" altLang="en-US"/>
          </a:p>
        </p:txBody>
      </p:sp>
    </p:spTree>
    <p:extLst>
      <p:ext uri="{BB962C8B-B14F-4D97-AF65-F5344CB8AC3E}">
        <p14:creationId xmlns:p14="http://schemas.microsoft.com/office/powerpoint/2010/main" val="1400589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6097C5D5-A345-4E95-9D18-7584D92A2C87}" type="slidenum">
              <a:rPr lang="en-US" altLang="en-US"/>
              <a:pPr>
                <a:defRPr/>
              </a:pPr>
              <a:t>‹#›</a:t>
            </a:fld>
            <a:endParaRPr lang="en-US" altLang="en-US"/>
          </a:p>
        </p:txBody>
      </p:sp>
    </p:spTree>
    <p:extLst>
      <p:ext uri="{BB962C8B-B14F-4D97-AF65-F5344CB8AC3E}">
        <p14:creationId xmlns:p14="http://schemas.microsoft.com/office/powerpoint/2010/main" val="1257586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982F5D9E-6DE4-48AE-9C0B-3D50F2C8AA8E}" type="slidenum">
              <a:rPr lang="en-US" altLang="en-US"/>
              <a:pPr>
                <a:defRPr/>
              </a:pPr>
              <a:t>‹#›</a:t>
            </a:fld>
            <a:endParaRPr lang="en-US" altLang="en-US"/>
          </a:p>
        </p:txBody>
      </p:sp>
    </p:spTree>
    <p:extLst>
      <p:ext uri="{BB962C8B-B14F-4D97-AF65-F5344CB8AC3E}">
        <p14:creationId xmlns:p14="http://schemas.microsoft.com/office/powerpoint/2010/main" val="84669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FDB3D9B6-36A6-4903-A140-9C9811EAE540}" type="slidenum">
              <a:rPr lang="en-US" altLang="en-US"/>
              <a:pPr>
                <a:defRPr/>
              </a:pPr>
              <a:t>‹#›</a:t>
            </a:fld>
            <a:endParaRPr lang="en-US" altLang="en-US"/>
          </a:p>
        </p:txBody>
      </p:sp>
    </p:spTree>
    <p:extLst>
      <p:ext uri="{BB962C8B-B14F-4D97-AF65-F5344CB8AC3E}">
        <p14:creationId xmlns:p14="http://schemas.microsoft.com/office/powerpoint/2010/main" val="3996663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30DD276D-6274-497A-A7CC-37604E18C2FD}" type="slidenum">
              <a:rPr lang="en-US" altLang="en-US"/>
              <a:pPr>
                <a:defRPr/>
              </a:pPr>
              <a:t>‹#›</a:t>
            </a:fld>
            <a:endParaRPr lang="en-US" altLang="en-US"/>
          </a:p>
        </p:txBody>
      </p:sp>
    </p:spTree>
    <p:extLst>
      <p:ext uri="{BB962C8B-B14F-4D97-AF65-F5344CB8AC3E}">
        <p14:creationId xmlns:p14="http://schemas.microsoft.com/office/powerpoint/2010/main" val="143356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1032" name="AutoShape 3"/>
            <p:cNvSpPr>
              <a:spLocks noChangeArrowheads="1"/>
            </p:cNvSpPr>
            <p:nvPr/>
          </p:nvSpPr>
          <p:spPr bwMode="auto">
            <a:xfrm>
              <a:off x="-2040" y="432"/>
              <a:ext cx="2592" cy="196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3" name="AutoShape 4"/>
            <p:cNvSpPr>
              <a:spLocks noChangeArrowheads="1"/>
            </p:cNvSpPr>
            <p:nvPr/>
          </p:nvSpPr>
          <p:spPr bwMode="auto">
            <a:xfrm>
              <a:off x="-1528" y="0"/>
              <a:ext cx="1949" cy="1987"/>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4" name="Line 5"/>
            <p:cNvSpPr>
              <a:spLocks noChangeShapeType="1"/>
            </p:cNvSpPr>
            <p:nvPr/>
          </p:nvSpPr>
          <p:spPr bwMode="auto">
            <a:xfrm>
              <a:off x="864" y="960"/>
              <a:ext cx="460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27" name="Rectangle 6"/>
          <p:cNvSpPr>
            <a:spLocks noGrp="1" noChangeArrowheads="1"/>
          </p:cNvSpPr>
          <p:nvPr>
            <p:ph type="title"/>
          </p:nvPr>
        </p:nvSpPr>
        <p:spPr bwMode="auto">
          <a:xfrm>
            <a:off x="1370013" y="301625"/>
            <a:ext cx="73136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00" name="Rectangle 8"/>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en-US"/>
          </a:p>
        </p:txBody>
      </p:sp>
      <p:sp>
        <p:nvSpPr>
          <p:cNvPr id="8201" name="Rectangle 9"/>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b="0"/>
            </a:lvl1pPr>
          </a:lstStyle>
          <a:p>
            <a:pPr>
              <a:defRPr/>
            </a:pPr>
            <a:endParaRPr lang="en-US"/>
          </a:p>
        </p:txBody>
      </p:sp>
      <p:sp>
        <p:nvSpPr>
          <p:cNvPr id="8202" name="Rectangle 10"/>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31D0C5EF-0735-4A8D-9702-72577791EC1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56"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b="1"/>
              <a:t>DO NOW</a:t>
            </a:r>
          </a:p>
        </p:txBody>
      </p:sp>
      <p:sp>
        <p:nvSpPr>
          <p:cNvPr id="29699" name="Content Placeholder 2"/>
          <p:cNvSpPr>
            <a:spLocks noGrp="1"/>
          </p:cNvSpPr>
          <p:nvPr>
            <p:ph idx="1"/>
          </p:nvPr>
        </p:nvSpPr>
        <p:spPr/>
        <p:txBody>
          <a:bodyPr/>
          <a:lstStyle/>
          <a:p>
            <a:r>
              <a:rPr lang="en-US" altLang="en-US" dirty="0"/>
              <a:t>Get out notes and homework handout.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Lose ‘</a:t>
            </a:r>
            <a:r>
              <a:rPr lang="en-US" sz="4400" b="1" dirty="0" err="1"/>
              <a:t>Em</a:t>
            </a:r>
            <a:r>
              <a:rPr lang="en-US" sz="4400" b="1" dirty="0"/>
              <a:t> and Gain ‘</a:t>
            </a:r>
            <a:r>
              <a:rPr lang="en-US" sz="4400" b="1" dirty="0" err="1"/>
              <a:t>Em</a:t>
            </a:r>
            <a:endParaRPr lang="en-US" sz="4400" b="1" dirty="0"/>
          </a:p>
        </p:txBody>
      </p:sp>
      <p:pic>
        <p:nvPicPr>
          <p:cNvPr id="4" name="Picture 3"/>
          <p:cNvPicPr>
            <a:picLocks noChangeAspect="1"/>
          </p:cNvPicPr>
          <p:nvPr/>
        </p:nvPicPr>
        <p:blipFill>
          <a:blip r:embed="rId2"/>
          <a:stretch>
            <a:fillRect/>
          </a:stretch>
        </p:blipFill>
        <p:spPr>
          <a:xfrm>
            <a:off x="1364697" y="1905000"/>
            <a:ext cx="7172199" cy="4181475"/>
          </a:xfrm>
          <a:prstGeom prst="rect">
            <a:avLst/>
          </a:prstGeom>
        </p:spPr>
      </p:pic>
    </p:spTree>
    <p:extLst>
      <p:ext uri="{BB962C8B-B14F-4D97-AF65-F5344CB8AC3E}">
        <p14:creationId xmlns:p14="http://schemas.microsoft.com/office/powerpoint/2010/main" val="4267201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Lose ‘</a:t>
            </a:r>
            <a:r>
              <a:rPr lang="en-US" sz="4400" b="1" dirty="0" err="1"/>
              <a:t>Em</a:t>
            </a:r>
            <a:r>
              <a:rPr lang="en-US" sz="4400" b="1" dirty="0"/>
              <a:t> and Gain ‘</a:t>
            </a:r>
            <a:r>
              <a:rPr lang="en-US" sz="4400" b="1" dirty="0" err="1"/>
              <a:t>Em</a:t>
            </a:r>
            <a:endParaRPr lang="en-US" sz="4400" b="1" dirty="0"/>
          </a:p>
        </p:txBody>
      </p:sp>
      <p:pic>
        <p:nvPicPr>
          <p:cNvPr id="3" name="Picture 2"/>
          <p:cNvPicPr>
            <a:picLocks noChangeAspect="1"/>
          </p:cNvPicPr>
          <p:nvPr/>
        </p:nvPicPr>
        <p:blipFill>
          <a:blip r:embed="rId2"/>
          <a:stretch>
            <a:fillRect/>
          </a:stretch>
        </p:blipFill>
        <p:spPr>
          <a:xfrm>
            <a:off x="1905000" y="1752600"/>
            <a:ext cx="6455045" cy="4681538"/>
          </a:xfrm>
          <a:prstGeom prst="rect">
            <a:avLst/>
          </a:prstGeom>
        </p:spPr>
      </p:pic>
    </p:spTree>
    <p:extLst>
      <p:ext uri="{BB962C8B-B14F-4D97-AF65-F5344CB8AC3E}">
        <p14:creationId xmlns:p14="http://schemas.microsoft.com/office/powerpoint/2010/main" val="3811287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en-US" sz="4400" b="1" dirty="0"/>
              <a:t>COVALENT BONDS</a:t>
            </a:r>
          </a:p>
        </p:txBody>
      </p:sp>
      <p:sp>
        <p:nvSpPr>
          <p:cNvPr id="51203" name="Rectangle 3"/>
          <p:cNvSpPr>
            <a:spLocks noGrp="1" noChangeArrowheads="1"/>
          </p:cNvSpPr>
          <p:nvPr>
            <p:ph type="body" idx="1"/>
          </p:nvPr>
        </p:nvSpPr>
        <p:spPr/>
        <p:txBody>
          <a:bodyPr/>
          <a:lstStyle/>
          <a:p>
            <a:pPr eaLnBrk="1" hangingPunct="1"/>
            <a:r>
              <a:rPr lang="en-US" sz="2800" dirty="0"/>
              <a:t>Atoms with </a:t>
            </a:r>
            <a:r>
              <a:rPr lang="en-US" sz="2800" b="1" dirty="0">
                <a:solidFill>
                  <a:srgbClr val="FF0000"/>
                </a:solidFill>
              </a:rPr>
              <a:t>similar</a:t>
            </a:r>
            <a:r>
              <a:rPr lang="en-US" sz="2800" dirty="0"/>
              <a:t> electron affinities tend to </a:t>
            </a:r>
            <a:r>
              <a:rPr lang="en-US" sz="2800" b="1" dirty="0">
                <a:solidFill>
                  <a:srgbClr val="FF0000"/>
                </a:solidFill>
              </a:rPr>
              <a:t>SHARE</a:t>
            </a:r>
            <a:r>
              <a:rPr lang="en-US" sz="2800" dirty="0"/>
              <a:t> electrons. </a:t>
            </a:r>
          </a:p>
          <a:p>
            <a:pPr eaLnBrk="1" hangingPunct="1"/>
            <a:r>
              <a:rPr lang="en-US" altLang="en-US" sz="2800" dirty="0"/>
              <a:t>There are not enough electrons for each individual atom to have a </a:t>
            </a:r>
            <a:r>
              <a:rPr lang="en-US" altLang="en-US" sz="2800" b="1" dirty="0">
                <a:solidFill>
                  <a:srgbClr val="FF0000"/>
                </a:solidFill>
              </a:rPr>
              <a:t>full octet</a:t>
            </a:r>
            <a:r>
              <a:rPr lang="en-US" altLang="en-US" sz="2800" dirty="0"/>
              <a:t>. </a:t>
            </a:r>
          </a:p>
          <a:p>
            <a:pPr eaLnBrk="1" hangingPunct="1"/>
            <a:r>
              <a:rPr lang="en-US" altLang="en-US" sz="2800" dirty="0"/>
              <a:t>Neither atom wants to lose electrons; both want to </a:t>
            </a:r>
            <a:r>
              <a:rPr lang="en-US" altLang="en-US" sz="2800" b="1" dirty="0">
                <a:solidFill>
                  <a:srgbClr val="FF0000"/>
                </a:solidFill>
              </a:rPr>
              <a:t>gain</a:t>
            </a:r>
            <a:r>
              <a:rPr lang="en-US" altLang="en-US" sz="2800" dirty="0"/>
              <a:t> them.  </a:t>
            </a:r>
          </a:p>
          <a:p>
            <a:pPr eaLnBrk="1" hangingPunct="1"/>
            <a:r>
              <a:rPr lang="en-US" altLang="en-US" sz="2800" dirty="0"/>
              <a:t>Usually forms between </a:t>
            </a:r>
            <a:r>
              <a:rPr lang="en-US" altLang="en-US" sz="2800" b="1" dirty="0">
                <a:solidFill>
                  <a:srgbClr val="FF0000"/>
                </a:solidFill>
              </a:rPr>
              <a:t>nonmetals</a:t>
            </a:r>
            <a:r>
              <a:rPr lang="en-US" altLang="en-US" sz="2800" dirty="0"/>
              <a:t>.  </a:t>
            </a:r>
          </a:p>
        </p:txBody>
      </p:sp>
    </p:spTree>
    <p:extLst>
      <p:ext uri="{BB962C8B-B14F-4D97-AF65-F5344CB8AC3E}">
        <p14:creationId xmlns:p14="http://schemas.microsoft.com/office/powerpoint/2010/main" val="251844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1000"/>
                                        <p:tgtEl>
                                          <p:spTgt spid="51203">
                                            <p:txEl>
                                              <p:pRg st="0" end="0"/>
                                            </p:txEl>
                                          </p:spTgt>
                                        </p:tgtEl>
                                      </p:cBhvr>
                                    </p:animEffect>
                                    <p:anim calcmode="lin" valueType="num">
                                      <p:cBhvr>
                                        <p:cTn id="8"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1203">
                                            <p:txEl>
                                              <p:pRg st="1" end="1"/>
                                            </p:txEl>
                                          </p:spTgt>
                                        </p:tgtEl>
                                        <p:attrNameLst>
                                          <p:attrName>style.visibility</p:attrName>
                                        </p:attrNameLst>
                                      </p:cBhvr>
                                      <p:to>
                                        <p:strVal val="visible"/>
                                      </p:to>
                                    </p:set>
                                    <p:animEffect transition="in" filter="fade">
                                      <p:cBhvr>
                                        <p:cTn id="14" dur="1000"/>
                                        <p:tgtEl>
                                          <p:spTgt spid="51203">
                                            <p:txEl>
                                              <p:pRg st="1" end="1"/>
                                            </p:txEl>
                                          </p:spTgt>
                                        </p:tgtEl>
                                      </p:cBhvr>
                                    </p:animEffect>
                                    <p:anim calcmode="lin" valueType="num">
                                      <p:cBhvr>
                                        <p:cTn id="15" dur="10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12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1203">
                                            <p:txEl>
                                              <p:pRg st="2" end="2"/>
                                            </p:txEl>
                                          </p:spTgt>
                                        </p:tgtEl>
                                        <p:attrNameLst>
                                          <p:attrName>style.visibility</p:attrName>
                                        </p:attrNameLst>
                                      </p:cBhvr>
                                      <p:to>
                                        <p:strVal val="visible"/>
                                      </p:to>
                                    </p:set>
                                    <p:animEffect transition="in" filter="fade">
                                      <p:cBhvr>
                                        <p:cTn id="21" dur="1000"/>
                                        <p:tgtEl>
                                          <p:spTgt spid="51203">
                                            <p:txEl>
                                              <p:pRg st="2" end="2"/>
                                            </p:txEl>
                                          </p:spTgt>
                                        </p:tgtEl>
                                      </p:cBhvr>
                                    </p:animEffect>
                                    <p:anim calcmode="lin" valueType="num">
                                      <p:cBhvr>
                                        <p:cTn id="22" dur="1000" fill="hold"/>
                                        <p:tgtEl>
                                          <p:spTgt spid="5120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12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1203">
                                            <p:txEl>
                                              <p:pRg st="3" end="3"/>
                                            </p:txEl>
                                          </p:spTgt>
                                        </p:tgtEl>
                                        <p:attrNameLst>
                                          <p:attrName>style.visibility</p:attrName>
                                        </p:attrNameLst>
                                      </p:cBhvr>
                                      <p:to>
                                        <p:strVal val="visible"/>
                                      </p:to>
                                    </p:set>
                                    <p:animEffect transition="in" filter="fade">
                                      <p:cBhvr>
                                        <p:cTn id="28" dur="1000"/>
                                        <p:tgtEl>
                                          <p:spTgt spid="51203">
                                            <p:txEl>
                                              <p:pRg st="3" end="3"/>
                                            </p:txEl>
                                          </p:spTgt>
                                        </p:tgtEl>
                                      </p:cBhvr>
                                    </p:animEffect>
                                    <p:anim calcmode="lin" valueType="num">
                                      <p:cBhvr>
                                        <p:cTn id="29" dur="1000" fill="hold"/>
                                        <p:tgtEl>
                                          <p:spTgt spid="5120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120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z="4400" b="1" dirty="0"/>
              <a:t>COVALENT BONDING</a:t>
            </a:r>
          </a:p>
        </p:txBody>
      </p:sp>
      <p:sp>
        <p:nvSpPr>
          <p:cNvPr id="52227" name="Rectangle 3"/>
          <p:cNvSpPr>
            <a:spLocks noGrp="1" noChangeArrowheads="1"/>
          </p:cNvSpPr>
          <p:nvPr>
            <p:ph type="body" idx="1"/>
          </p:nvPr>
        </p:nvSpPr>
        <p:spPr/>
        <p:txBody>
          <a:bodyPr/>
          <a:lstStyle/>
          <a:p>
            <a:pPr eaLnBrk="1" hangingPunct="1"/>
            <a:r>
              <a:rPr lang="en-US" altLang="en-US" dirty="0"/>
              <a:t>The positively charged nucleus of both atoms </a:t>
            </a:r>
            <a:r>
              <a:rPr lang="en-US" altLang="en-US" b="1" dirty="0">
                <a:solidFill>
                  <a:srgbClr val="FF0000"/>
                </a:solidFill>
              </a:rPr>
              <a:t>attracts</a:t>
            </a:r>
            <a:r>
              <a:rPr lang="en-US" altLang="en-US" dirty="0"/>
              <a:t> the negative electrons to be shared.  </a:t>
            </a:r>
          </a:p>
          <a:p>
            <a:pPr eaLnBrk="1" hangingPunct="1"/>
            <a:r>
              <a:rPr lang="en-US" altLang="en-US" dirty="0"/>
              <a:t>Covalent bonds form a unit called a </a:t>
            </a:r>
            <a:r>
              <a:rPr lang="en-US" altLang="en-US" b="1" dirty="0">
                <a:solidFill>
                  <a:srgbClr val="FF0000"/>
                </a:solidFill>
              </a:rPr>
              <a:t>MOLECULE</a:t>
            </a:r>
            <a:r>
              <a:rPr lang="en-US" altLang="en-US" dirty="0"/>
              <a:t>.  </a:t>
            </a:r>
          </a:p>
          <a:p>
            <a:pPr eaLnBrk="1" hangingPunct="1"/>
            <a:r>
              <a:rPr lang="en-US" altLang="en-US" dirty="0"/>
              <a:t>A molecule is the </a:t>
            </a:r>
            <a:r>
              <a:rPr lang="en-US" altLang="en-US" b="1" dirty="0">
                <a:solidFill>
                  <a:srgbClr val="FF0000"/>
                </a:solidFill>
              </a:rPr>
              <a:t>smallest</a:t>
            </a:r>
            <a:r>
              <a:rPr lang="en-US" altLang="en-US" dirty="0"/>
              <a:t> particle of a covalent bond that has all the </a:t>
            </a:r>
            <a:r>
              <a:rPr lang="en-US" altLang="en-US" b="1" dirty="0">
                <a:solidFill>
                  <a:srgbClr val="FF0000"/>
                </a:solidFill>
              </a:rPr>
              <a:t>properties</a:t>
            </a:r>
            <a:r>
              <a:rPr lang="en-US" altLang="en-US" dirty="0"/>
              <a:t> of that substance.</a:t>
            </a:r>
          </a:p>
          <a:p>
            <a:pPr eaLnBrk="1" hangingPunct="1"/>
            <a:endParaRPr lang="en-US" altLang="en-US" dirty="0"/>
          </a:p>
        </p:txBody>
      </p:sp>
    </p:spTree>
    <p:extLst>
      <p:ext uri="{BB962C8B-B14F-4D97-AF65-F5344CB8AC3E}">
        <p14:creationId xmlns:p14="http://schemas.microsoft.com/office/powerpoint/2010/main" val="341414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fade">
                                      <p:cBhvr>
                                        <p:cTn id="7" dur="1000"/>
                                        <p:tgtEl>
                                          <p:spTgt spid="52227">
                                            <p:txEl>
                                              <p:pRg st="0" end="0"/>
                                            </p:txEl>
                                          </p:spTgt>
                                        </p:tgtEl>
                                      </p:cBhvr>
                                    </p:animEffect>
                                    <p:anim calcmode="lin" valueType="num">
                                      <p:cBhvr>
                                        <p:cTn id="8" dur="10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22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2227">
                                            <p:txEl>
                                              <p:pRg st="1" end="1"/>
                                            </p:txEl>
                                          </p:spTgt>
                                        </p:tgtEl>
                                        <p:attrNameLst>
                                          <p:attrName>style.visibility</p:attrName>
                                        </p:attrNameLst>
                                      </p:cBhvr>
                                      <p:to>
                                        <p:strVal val="visible"/>
                                      </p:to>
                                    </p:set>
                                    <p:animEffect transition="in" filter="fade">
                                      <p:cBhvr>
                                        <p:cTn id="14" dur="1000"/>
                                        <p:tgtEl>
                                          <p:spTgt spid="52227">
                                            <p:txEl>
                                              <p:pRg st="1" end="1"/>
                                            </p:txEl>
                                          </p:spTgt>
                                        </p:tgtEl>
                                      </p:cBhvr>
                                    </p:animEffect>
                                    <p:anim calcmode="lin" valueType="num">
                                      <p:cBhvr>
                                        <p:cTn id="15" dur="10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22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2227">
                                            <p:txEl>
                                              <p:pRg st="2" end="2"/>
                                            </p:txEl>
                                          </p:spTgt>
                                        </p:tgtEl>
                                        <p:attrNameLst>
                                          <p:attrName>style.visibility</p:attrName>
                                        </p:attrNameLst>
                                      </p:cBhvr>
                                      <p:to>
                                        <p:strVal val="visible"/>
                                      </p:to>
                                    </p:set>
                                    <p:animEffect transition="in" filter="fade">
                                      <p:cBhvr>
                                        <p:cTn id="21" dur="1000"/>
                                        <p:tgtEl>
                                          <p:spTgt spid="52227">
                                            <p:txEl>
                                              <p:pRg st="2" end="2"/>
                                            </p:txEl>
                                          </p:spTgt>
                                        </p:tgtEl>
                                      </p:cBhvr>
                                    </p:animEffect>
                                    <p:anim calcmode="lin" valueType="num">
                                      <p:cBhvr>
                                        <p:cTn id="22" dur="10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222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en-US" sz="4400" b="1" dirty="0"/>
              <a:t>COVALENT BONDING</a:t>
            </a:r>
          </a:p>
        </p:txBody>
      </p:sp>
      <p:pic>
        <p:nvPicPr>
          <p:cNvPr id="53251" name="Picture 9" descr="lewstrc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600200"/>
            <a:ext cx="4791075"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392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z="4400" b="1" dirty="0"/>
              <a:t>CHARACTERISTICS</a:t>
            </a:r>
          </a:p>
        </p:txBody>
      </p:sp>
      <p:sp>
        <p:nvSpPr>
          <p:cNvPr id="54275" name="Rectangle 3"/>
          <p:cNvSpPr>
            <a:spLocks noGrp="1" noChangeArrowheads="1"/>
          </p:cNvSpPr>
          <p:nvPr>
            <p:ph type="body" idx="1"/>
          </p:nvPr>
        </p:nvSpPr>
        <p:spPr>
          <a:xfrm>
            <a:off x="1295400" y="1600200"/>
            <a:ext cx="7388225" cy="5105400"/>
          </a:xfrm>
        </p:spPr>
        <p:txBody>
          <a:bodyPr/>
          <a:lstStyle/>
          <a:p>
            <a:pPr eaLnBrk="1" hangingPunct="1">
              <a:lnSpc>
                <a:spcPct val="130000"/>
              </a:lnSpc>
            </a:pPr>
            <a:r>
              <a:rPr lang="en-US" altLang="en-US" sz="2800" b="1" dirty="0">
                <a:solidFill>
                  <a:srgbClr val="FF0000"/>
                </a:solidFill>
              </a:rPr>
              <a:t>low</a:t>
            </a:r>
            <a:r>
              <a:rPr lang="en-US" altLang="en-US" sz="2800" dirty="0"/>
              <a:t> melting points compared to ionic</a:t>
            </a:r>
          </a:p>
          <a:p>
            <a:pPr eaLnBrk="1" hangingPunct="1">
              <a:lnSpc>
                <a:spcPct val="130000"/>
              </a:lnSpc>
            </a:pPr>
            <a:r>
              <a:rPr lang="en-US" altLang="en-US" sz="2800" dirty="0"/>
              <a:t>many exist as </a:t>
            </a:r>
            <a:r>
              <a:rPr lang="en-US" altLang="en-US" sz="2800" b="1" dirty="0">
                <a:solidFill>
                  <a:srgbClr val="FF0000"/>
                </a:solidFill>
              </a:rPr>
              <a:t>gases</a:t>
            </a:r>
            <a:r>
              <a:rPr lang="en-US" altLang="en-US" sz="2800" dirty="0"/>
              <a:t> or </a:t>
            </a:r>
            <a:r>
              <a:rPr lang="en-US" altLang="en-US" sz="2800" b="1" dirty="0">
                <a:solidFill>
                  <a:srgbClr val="FF0000"/>
                </a:solidFill>
              </a:rPr>
              <a:t>vaporize</a:t>
            </a:r>
            <a:r>
              <a:rPr lang="en-US" altLang="en-US" sz="2800" dirty="0"/>
              <a:t> easily at room temperature </a:t>
            </a:r>
          </a:p>
          <a:p>
            <a:pPr eaLnBrk="1" hangingPunct="1">
              <a:lnSpc>
                <a:spcPct val="130000"/>
              </a:lnSpc>
            </a:pPr>
            <a:r>
              <a:rPr lang="en-US" altLang="en-US" sz="2800" dirty="0"/>
              <a:t>relatively </a:t>
            </a:r>
            <a:r>
              <a:rPr lang="en-US" altLang="en-US" sz="2800" b="1" dirty="0">
                <a:solidFill>
                  <a:srgbClr val="FF0000"/>
                </a:solidFill>
              </a:rPr>
              <a:t>soft</a:t>
            </a:r>
            <a:r>
              <a:rPr lang="en-US" altLang="en-US" sz="2800" dirty="0"/>
              <a:t>, </a:t>
            </a:r>
            <a:r>
              <a:rPr lang="en-US" altLang="en-US" sz="2800" b="1" dirty="0">
                <a:solidFill>
                  <a:srgbClr val="FF0000"/>
                </a:solidFill>
              </a:rPr>
              <a:t>brittle</a:t>
            </a:r>
          </a:p>
          <a:p>
            <a:pPr eaLnBrk="1" hangingPunct="1">
              <a:lnSpc>
                <a:spcPct val="130000"/>
              </a:lnSpc>
            </a:pPr>
            <a:r>
              <a:rPr lang="en-US" altLang="en-US" sz="2800" b="1" dirty="0">
                <a:solidFill>
                  <a:srgbClr val="FF0000"/>
                </a:solidFill>
              </a:rPr>
              <a:t>Poor</a:t>
            </a:r>
            <a:r>
              <a:rPr lang="en-US" altLang="en-US" sz="2800" dirty="0"/>
              <a:t> conductors of electricity.</a:t>
            </a:r>
          </a:p>
        </p:txBody>
      </p:sp>
    </p:spTree>
    <p:extLst>
      <p:ext uri="{BB962C8B-B14F-4D97-AF65-F5344CB8AC3E}">
        <p14:creationId xmlns:p14="http://schemas.microsoft.com/office/powerpoint/2010/main" val="111959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wipe(down)">
                                      <p:cBhvr>
                                        <p:cTn id="7" dur="500"/>
                                        <p:tgtEl>
                                          <p:spTgt spid="54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4275">
                                            <p:txEl>
                                              <p:pRg st="1" end="1"/>
                                            </p:txEl>
                                          </p:spTgt>
                                        </p:tgtEl>
                                        <p:attrNameLst>
                                          <p:attrName>style.visibility</p:attrName>
                                        </p:attrNameLst>
                                      </p:cBhvr>
                                      <p:to>
                                        <p:strVal val="visible"/>
                                      </p:to>
                                    </p:set>
                                    <p:animEffect transition="in" filter="wipe(down)">
                                      <p:cBhvr>
                                        <p:cTn id="12" dur="500"/>
                                        <p:tgtEl>
                                          <p:spTgt spid="542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4275">
                                            <p:txEl>
                                              <p:pRg st="2" end="2"/>
                                            </p:txEl>
                                          </p:spTgt>
                                        </p:tgtEl>
                                        <p:attrNameLst>
                                          <p:attrName>style.visibility</p:attrName>
                                        </p:attrNameLst>
                                      </p:cBhvr>
                                      <p:to>
                                        <p:strVal val="visible"/>
                                      </p:to>
                                    </p:set>
                                    <p:animEffect transition="in" filter="wipe(down)">
                                      <p:cBhvr>
                                        <p:cTn id="17" dur="500"/>
                                        <p:tgtEl>
                                          <p:spTgt spid="542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4275">
                                            <p:txEl>
                                              <p:pRg st="3" end="3"/>
                                            </p:txEl>
                                          </p:spTgt>
                                        </p:tgtEl>
                                        <p:attrNameLst>
                                          <p:attrName>style.visibility</p:attrName>
                                        </p:attrNameLst>
                                      </p:cBhvr>
                                      <p:to>
                                        <p:strVal val="visible"/>
                                      </p:to>
                                    </p:set>
                                    <p:animEffect transition="in" filter="wipe(down)">
                                      <p:cBhvr>
                                        <p:cTn id="22" dur="500"/>
                                        <p:tgtEl>
                                          <p:spTgt spid="542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b="1" dirty="0"/>
              <a:t>TYPES OF COVALENT BONDS</a:t>
            </a:r>
          </a:p>
        </p:txBody>
      </p:sp>
      <p:sp>
        <p:nvSpPr>
          <p:cNvPr id="55299" name="Rectangle 3"/>
          <p:cNvSpPr>
            <a:spLocks noGrp="1" noChangeArrowheads="1"/>
          </p:cNvSpPr>
          <p:nvPr>
            <p:ph type="body" idx="1"/>
          </p:nvPr>
        </p:nvSpPr>
        <p:spPr/>
        <p:txBody>
          <a:bodyPr/>
          <a:lstStyle/>
          <a:p>
            <a:pPr eaLnBrk="1" hangingPunct="1">
              <a:lnSpc>
                <a:spcPct val="90000"/>
              </a:lnSpc>
              <a:buFont typeface="Wingdings" panose="05000000000000000000" pitchFamily="2" charset="2"/>
              <a:buNone/>
            </a:pPr>
            <a:r>
              <a:rPr lang="en-US" altLang="en-US" b="1" dirty="0"/>
              <a:t>1. </a:t>
            </a:r>
            <a:r>
              <a:rPr lang="en-US" altLang="en-US" b="1" dirty="0">
                <a:solidFill>
                  <a:srgbClr val="FF0000"/>
                </a:solidFill>
              </a:rPr>
              <a:t>Single - </a:t>
            </a:r>
            <a:r>
              <a:rPr lang="en-US" altLang="en-US" dirty="0"/>
              <a:t>When a single pair of electrons is shared</a:t>
            </a:r>
            <a:endParaRPr lang="en-US" altLang="en-US" b="1" dirty="0"/>
          </a:p>
          <a:p>
            <a:pPr eaLnBrk="1" hangingPunct="1">
              <a:lnSpc>
                <a:spcPct val="90000"/>
              </a:lnSpc>
              <a:buFont typeface="Wingdings" panose="05000000000000000000" pitchFamily="2" charset="2"/>
              <a:buNone/>
            </a:pPr>
            <a:r>
              <a:rPr lang="en-US" altLang="en-US" b="1" dirty="0"/>
              <a:t>2. </a:t>
            </a:r>
            <a:r>
              <a:rPr lang="en-US" altLang="en-US" b="1" dirty="0">
                <a:solidFill>
                  <a:srgbClr val="FF0000"/>
                </a:solidFill>
              </a:rPr>
              <a:t>Multiple - </a:t>
            </a:r>
            <a:r>
              <a:rPr lang="en-US" altLang="en-US" dirty="0"/>
              <a:t>When more than one pair of electrons are shared.  </a:t>
            </a:r>
          </a:p>
        </p:txBody>
      </p:sp>
    </p:spTree>
    <p:extLst>
      <p:ext uri="{BB962C8B-B14F-4D97-AF65-F5344CB8AC3E}">
        <p14:creationId xmlns:p14="http://schemas.microsoft.com/office/powerpoint/2010/main" val="367647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barn(inVertical)">
                                      <p:cBhvr>
                                        <p:cTn id="7" dur="500"/>
                                        <p:tgtEl>
                                          <p:spTgt spid="55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5299">
                                            <p:txEl>
                                              <p:pRg st="1" end="1"/>
                                            </p:txEl>
                                          </p:spTgt>
                                        </p:tgtEl>
                                        <p:attrNameLst>
                                          <p:attrName>style.visibility</p:attrName>
                                        </p:attrNameLst>
                                      </p:cBhvr>
                                      <p:to>
                                        <p:strVal val="visible"/>
                                      </p:to>
                                    </p:set>
                                    <p:animEffect transition="in" filter="barn(inVertical)">
                                      <p:cBhvr>
                                        <p:cTn id="12" dur="500"/>
                                        <p:tgtEl>
                                          <p:spTgt spid="552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b="1"/>
              <a:t>Types of Covalent Bonds</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339887" y="1676400"/>
            <a:ext cx="6160582" cy="4777003"/>
          </a:xfrm>
          <a:prstGeom prst="rect">
            <a:avLst/>
          </a:prstGeom>
          <a:noFill/>
          <a:ln>
            <a:noFill/>
          </a:ln>
        </p:spPr>
      </p:pic>
    </p:spTree>
    <p:extLst>
      <p:ext uri="{BB962C8B-B14F-4D97-AF65-F5344CB8AC3E}">
        <p14:creationId xmlns:p14="http://schemas.microsoft.com/office/powerpoint/2010/main" val="495369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z="4400" b="1" dirty="0"/>
              <a:t>BONDING</a:t>
            </a:r>
          </a:p>
        </p:txBody>
      </p:sp>
      <p:sp>
        <p:nvSpPr>
          <p:cNvPr id="3" name="Content Placeholder 2"/>
          <p:cNvSpPr>
            <a:spLocks noGrp="1"/>
          </p:cNvSpPr>
          <p:nvPr>
            <p:ph idx="1"/>
          </p:nvPr>
        </p:nvSpPr>
        <p:spPr/>
        <p:txBody>
          <a:bodyPr/>
          <a:lstStyle/>
          <a:p>
            <a:pPr marL="0" indent="0">
              <a:buNone/>
              <a:defRPr/>
            </a:pPr>
            <a:r>
              <a:rPr lang="en-US" dirty="0"/>
              <a:t>Video</a:t>
            </a:r>
          </a:p>
        </p:txBody>
      </p:sp>
    </p:spTree>
    <p:extLst>
      <p:ext uri="{BB962C8B-B14F-4D97-AF65-F5344CB8AC3E}">
        <p14:creationId xmlns:p14="http://schemas.microsoft.com/office/powerpoint/2010/main" val="2474111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370013" y="304800"/>
            <a:ext cx="7313612" cy="1143000"/>
          </a:xfrm>
        </p:spPr>
        <p:txBody>
          <a:bodyPr/>
          <a:lstStyle/>
          <a:p>
            <a:pPr eaLnBrk="1" hangingPunct="1"/>
            <a:r>
              <a:rPr lang="en-US" altLang="en-US" sz="4400" b="1" dirty="0"/>
              <a:t>SHARING ELECTRONS</a:t>
            </a:r>
          </a:p>
        </p:txBody>
      </p:sp>
      <p:sp>
        <p:nvSpPr>
          <p:cNvPr id="63491" name="Rectangle 3"/>
          <p:cNvSpPr>
            <a:spLocks noGrp="1" noChangeArrowheads="1"/>
          </p:cNvSpPr>
          <p:nvPr>
            <p:ph type="body" idx="1"/>
          </p:nvPr>
        </p:nvSpPr>
        <p:spPr/>
        <p:txBody>
          <a:bodyPr/>
          <a:lstStyle/>
          <a:p>
            <a:r>
              <a:rPr lang="en-US" dirty="0"/>
              <a:t>Electrons are not always shared </a:t>
            </a:r>
            <a:r>
              <a:rPr lang="en-US" b="1" dirty="0">
                <a:solidFill>
                  <a:srgbClr val="FF0000"/>
                </a:solidFill>
              </a:rPr>
              <a:t>equally</a:t>
            </a:r>
            <a:r>
              <a:rPr lang="en-US" dirty="0"/>
              <a:t> between atoms in a covalent bond.  </a:t>
            </a:r>
          </a:p>
          <a:p>
            <a:r>
              <a:rPr lang="en-US" dirty="0"/>
              <a:t>The </a:t>
            </a:r>
            <a:r>
              <a:rPr lang="en-US" b="1" dirty="0">
                <a:solidFill>
                  <a:srgbClr val="FF0000"/>
                </a:solidFill>
              </a:rPr>
              <a:t>strength</a:t>
            </a:r>
            <a:r>
              <a:rPr lang="en-US" dirty="0"/>
              <a:t> of the attraction of each atom is related to:</a:t>
            </a:r>
          </a:p>
          <a:p>
            <a:pPr marL="0" lvl="0" indent="0">
              <a:buNone/>
            </a:pPr>
            <a:r>
              <a:rPr lang="en-US" dirty="0"/>
              <a:t>	1. </a:t>
            </a:r>
            <a:r>
              <a:rPr lang="en-US" b="1" dirty="0">
                <a:solidFill>
                  <a:srgbClr val="FF0000"/>
                </a:solidFill>
              </a:rPr>
              <a:t>Size</a:t>
            </a:r>
            <a:r>
              <a:rPr lang="en-US" dirty="0"/>
              <a:t> of the atom</a:t>
            </a:r>
          </a:p>
          <a:p>
            <a:pPr marL="0" lvl="0" indent="0">
              <a:buNone/>
            </a:pPr>
            <a:r>
              <a:rPr lang="en-US" dirty="0"/>
              <a:t>	2. </a:t>
            </a:r>
            <a:r>
              <a:rPr lang="en-US" b="1" dirty="0">
                <a:solidFill>
                  <a:srgbClr val="FF0000"/>
                </a:solidFill>
              </a:rPr>
              <a:t>Charge</a:t>
            </a:r>
            <a:r>
              <a:rPr lang="en-US" dirty="0"/>
              <a:t> of the nucleus</a:t>
            </a:r>
          </a:p>
          <a:p>
            <a:pPr marL="914400" lvl="0" indent="-914400">
              <a:buNone/>
            </a:pPr>
            <a:r>
              <a:rPr lang="en-US" dirty="0"/>
              <a:t>	3. </a:t>
            </a:r>
            <a:r>
              <a:rPr lang="en-US" b="1" dirty="0">
                <a:solidFill>
                  <a:srgbClr val="FF0000"/>
                </a:solidFill>
              </a:rPr>
              <a:t>Total</a:t>
            </a:r>
            <a:r>
              <a:rPr lang="en-US" dirty="0"/>
              <a:t> number of electrons the atom contains.</a:t>
            </a:r>
          </a:p>
          <a:p>
            <a:pPr eaLnBrk="1" hangingPunct="1">
              <a:buFont typeface="Wingdings" panose="05000000000000000000" pitchFamily="2" charset="2"/>
              <a:buNone/>
            </a:pPr>
            <a:endParaRPr lang="en-US" altLang="en-US" sz="2500" dirty="0"/>
          </a:p>
        </p:txBody>
      </p:sp>
    </p:spTree>
    <p:extLst>
      <p:ext uri="{BB962C8B-B14F-4D97-AF65-F5344CB8AC3E}">
        <p14:creationId xmlns:p14="http://schemas.microsoft.com/office/powerpoint/2010/main" val="195769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barn(inVertical)">
                                      <p:cBhvr>
                                        <p:cTn id="7" dur="500"/>
                                        <p:tgtEl>
                                          <p:spTgt spid="63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barn(inVertical)">
                                      <p:cBhvr>
                                        <p:cTn id="12" dur="500"/>
                                        <p:tgtEl>
                                          <p:spTgt spid="634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34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370013" y="304800"/>
            <a:ext cx="7313612" cy="1143000"/>
          </a:xfrm>
        </p:spPr>
        <p:txBody>
          <a:bodyPr/>
          <a:lstStyle/>
          <a:p>
            <a:pPr eaLnBrk="1" hangingPunct="1"/>
            <a:r>
              <a:rPr lang="en-US" altLang="en-US" sz="4400" b="1" dirty="0"/>
              <a:t>SHARING ELECTRONS</a:t>
            </a:r>
          </a:p>
        </p:txBody>
      </p:sp>
      <p:sp>
        <p:nvSpPr>
          <p:cNvPr id="63491" name="Rectangle 3"/>
          <p:cNvSpPr>
            <a:spLocks noGrp="1" noChangeArrowheads="1"/>
          </p:cNvSpPr>
          <p:nvPr>
            <p:ph type="body" idx="1"/>
          </p:nvPr>
        </p:nvSpPr>
        <p:spPr>
          <a:xfrm>
            <a:off x="1143000" y="1827213"/>
            <a:ext cx="7772399" cy="4114800"/>
          </a:xfrm>
        </p:spPr>
        <p:txBody>
          <a:bodyPr/>
          <a:lstStyle/>
          <a:p>
            <a:pPr eaLnBrk="1" hangingPunct="1">
              <a:buFont typeface="Wingdings" panose="05000000000000000000" pitchFamily="2" charset="2"/>
              <a:buChar char="§"/>
            </a:pPr>
            <a:r>
              <a:rPr lang="en-US" sz="2800" dirty="0"/>
              <a:t>An example of </a:t>
            </a:r>
            <a:r>
              <a:rPr lang="en-US" sz="2800" b="1" dirty="0">
                <a:solidFill>
                  <a:srgbClr val="FF0000"/>
                </a:solidFill>
              </a:rPr>
              <a:t>unequal</a:t>
            </a:r>
            <a:r>
              <a:rPr lang="en-US" sz="2800" dirty="0"/>
              <a:t> sharing is </a:t>
            </a:r>
            <a:r>
              <a:rPr lang="en-US" sz="2800" dirty="0" err="1"/>
              <a:t>HCl</a:t>
            </a:r>
            <a:r>
              <a:rPr lang="en-US" sz="2800" dirty="0"/>
              <a:t>.  Chlorine has a </a:t>
            </a:r>
            <a:r>
              <a:rPr lang="en-US" sz="2800" b="1" dirty="0">
                <a:solidFill>
                  <a:srgbClr val="FF0000"/>
                </a:solidFill>
              </a:rPr>
              <a:t>stronger</a:t>
            </a:r>
            <a:r>
              <a:rPr lang="en-US" sz="2800" dirty="0"/>
              <a:t> attraction for electrons than hydrogen does.  </a:t>
            </a:r>
          </a:p>
          <a:p>
            <a:pPr eaLnBrk="1" hangingPunct="1">
              <a:buFont typeface="Wingdings" panose="05000000000000000000" pitchFamily="2" charset="2"/>
              <a:buChar char="§"/>
            </a:pPr>
            <a:r>
              <a:rPr lang="en-US" sz="2800" dirty="0"/>
              <a:t>As a result, the electrons will spend </a:t>
            </a:r>
            <a:r>
              <a:rPr lang="en-US" sz="2800" b="1" dirty="0">
                <a:solidFill>
                  <a:srgbClr val="FF0000"/>
                </a:solidFill>
              </a:rPr>
              <a:t>more</a:t>
            </a:r>
            <a:r>
              <a:rPr lang="en-US" sz="2800" dirty="0"/>
              <a:t> time surrounding the chlorine nucleus than they will the hydrogen nucleus. </a:t>
            </a:r>
          </a:p>
          <a:p>
            <a:pPr eaLnBrk="1" hangingPunct="1">
              <a:buFont typeface="Wingdings" panose="05000000000000000000" pitchFamily="2" charset="2"/>
              <a:buChar char="§"/>
            </a:pPr>
            <a:r>
              <a:rPr lang="en-US" sz="2800" dirty="0"/>
              <a:t>The chlorine atom is partially </a:t>
            </a:r>
            <a:r>
              <a:rPr lang="en-US" sz="2800" b="1" dirty="0">
                <a:solidFill>
                  <a:srgbClr val="FF0000"/>
                </a:solidFill>
              </a:rPr>
              <a:t>negative</a:t>
            </a:r>
            <a:r>
              <a:rPr lang="en-US" sz="2800" dirty="0"/>
              <a:t> and the hydrogen atom is partially </a:t>
            </a:r>
            <a:r>
              <a:rPr lang="en-US" sz="2800" b="1" dirty="0">
                <a:solidFill>
                  <a:srgbClr val="FF0000"/>
                </a:solidFill>
              </a:rPr>
              <a:t>positive</a:t>
            </a:r>
            <a:r>
              <a:rPr lang="en-US" sz="2800" dirty="0"/>
              <a:t>.  </a:t>
            </a:r>
          </a:p>
        </p:txBody>
      </p:sp>
    </p:spTree>
    <p:extLst>
      <p:ext uri="{BB962C8B-B14F-4D97-AF65-F5344CB8AC3E}">
        <p14:creationId xmlns:p14="http://schemas.microsoft.com/office/powerpoint/2010/main" val="366866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 calcmode="lin" valueType="num">
                                      <p:cBhvr additive="base">
                                        <p:cTn id="7" dur="500" fill="hold"/>
                                        <p:tgtEl>
                                          <p:spTgt spid="634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491">
                                            <p:txEl>
                                              <p:pRg st="1" end="1"/>
                                            </p:txEl>
                                          </p:spTgt>
                                        </p:tgtEl>
                                        <p:attrNameLst>
                                          <p:attrName>style.visibility</p:attrName>
                                        </p:attrNameLst>
                                      </p:cBhvr>
                                      <p:to>
                                        <p:strVal val="visible"/>
                                      </p:to>
                                    </p:set>
                                    <p:anim calcmode="lin" valueType="num">
                                      <p:cBhvr additive="base">
                                        <p:cTn id="13" dur="500" fill="hold"/>
                                        <p:tgtEl>
                                          <p:spTgt spid="634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3491">
                                            <p:txEl>
                                              <p:pRg st="2" end="2"/>
                                            </p:txEl>
                                          </p:spTgt>
                                        </p:tgtEl>
                                        <p:attrNameLst>
                                          <p:attrName>style.visibility</p:attrName>
                                        </p:attrNameLst>
                                      </p:cBhvr>
                                      <p:to>
                                        <p:strVal val="visible"/>
                                      </p:to>
                                    </p:set>
                                    <p:anim calcmode="lin" valueType="num">
                                      <p:cBhvr additive="base">
                                        <p:cTn id="19" dur="500" fill="hold"/>
                                        <p:tgtEl>
                                          <p:spTgt spid="6349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49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370013" y="304800"/>
            <a:ext cx="7313612" cy="1143000"/>
          </a:xfrm>
        </p:spPr>
        <p:txBody>
          <a:bodyPr/>
          <a:lstStyle/>
          <a:p>
            <a:pPr eaLnBrk="1" hangingPunct="1"/>
            <a:r>
              <a:rPr lang="en-US" altLang="en-US" sz="4400" b="1" dirty="0"/>
              <a:t>SHARING ELECTRONS</a:t>
            </a:r>
          </a:p>
        </p:txBody>
      </p:sp>
      <p:sp>
        <p:nvSpPr>
          <p:cNvPr id="63491" name="Rectangle 3"/>
          <p:cNvSpPr>
            <a:spLocks noGrp="1" noChangeArrowheads="1"/>
          </p:cNvSpPr>
          <p:nvPr>
            <p:ph type="body" idx="1"/>
          </p:nvPr>
        </p:nvSpPr>
        <p:spPr/>
        <p:txBody>
          <a:bodyPr/>
          <a:lstStyle/>
          <a:p>
            <a:pPr eaLnBrk="1" hangingPunct="1">
              <a:buFont typeface="Wingdings" panose="05000000000000000000" pitchFamily="2" charset="2"/>
              <a:buChar char="§"/>
            </a:pPr>
            <a:r>
              <a:rPr lang="en-US" dirty="0"/>
              <a:t>This is called a </a:t>
            </a:r>
            <a:r>
              <a:rPr lang="en-US" b="1" dirty="0">
                <a:solidFill>
                  <a:srgbClr val="FF0000"/>
                </a:solidFill>
              </a:rPr>
              <a:t>polar</a:t>
            </a:r>
            <a:r>
              <a:rPr lang="en-US" dirty="0"/>
              <a:t> molecule – a molecule with a slightly positive end and a slightly negative end resulting in the electrons being </a:t>
            </a:r>
            <a:r>
              <a:rPr lang="en-US" b="1" dirty="0">
                <a:solidFill>
                  <a:srgbClr val="FF0000"/>
                </a:solidFill>
              </a:rPr>
              <a:t>shared unequally.  </a:t>
            </a:r>
          </a:p>
          <a:p>
            <a:pPr eaLnBrk="1" hangingPunct="1">
              <a:buFont typeface="Wingdings" panose="05000000000000000000" pitchFamily="2" charset="2"/>
              <a:buChar char="§"/>
            </a:pPr>
            <a:r>
              <a:rPr lang="en-US" dirty="0"/>
              <a:t>Molecules where the electrons are shared </a:t>
            </a:r>
            <a:r>
              <a:rPr lang="en-US" b="1" dirty="0">
                <a:solidFill>
                  <a:srgbClr val="FF0000"/>
                </a:solidFill>
              </a:rPr>
              <a:t>equally</a:t>
            </a:r>
            <a:r>
              <a:rPr lang="en-US" dirty="0"/>
              <a:t> and do </a:t>
            </a:r>
            <a:r>
              <a:rPr lang="en-US" b="1" dirty="0">
                <a:solidFill>
                  <a:srgbClr val="FF0000"/>
                </a:solidFill>
              </a:rPr>
              <a:t>not</a:t>
            </a:r>
            <a:r>
              <a:rPr lang="en-US" dirty="0"/>
              <a:t> have oppositely charged ends, like </a:t>
            </a:r>
            <a:r>
              <a:rPr lang="en-US" b="1" dirty="0">
                <a:solidFill>
                  <a:srgbClr val="FF0000"/>
                </a:solidFill>
              </a:rPr>
              <a:t>H</a:t>
            </a:r>
            <a:r>
              <a:rPr lang="en-US" b="1" baseline="-25000" dirty="0">
                <a:solidFill>
                  <a:srgbClr val="FF0000"/>
                </a:solidFill>
              </a:rPr>
              <a:t>2</a:t>
            </a:r>
            <a:r>
              <a:rPr lang="en-US" b="1" dirty="0">
                <a:solidFill>
                  <a:srgbClr val="FF0000"/>
                </a:solidFill>
              </a:rPr>
              <a:t>, N</a:t>
            </a:r>
            <a:r>
              <a:rPr lang="en-US" b="1" baseline="-25000" dirty="0">
                <a:solidFill>
                  <a:srgbClr val="FF0000"/>
                </a:solidFill>
              </a:rPr>
              <a:t>2</a:t>
            </a:r>
            <a:r>
              <a:rPr lang="en-US" b="1" dirty="0">
                <a:solidFill>
                  <a:srgbClr val="FF0000"/>
                </a:solidFill>
              </a:rPr>
              <a:t>, and O</a:t>
            </a:r>
            <a:r>
              <a:rPr lang="en-US" b="1" baseline="-25000" dirty="0">
                <a:solidFill>
                  <a:srgbClr val="FF0000"/>
                </a:solidFill>
              </a:rPr>
              <a:t>2</a:t>
            </a:r>
            <a:r>
              <a:rPr lang="en-US" b="1" dirty="0">
                <a:solidFill>
                  <a:srgbClr val="FF0000"/>
                </a:solidFill>
              </a:rPr>
              <a:t>,</a:t>
            </a:r>
            <a:r>
              <a:rPr lang="en-US" dirty="0"/>
              <a:t> are nonpolar molecules.</a:t>
            </a:r>
          </a:p>
          <a:p>
            <a:pPr eaLnBrk="1" hangingPunct="1">
              <a:buFont typeface="Wingdings" panose="05000000000000000000" pitchFamily="2" charset="2"/>
              <a:buNone/>
            </a:pPr>
            <a:endParaRPr lang="en-US" altLang="en-US" sz="2500" dirty="0"/>
          </a:p>
        </p:txBody>
      </p:sp>
    </p:spTree>
    <p:extLst>
      <p:ext uri="{BB962C8B-B14F-4D97-AF65-F5344CB8AC3E}">
        <p14:creationId xmlns:p14="http://schemas.microsoft.com/office/powerpoint/2010/main" val="298326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 calcmode="lin" valueType="num">
                                      <p:cBhvr additive="base">
                                        <p:cTn id="7" dur="500" fill="hold"/>
                                        <p:tgtEl>
                                          <p:spTgt spid="634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491">
                                            <p:txEl>
                                              <p:pRg st="1" end="1"/>
                                            </p:txEl>
                                          </p:spTgt>
                                        </p:tgtEl>
                                        <p:attrNameLst>
                                          <p:attrName>style.visibility</p:attrName>
                                        </p:attrNameLst>
                                      </p:cBhvr>
                                      <p:to>
                                        <p:strVal val="visible"/>
                                      </p:to>
                                    </p:set>
                                    <p:anim calcmode="lin" valueType="num">
                                      <p:cBhvr additive="base">
                                        <p:cTn id="13" dur="500" fill="hold"/>
                                        <p:tgtEl>
                                          <p:spTgt spid="634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370013" y="304800"/>
            <a:ext cx="7313612" cy="1143000"/>
          </a:xfrm>
        </p:spPr>
        <p:txBody>
          <a:bodyPr/>
          <a:lstStyle/>
          <a:p>
            <a:pPr eaLnBrk="1" hangingPunct="1"/>
            <a:r>
              <a:rPr lang="en-US" altLang="en-US" sz="4400" b="1" dirty="0"/>
              <a:t>SHARING ELECTRONS</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838200" y="2667000"/>
            <a:ext cx="8147594" cy="2981325"/>
          </a:xfrm>
          <a:prstGeom prst="rect">
            <a:avLst/>
          </a:prstGeom>
          <a:noFill/>
          <a:ln>
            <a:noFill/>
          </a:ln>
        </p:spPr>
      </p:pic>
    </p:spTree>
    <p:extLst>
      <p:ext uri="{BB962C8B-B14F-4D97-AF65-F5344CB8AC3E}">
        <p14:creationId xmlns:p14="http://schemas.microsoft.com/office/powerpoint/2010/main" val="2153868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a:xfrm>
            <a:off x="1370012" y="1827213"/>
            <a:ext cx="7469187" cy="4114800"/>
          </a:xfrm>
        </p:spPr>
        <p:txBody>
          <a:bodyPr/>
          <a:lstStyle/>
          <a:p>
            <a:pPr marL="0" indent="0">
              <a:buNone/>
            </a:pPr>
            <a:r>
              <a:rPr lang="en-US" b="1" dirty="0"/>
              <a:t>INFORMATION:</a:t>
            </a:r>
            <a:r>
              <a:rPr lang="en-US" dirty="0"/>
              <a:t>	</a:t>
            </a:r>
          </a:p>
          <a:p>
            <a:pPr marL="0" indent="0">
              <a:buNone/>
            </a:pPr>
            <a:r>
              <a:rPr lang="en-US" sz="2800" dirty="0"/>
              <a:t>Compounds are either covalent or ionic depending upon the nature of the forces that hold them together.  In ionic compounds, the force of attraction is between oppositely charged ions.  In covalent compounds, atoms are held together by an interaction between adjacent nuclei and shared electrons.  </a:t>
            </a:r>
            <a:endParaRPr lang="en-US" dirty="0"/>
          </a:p>
        </p:txBody>
      </p:sp>
    </p:spTree>
    <p:extLst>
      <p:ext uri="{BB962C8B-B14F-4D97-AF65-F5344CB8AC3E}">
        <p14:creationId xmlns:p14="http://schemas.microsoft.com/office/powerpoint/2010/main" val="2039143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p:txBody>
          <a:bodyPr/>
          <a:lstStyle/>
          <a:p>
            <a:pPr marL="0" indent="0">
              <a:buNone/>
            </a:pPr>
            <a:r>
              <a:rPr lang="en-US" dirty="0"/>
              <a:t>These different forces account for many of the properties of ionic and covalent compounds, such as degree of volatility (ability to turn into a gas) and solubility.</a:t>
            </a:r>
          </a:p>
        </p:txBody>
      </p:sp>
    </p:spTree>
    <p:extLst>
      <p:ext uri="{BB962C8B-B14F-4D97-AF65-F5344CB8AC3E}">
        <p14:creationId xmlns:p14="http://schemas.microsoft.com/office/powerpoint/2010/main" val="282657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p:txBody>
          <a:bodyPr/>
          <a:lstStyle/>
          <a:p>
            <a:pPr marL="0" indent="0">
              <a:buNone/>
            </a:pPr>
            <a:r>
              <a:rPr lang="en-US" dirty="0"/>
              <a:t>In this experiment, you will examine the properties of several ionic and covalent compounds.  The properties studied will be ease of melting and electrical conductivity.  Your goal is to determine if the compounds are ionic or covalent.</a:t>
            </a:r>
          </a:p>
          <a:p>
            <a:endParaRPr lang="en-US" dirty="0"/>
          </a:p>
        </p:txBody>
      </p:sp>
    </p:spTree>
    <p:extLst>
      <p:ext uri="{BB962C8B-B14F-4D97-AF65-F5344CB8AC3E}">
        <p14:creationId xmlns:p14="http://schemas.microsoft.com/office/powerpoint/2010/main" val="3044796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p:txBody>
          <a:bodyPr/>
          <a:lstStyle/>
          <a:p>
            <a:pPr marL="0" indent="0">
              <a:buNone/>
            </a:pPr>
            <a:r>
              <a:rPr lang="en-US" b="1" dirty="0"/>
              <a:t>PROBLEM:</a:t>
            </a:r>
            <a:r>
              <a:rPr lang="en-US" dirty="0"/>
              <a:t>	</a:t>
            </a:r>
          </a:p>
          <a:p>
            <a:r>
              <a:rPr lang="en-US" dirty="0"/>
              <a:t>How do the properties of ionic and covalent compounds differ?</a:t>
            </a:r>
          </a:p>
          <a:p>
            <a:endParaRPr lang="en-US" dirty="0"/>
          </a:p>
        </p:txBody>
      </p:sp>
    </p:spTree>
    <p:extLst>
      <p:ext uri="{BB962C8B-B14F-4D97-AF65-F5344CB8AC3E}">
        <p14:creationId xmlns:p14="http://schemas.microsoft.com/office/powerpoint/2010/main" val="2239352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a:xfrm>
            <a:off x="1370013" y="1827213"/>
            <a:ext cx="7469187" cy="4114800"/>
          </a:xfrm>
        </p:spPr>
        <p:txBody>
          <a:bodyPr numCol="2"/>
          <a:lstStyle/>
          <a:p>
            <a:pPr marL="0" indent="0">
              <a:buNone/>
            </a:pPr>
            <a:r>
              <a:rPr lang="en-US" b="1" dirty="0"/>
              <a:t>MATERIALS:</a:t>
            </a:r>
            <a:r>
              <a:rPr lang="en-US" dirty="0"/>
              <a:t>	</a:t>
            </a:r>
          </a:p>
          <a:p>
            <a:r>
              <a:rPr lang="en-US" dirty="0"/>
              <a:t>Three solids	</a:t>
            </a:r>
          </a:p>
          <a:p>
            <a:r>
              <a:rPr lang="en-US" dirty="0"/>
              <a:t>conductivity tester</a:t>
            </a:r>
          </a:p>
          <a:p>
            <a:r>
              <a:rPr lang="en-US" dirty="0"/>
              <a:t>test tube clamp</a:t>
            </a:r>
          </a:p>
          <a:p>
            <a:r>
              <a:rPr lang="en-US" dirty="0"/>
              <a:t>test tube brush</a:t>
            </a:r>
          </a:p>
          <a:p>
            <a:r>
              <a:rPr lang="en-US" dirty="0"/>
              <a:t>Candle and holder</a:t>
            </a:r>
          </a:p>
          <a:p>
            <a:r>
              <a:rPr lang="en-US" dirty="0"/>
              <a:t>distilled water	</a:t>
            </a:r>
          </a:p>
          <a:p>
            <a:r>
              <a:rPr lang="en-US" dirty="0"/>
              <a:t>matches	</a:t>
            </a:r>
          </a:p>
          <a:p>
            <a:r>
              <a:rPr lang="en-US" dirty="0"/>
              <a:t>stopwatch</a:t>
            </a:r>
          </a:p>
          <a:p>
            <a:r>
              <a:rPr lang="en-US" dirty="0"/>
              <a:t>2 100 mL beakers	</a:t>
            </a:r>
          </a:p>
          <a:p>
            <a:r>
              <a:rPr lang="en-US" dirty="0"/>
              <a:t>three test tubes</a:t>
            </a:r>
          </a:p>
          <a:p>
            <a:r>
              <a:rPr lang="en-US" dirty="0"/>
              <a:t>stirrer	</a:t>
            </a:r>
          </a:p>
          <a:p>
            <a:endParaRPr lang="en-US" dirty="0"/>
          </a:p>
        </p:txBody>
      </p:sp>
    </p:spTree>
    <p:extLst>
      <p:ext uri="{BB962C8B-B14F-4D97-AF65-F5344CB8AC3E}">
        <p14:creationId xmlns:p14="http://schemas.microsoft.com/office/powerpoint/2010/main" val="2356679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a:xfrm>
            <a:off x="1370012" y="1827213"/>
            <a:ext cx="7545387" cy="4114800"/>
          </a:xfrm>
        </p:spPr>
        <p:txBody>
          <a:bodyPr/>
          <a:lstStyle/>
          <a:p>
            <a:pPr marL="0" indent="0">
              <a:buNone/>
            </a:pPr>
            <a:r>
              <a:rPr lang="en-US" b="1" dirty="0"/>
              <a:t>SAFETY PRECAUTIONS:</a:t>
            </a:r>
            <a:endParaRPr lang="en-US" dirty="0"/>
          </a:p>
          <a:p>
            <a:r>
              <a:rPr lang="en-US" dirty="0"/>
              <a:t>You must wear goggles at ALL times.  </a:t>
            </a:r>
          </a:p>
          <a:p>
            <a:r>
              <a:rPr lang="en-US" dirty="0"/>
              <a:t>Never leave your flame unattended.</a:t>
            </a:r>
          </a:p>
          <a:p>
            <a:r>
              <a:rPr lang="en-US" dirty="0"/>
              <a:t>The glassware will be hot- use care when touching.  </a:t>
            </a:r>
          </a:p>
          <a:p>
            <a:r>
              <a:rPr lang="en-US" dirty="0"/>
              <a:t>When using the conductivity tester, be sure to just get the prongs wet.</a:t>
            </a:r>
          </a:p>
          <a:p>
            <a:endParaRPr lang="en-US" dirty="0"/>
          </a:p>
        </p:txBody>
      </p:sp>
    </p:spTree>
    <p:extLst>
      <p:ext uri="{BB962C8B-B14F-4D97-AF65-F5344CB8AC3E}">
        <p14:creationId xmlns:p14="http://schemas.microsoft.com/office/powerpoint/2010/main" val="3452362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p:txBody>
          <a:bodyPr/>
          <a:lstStyle/>
          <a:p>
            <a:pPr marL="0" indent="0">
              <a:buNone/>
            </a:pPr>
            <a:r>
              <a:rPr lang="en-US" b="1" dirty="0"/>
              <a:t>PROCEDURE:	</a:t>
            </a:r>
            <a:endParaRPr lang="en-US" dirty="0"/>
          </a:p>
          <a:p>
            <a:pPr marL="0" indent="0">
              <a:buNone/>
            </a:pPr>
            <a:r>
              <a:rPr lang="en-US" b="1" u="sng" dirty="0"/>
              <a:t>Ease of Melting (not BURNING!!!!)</a:t>
            </a:r>
            <a:endParaRPr lang="en-US" dirty="0"/>
          </a:p>
          <a:p>
            <a:pPr marL="463550" lvl="0" indent="-463550">
              <a:buNone/>
            </a:pPr>
            <a:r>
              <a:rPr lang="en-US" dirty="0"/>
              <a:t>1. Place a green pea-sized amount of one of the solids in a test tube.   </a:t>
            </a:r>
          </a:p>
          <a:p>
            <a:pPr marL="463550" lvl="0" indent="-463550">
              <a:buNone/>
            </a:pPr>
            <a:r>
              <a:rPr lang="en-US" dirty="0"/>
              <a:t>2. Using a test tube clamp, heat with the candle flame.  Start your stopwatch when you place the test tube in the flame.  </a:t>
            </a:r>
          </a:p>
        </p:txBody>
      </p:sp>
    </p:spTree>
    <p:extLst>
      <p:ext uri="{BB962C8B-B14F-4D97-AF65-F5344CB8AC3E}">
        <p14:creationId xmlns:p14="http://schemas.microsoft.com/office/powerpoint/2010/main" val="2546808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p:txBody>
          <a:bodyPr/>
          <a:lstStyle/>
          <a:p>
            <a:pPr marL="0" indent="0">
              <a:buNone/>
            </a:pPr>
            <a:r>
              <a:rPr lang="en-US" b="1" dirty="0"/>
              <a:t>PROCEDURE:	</a:t>
            </a:r>
            <a:endParaRPr lang="en-US" dirty="0"/>
          </a:p>
          <a:p>
            <a:pPr marL="0" indent="0">
              <a:buNone/>
            </a:pPr>
            <a:r>
              <a:rPr lang="en-US" b="1" u="sng" dirty="0"/>
              <a:t>Ease of Melting (not BURNING!!!!)</a:t>
            </a:r>
            <a:endParaRPr lang="en-US" dirty="0"/>
          </a:p>
          <a:p>
            <a:pPr marL="463550" lvl="0" indent="-463550">
              <a:buNone/>
            </a:pPr>
            <a:r>
              <a:rPr lang="en-US" dirty="0"/>
              <a:t>3. Determine how long it takes for the solid to melt (NOT BURN). Immediately stop heating when the melting begins.  Record the time.  </a:t>
            </a:r>
            <a:r>
              <a:rPr lang="en-US" i="1" dirty="0"/>
              <a:t>Stop after 3 minutes if it has not melted</a:t>
            </a:r>
            <a:r>
              <a:rPr lang="en-US" dirty="0"/>
              <a:t>.</a:t>
            </a:r>
          </a:p>
          <a:p>
            <a:pPr marL="0" lvl="0" indent="0">
              <a:buNone/>
            </a:pPr>
            <a:r>
              <a:rPr lang="en-US" dirty="0"/>
              <a:t>4. Repeat with the two solids.</a:t>
            </a:r>
          </a:p>
          <a:p>
            <a:endParaRPr lang="en-US" dirty="0"/>
          </a:p>
        </p:txBody>
      </p:sp>
    </p:spTree>
    <p:extLst>
      <p:ext uri="{BB962C8B-B14F-4D97-AF65-F5344CB8AC3E}">
        <p14:creationId xmlns:p14="http://schemas.microsoft.com/office/powerpoint/2010/main" val="1500901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a:xfrm>
            <a:off x="1066800" y="1827213"/>
            <a:ext cx="7616825" cy="4114800"/>
          </a:xfrm>
        </p:spPr>
        <p:txBody>
          <a:bodyPr/>
          <a:lstStyle/>
          <a:p>
            <a:pPr marL="0" indent="0">
              <a:buNone/>
            </a:pPr>
            <a:r>
              <a:rPr lang="en-US" b="1" u="sng" dirty="0"/>
              <a:t>Electrical Conductivity</a:t>
            </a:r>
            <a:endParaRPr lang="en-US" dirty="0"/>
          </a:p>
          <a:p>
            <a:pPr marL="403225" lvl="0" indent="-403225">
              <a:buNone/>
            </a:pPr>
            <a:r>
              <a:rPr lang="en-US" sz="2800" dirty="0"/>
              <a:t>1. Pour approximately 50 mL of distilled water into a 100-mL beaker.  Get the water from your teacher. </a:t>
            </a:r>
          </a:p>
          <a:p>
            <a:pPr marL="463550" lvl="0" indent="-463550">
              <a:buNone/>
            </a:pPr>
            <a:r>
              <a:rPr lang="en-US" sz="2800" dirty="0"/>
              <a:t>2. Add a small amount of a solid and stir for ten seconds. </a:t>
            </a:r>
          </a:p>
          <a:p>
            <a:pPr marL="463550" lvl="0" indent="-463550">
              <a:buNone/>
            </a:pPr>
            <a:r>
              <a:rPr lang="en-US" sz="2800" dirty="0"/>
              <a:t>3. Place the two wires of the conductivity tester into the solution.  Just get the prongs wet.  Record whether the conductivity tester lights up or not.</a:t>
            </a:r>
          </a:p>
        </p:txBody>
      </p:sp>
    </p:spTree>
    <p:extLst>
      <p:ext uri="{BB962C8B-B14F-4D97-AF65-F5344CB8AC3E}">
        <p14:creationId xmlns:p14="http://schemas.microsoft.com/office/powerpoint/2010/main" val="2492118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p:txBody>
          <a:bodyPr/>
          <a:lstStyle/>
          <a:p>
            <a:pPr marL="0" indent="0">
              <a:buNone/>
            </a:pPr>
            <a:r>
              <a:rPr lang="en-US" b="1" u="sng" dirty="0"/>
              <a:t>Electrical Conductivity</a:t>
            </a:r>
            <a:endParaRPr lang="en-US" dirty="0"/>
          </a:p>
          <a:p>
            <a:pPr marL="403225" lvl="0" indent="-403225">
              <a:buNone/>
            </a:pPr>
            <a:r>
              <a:rPr lang="en-US" dirty="0"/>
              <a:t>4. Rinse the conductivity tester prongs in tap water and dry with a clean paper towel. Rinse your beaker with tap water and dry it with a clean paper towel.</a:t>
            </a:r>
          </a:p>
          <a:p>
            <a:pPr marL="463550" lvl="0" indent="-463550">
              <a:buNone/>
            </a:pPr>
            <a:r>
              <a:rPr lang="en-US" dirty="0"/>
              <a:t>5. Repeat the procedure using the other two solids.</a:t>
            </a:r>
          </a:p>
          <a:p>
            <a:endParaRPr lang="en-US" dirty="0"/>
          </a:p>
        </p:txBody>
      </p:sp>
    </p:spTree>
    <p:extLst>
      <p:ext uri="{BB962C8B-B14F-4D97-AF65-F5344CB8AC3E}">
        <p14:creationId xmlns:p14="http://schemas.microsoft.com/office/powerpoint/2010/main" val="2089080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566988"/>
            <a:ext cx="8915400" cy="224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4353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p:txBody>
          <a:bodyPr/>
          <a:lstStyle/>
          <a:p>
            <a:pPr marL="0" indent="0">
              <a:buNone/>
            </a:pPr>
            <a:r>
              <a:rPr lang="en-US" sz="2800" b="1" dirty="0"/>
              <a:t>CONCLUSIONS:</a:t>
            </a:r>
            <a:endParaRPr lang="en-US" sz="2800" dirty="0"/>
          </a:p>
          <a:p>
            <a:pPr marL="463550" indent="-463550">
              <a:buNone/>
            </a:pPr>
            <a:r>
              <a:rPr lang="en-US" sz="2800" dirty="0"/>
              <a:t>1. Which compounds were ionic and which were covalent?  Circle the appropriate letters for each</a:t>
            </a:r>
            <a:endParaRPr lang="en-US" sz="3600" dirty="0"/>
          </a:p>
          <a:p>
            <a:pPr marL="0" indent="0">
              <a:buNone/>
            </a:pPr>
            <a:r>
              <a:rPr lang="en-US" sz="3200" dirty="0"/>
              <a:t>COVALENT:		</a:t>
            </a:r>
            <a:r>
              <a:rPr lang="en-US" sz="5400" b="1" dirty="0"/>
              <a:t>A	B	C</a:t>
            </a:r>
            <a:endParaRPr lang="en-US" sz="3200" dirty="0"/>
          </a:p>
          <a:p>
            <a:pPr marL="0" indent="0">
              <a:buNone/>
            </a:pPr>
            <a:r>
              <a:rPr lang="en-US" sz="3200" dirty="0"/>
              <a:t>IONIC: 	</a:t>
            </a:r>
            <a:r>
              <a:rPr lang="en-US" sz="5400" b="1" dirty="0"/>
              <a:t>A	B	C</a:t>
            </a:r>
            <a:r>
              <a:rPr lang="en-US" sz="3200" dirty="0"/>
              <a:t>	</a:t>
            </a:r>
            <a:endParaRPr lang="en-US" sz="3600" dirty="0"/>
          </a:p>
          <a:p>
            <a:pPr marL="0" indent="0">
              <a:buNone/>
            </a:pPr>
            <a:endParaRPr lang="en-US" dirty="0"/>
          </a:p>
        </p:txBody>
      </p:sp>
    </p:spTree>
    <p:extLst>
      <p:ext uri="{BB962C8B-B14F-4D97-AF65-F5344CB8AC3E}">
        <p14:creationId xmlns:p14="http://schemas.microsoft.com/office/powerpoint/2010/main" val="2875052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p:txBody>
          <a:bodyPr/>
          <a:lstStyle/>
          <a:p>
            <a:pPr marL="0" indent="0">
              <a:buNone/>
            </a:pPr>
            <a:r>
              <a:rPr lang="en-US" sz="2800" b="1" dirty="0"/>
              <a:t>CONCLUSIONS:</a:t>
            </a:r>
            <a:endParaRPr lang="en-US" sz="2800" dirty="0"/>
          </a:p>
          <a:p>
            <a:pPr marL="514350" indent="-514350">
              <a:buAutoNum type="arabicPeriod"/>
            </a:pPr>
            <a:r>
              <a:rPr lang="en-US" sz="2800" dirty="0"/>
              <a:t>When you look at covalent and ionic compounds, one type is a better conductor of electricity than the other.  </a:t>
            </a:r>
            <a:endParaRPr lang="en-US" sz="3200" dirty="0"/>
          </a:p>
          <a:p>
            <a:pPr lvl="1" indent="-342900">
              <a:buAutoNum type="alphaLcPeriod"/>
            </a:pPr>
            <a:r>
              <a:rPr lang="en-US" sz="1800" dirty="0"/>
              <a:t>Which one is a better conductor?  Circle one.</a:t>
            </a:r>
            <a:r>
              <a:rPr lang="en-US" sz="2400" dirty="0"/>
              <a:t> 	</a:t>
            </a:r>
            <a:r>
              <a:rPr lang="en-US" sz="3200" dirty="0"/>
              <a:t>IONIC		COVALENT</a:t>
            </a:r>
            <a:endParaRPr lang="en-US" sz="3600" dirty="0"/>
          </a:p>
          <a:p>
            <a:pPr marL="857250" lvl="1" indent="-457200">
              <a:buAutoNum type="alphaLcPeriod"/>
            </a:pPr>
            <a:r>
              <a:rPr lang="en-US" sz="2000" dirty="0"/>
              <a:t>Tell me why. </a:t>
            </a:r>
            <a:endParaRPr lang="en-US" sz="2400" dirty="0"/>
          </a:p>
          <a:p>
            <a:endParaRPr lang="en-US" dirty="0"/>
          </a:p>
        </p:txBody>
      </p:sp>
    </p:spTree>
    <p:extLst>
      <p:ext uri="{BB962C8B-B14F-4D97-AF65-F5344CB8AC3E}">
        <p14:creationId xmlns:p14="http://schemas.microsoft.com/office/powerpoint/2010/main" val="3617370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BONDING LAB</a:t>
            </a:r>
          </a:p>
        </p:txBody>
      </p:sp>
      <p:sp>
        <p:nvSpPr>
          <p:cNvPr id="3" name="Content Placeholder 2"/>
          <p:cNvSpPr>
            <a:spLocks noGrp="1"/>
          </p:cNvSpPr>
          <p:nvPr>
            <p:ph idx="1"/>
          </p:nvPr>
        </p:nvSpPr>
        <p:spPr>
          <a:xfrm>
            <a:off x="990600" y="1524000"/>
            <a:ext cx="8000999" cy="4114800"/>
          </a:xfrm>
        </p:spPr>
        <p:txBody>
          <a:bodyPr/>
          <a:lstStyle/>
          <a:p>
            <a:pPr marL="463550" indent="-463550">
              <a:buNone/>
            </a:pPr>
            <a:r>
              <a:rPr lang="en-US" sz="2800" dirty="0"/>
              <a:t>3. Does the strength of the bond have anything to do with the time it takes to melt a substance?     YES       NO</a:t>
            </a:r>
          </a:p>
          <a:p>
            <a:pPr marL="0" indent="0">
              <a:buNone/>
            </a:pPr>
            <a:r>
              <a:rPr lang="en-US" sz="3200" dirty="0"/>
              <a:t>	</a:t>
            </a:r>
            <a:r>
              <a:rPr lang="en-US" sz="2800" dirty="0"/>
              <a:t>Explain your answer.</a:t>
            </a:r>
          </a:p>
          <a:p>
            <a:pPr marL="0" indent="0">
              <a:buNone/>
            </a:pPr>
            <a:r>
              <a:rPr lang="en-US" sz="2800" dirty="0"/>
              <a:t>4. Think about table salt, sodium chloride.  </a:t>
            </a:r>
          </a:p>
          <a:p>
            <a:pPr lvl="1"/>
            <a:r>
              <a:rPr lang="en-US" sz="2800" dirty="0"/>
              <a:t>Where are sodium and chlorine found on the periodic table?</a:t>
            </a:r>
          </a:p>
          <a:p>
            <a:pPr lvl="1"/>
            <a:r>
              <a:rPr lang="en-US" sz="2800" dirty="0"/>
              <a:t>Do the relative positions of these two elements in the periodic table agree with the fact that they form an ionic bond?  Explain.</a:t>
            </a:r>
          </a:p>
          <a:p>
            <a:pPr lvl="1"/>
            <a:endParaRPr lang="en-US" sz="2400" dirty="0"/>
          </a:p>
        </p:txBody>
      </p:sp>
    </p:spTree>
    <p:extLst>
      <p:ext uri="{BB962C8B-B14F-4D97-AF65-F5344CB8AC3E}">
        <p14:creationId xmlns:p14="http://schemas.microsoft.com/office/powerpoint/2010/main" val="3606970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REMINDERS</a:t>
            </a:r>
          </a:p>
        </p:txBody>
      </p:sp>
      <p:sp>
        <p:nvSpPr>
          <p:cNvPr id="3" name="Content Placeholder 2"/>
          <p:cNvSpPr>
            <a:spLocks noGrp="1"/>
          </p:cNvSpPr>
          <p:nvPr>
            <p:ph idx="1"/>
          </p:nvPr>
        </p:nvSpPr>
        <p:spPr/>
        <p:txBody>
          <a:bodyPr/>
          <a:lstStyle/>
          <a:p>
            <a:r>
              <a:rPr lang="en-US" b="1" dirty="0">
                <a:solidFill>
                  <a:srgbClr val="FF0000"/>
                </a:solidFill>
              </a:rPr>
              <a:t>If you take your goggles off while in the lab area, you will be removed from the lab area.</a:t>
            </a:r>
          </a:p>
          <a:p>
            <a:r>
              <a:rPr lang="en-US" dirty="0"/>
              <a:t>Matches and wooden stirrers go in the trash, NOT in the sink. </a:t>
            </a:r>
          </a:p>
          <a:p>
            <a:endParaRPr lang="en-US" dirty="0"/>
          </a:p>
          <a:p>
            <a:r>
              <a:rPr lang="en-US" dirty="0"/>
              <a:t>Lab is due </a:t>
            </a:r>
            <a:r>
              <a:rPr lang="en-US"/>
              <a:t>on Wednesday.</a:t>
            </a:r>
            <a:endParaRPr lang="en-US" dirty="0"/>
          </a:p>
          <a:p>
            <a:pPr marL="0" indent="0">
              <a:buNone/>
            </a:pPr>
            <a:r>
              <a:rPr lang="en-US" dirty="0"/>
              <a:t> </a:t>
            </a:r>
          </a:p>
          <a:p>
            <a:endParaRPr lang="en-US" b="1" dirty="0">
              <a:solidFill>
                <a:srgbClr val="FF0000"/>
              </a:solidFill>
            </a:endParaRPr>
          </a:p>
        </p:txBody>
      </p:sp>
    </p:spTree>
    <p:extLst>
      <p:ext uri="{BB962C8B-B14F-4D97-AF65-F5344CB8AC3E}">
        <p14:creationId xmlns:p14="http://schemas.microsoft.com/office/powerpoint/2010/main" val="1457908167"/>
      </p:ext>
    </p:extLst>
  </p:cSld>
  <p:clrMapOvr>
    <a:masterClrMapping/>
  </p:clrMapOvr>
</p:sld>
</file>

<file path=ppt/theme/theme1.xml><?xml version="1.0" encoding="utf-8"?>
<a:theme xmlns:a="http://schemas.openxmlformats.org/drawingml/2006/main" name="Eclipse">
  <a:themeElements>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fontScheme name="Eclip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Verdana" pitchFamily="34"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9244</TotalTime>
  <Words>705</Words>
  <Application>Microsoft Office PowerPoint</Application>
  <PresentationFormat>On-screen Show (4:3)</PresentationFormat>
  <Paragraphs>110</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Verdana</vt:lpstr>
      <vt:lpstr>Wingdings</vt:lpstr>
      <vt:lpstr>Eclipse</vt:lpstr>
      <vt:lpstr>DO NOW</vt:lpstr>
      <vt:lpstr>Lose ‘Em and Gain ‘Em</vt:lpstr>
      <vt:lpstr>Lose ‘Em and Gain ‘Em</vt:lpstr>
      <vt:lpstr>COVALENT BONDS</vt:lpstr>
      <vt:lpstr>COVALENT BONDING</vt:lpstr>
      <vt:lpstr>COVALENT BONDING</vt:lpstr>
      <vt:lpstr>CHARACTERISTICS</vt:lpstr>
      <vt:lpstr>TYPES OF COVALENT BONDS</vt:lpstr>
      <vt:lpstr>Types of Covalent Bonds</vt:lpstr>
      <vt:lpstr>BONDING</vt:lpstr>
      <vt:lpstr>SHARING ELECTRONS</vt:lpstr>
      <vt:lpstr>SHARING ELECTRONS</vt:lpstr>
      <vt:lpstr>SHARING ELECTRONS</vt:lpstr>
      <vt:lpstr>SHARING ELECTRONS</vt:lpstr>
      <vt:lpstr>BONDING LAB</vt:lpstr>
      <vt:lpstr>BONDING LAB</vt:lpstr>
      <vt:lpstr>BONDING LAB</vt:lpstr>
      <vt:lpstr>BONDING LAB</vt:lpstr>
      <vt:lpstr>BONDING LAB</vt:lpstr>
      <vt:lpstr>BONDING LAB</vt:lpstr>
      <vt:lpstr>BONDING LAB</vt:lpstr>
      <vt:lpstr>BONDING LAB</vt:lpstr>
      <vt:lpstr>BONDING LAB</vt:lpstr>
      <vt:lpstr>BONDING LAB</vt:lpstr>
      <vt:lpstr>BONDING LAB</vt:lpstr>
      <vt:lpstr>BONDING LAB</vt:lpstr>
      <vt:lpstr>BONDING LAB</vt:lpstr>
      <vt:lpstr>BONDING LAB</vt:lpstr>
      <vt:lpstr>REMINDERS</vt:lpstr>
    </vt:vector>
  </TitlesOfParts>
  <Company>DCSS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Bonding and Nomenclature</dc:title>
  <dc:creator>DCSS</dc:creator>
  <cp:lastModifiedBy>Nancy Brim</cp:lastModifiedBy>
  <cp:revision>133</cp:revision>
  <dcterms:created xsi:type="dcterms:W3CDTF">2010-10-18T17:52:12Z</dcterms:created>
  <dcterms:modified xsi:type="dcterms:W3CDTF">2017-09-27T01:00:40Z</dcterms:modified>
</cp:coreProperties>
</file>