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sldIdLst>
    <p:sldId id="270" r:id="rId2"/>
    <p:sldId id="296" r:id="rId3"/>
    <p:sldId id="297" r:id="rId4"/>
    <p:sldId id="298" r:id="rId5"/>
    <p:sldId id="299" r:id="rId6"/>
    <p:sldId id="300" r:id="rId7"/>
    <p:sldId id="301" r:id="rId8"/>
    <p:sldId id="306" r:id="rId9"/>
    <p:sldId id="302" r:id="rId10"/>
    <p:sldId id="307" r:id="rId11"/>
    <p:sldId id="303" r:id="rId12"/>
    <p:sldId id="308" r:id="rId13"/>
    <p:sldId id="304" r:id="rId14"/>
    <p:sldId id="305" r:id="rId15"/>
    <p:sldId id="309" r:id="rId16"/>
    <p:sldId id="310" r:id="rId17"/>
    <p:sldId id="313" r:id="rId18"/>
    <p:sldId id="312" r:id="rId19"/>
    <p:sldId id="315" r:id="rId20"/>
    <p:sldId id="314" r:id="rId21"/>
    <p:sldId id="316" r:id="rId22"/>
    <p:sldId id="283" r:id="rId23"/>
    <p:sldId id="317" r:id="rId24"/>
    <p:sldId id="257" r:id="rId25"/>
    <p:sldId id="258" r:id="rId26"/>
    <p:sldId id="259" r:id="rId27"/>
    <p:sldId id="260" r:id="rId28"/>
    <p:sldId id="261" r:id="rId29"/>
    <p:sldId id="287" r:id="rId30"/>
    <p:sldId id="262" r:id="rId31"/>
    <p:sldId id="268" r:id="rId32"/>
    <p:sldId id="288" r:id="rId33"/>
    <p:sldId id="263" r:id="rId34"/>
    <p:sldId id="264" r:id="rId35"/>
    <p:sldId id="271" r:id="rId36"/>
    <p:sldId id="272" r:id="rId37"/>
    <p:sldId id="273" r:id="rId38"/>
    <p:sldId id="274" r:id="rId39"/>
    <p:sldId id="275" r:id="rId40"/>
    <p:sldId id="282" r:id="rId41"/>
    <p:sldId id="289" r:id="rId42"/>
    <p:sldId id="290" r:id="rId43"/>
    <p:sldId id="277" r:id="rId44"/>
    <p:sldId id="278" r:id="rId45"/>
    <p:sldId id="279" r:id="rId46"/>
    <p:sldId id="280" r:id="rId47"/>
    <p:sldId id="286" r:id="rId48"/>
    <p:sldId id="276" r:id="rId49"/>
    <p:sldId id="284" r:id="rId50"/>
    <p:sldId id="291" r:id="rId51"/>
    <p:sldId id="292" r:id="rId52"/>
    <p:sldId id="318" r:id="rId5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5pPr>
    <a:lvl6pPr marL="2286000" algn="l" defTabSz="914400" rtl="0" eaLnBrk="1" latinLnBrk="0" hangingPunct="1">
      <a:defRPr kern="1200">
        <a:solidFill>
          <a:schemeClr val="tx1"/>
        </a:solidFill>
        <a:latin typeface="Verdana" panose="020B0604030504040204" pitchFamily="34" charset="0"/>
        <a:ea typeface="+mn-ea"/>
        <a:cs typeface="+mn-cs"/>
      </a:defRPr>
    </a:lvl6pPr>
    <a:lvl7pPr marL="2743200" algn="l" defTabSz="914400" rtl="0" eaLnBrk="1" latinLnBrk="0" hangingPunct="1">
      <a:defRPr kern="1200">
        <a:solidFill>
          <a:schemeClr val="tx1"/>
        </a:solidFill>
        <a:latin typeface="Verdana" panose="020B0604030504040204" pitchFamily="34" charset="0"/>
        <a:ea typeface="+mn-ea"/>
        <a:cs typeface="+mn-cs"/>
      </a:defRPr>
    </a:lvl7pPr>
    <a:lvl8pPr marL="3200400" algn="l" defTabSz="914400" rtl="0" eaLnBrk="1" latinLnBrk="0" hangingPunct="1">
      <a:defRPr kern="1200">
        <a:solidFill>
          <a:schemeClr val="tx1"/>
        </a:solidFill>
        <a:latin typeface="Verdana" panose="020B0604030504040204" pitchFamily="34" charset="0"/>
        <a:ea typeface="+mn-ea"/>
        <a:cs typeface="+mn-cs"/>
      </a:defRPr>
    </a:lvl8pPr>
    <a:lvl9pPr marL="3657600" algn="l" defTabSz="914400" rtl="0" eaLnBrk="1" latinLnBrk="0" hangingPunct="1">
      <a:defRPr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095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338" name="Group 2"/>
          <p:cNvGrpSpPr>
            <a:grpSpLocks/>
          </p:cNvGrpSpPr>
          <p:nvPr/>
        </p:nvGrpSpPr>
        <p:grpSpPr bwMode="auto">
          <a:xfrm>
            <a:off x="-3222625" y="304800"/>
            <a:ext cx="11909425" cy="4724400"/>
            <a:chOff x="-2030" y="192"/>
            <a:chExt cx="7502" cy="2976"/>
          </a:xfrm>
        </p:grpSpPr>
        <p:sp>
          <p:nvSpPr>
            <p:cNvPr id="14339" name="Line 3"/>
            <p:cNvSpPr>
              <a:spLocks noChangeShapeType="1"/>
            </p:cNvSpPr>
            <p:nvPr/>
          </p:nvSpPr>
          <p:spPr bwMode="auto">
            <a:xfrm>
              <a:off x="912" y="1584"/>
              <a:ext cx="456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0" name="AutoShape 4"/>
            <p:cNvSpPr>
              <a:spLocks noChangeArrowheads="1"/>
            </p:cNvSpPr>
            <p:nvPr/>
          </p:nvSpPr>
          <p:spPr bwMode="auto">
            <a:xfrm>
              <a:off x="-1584" y="864"/>
              <a:ext cx="2304" cy="2304"/>
            </a:xfrm>
            <a:custGeom>
              <a:avLst/>
              <a:gdLst>
                <a:gd name="G0" fmla="+- 12083 0 0"/>
                <a:gd name="G1" fmla="+- -3200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12083 -32000"/>
                <a:gd name="T13" fmla="*/ T12 w 64000"/>
                <a:gd name="T14" fmla="+- 0 -29632 -32000"/>
                <a:gd name="T15" fmla="*/ -29632 h 64000"/>
                <a:gd name="T16" fmla="+- 0 32000 -32000"/>
                <a:gd name="T17" fmla="*/ T16 w 64000"/>
                <a:gd name="T18" fmla="+- 0 0 -32000"/>
                <a:gd name="T19" fmla="*/ 0 h 64000"/>
                <a:gd name="T20" fmla="+- 0 12083 -32000"/>
                <a:gd name="T21" fmla="*/ T20 w 64000"/>
                <a:gd name="T22" fmla="+- 0 29631 -32000"/>
                <a:gd name="T23" fmla="*/ 29631 h 64000"/>
                <a:gd name="T24" fmla="+- 0 12083 -32000"/>
                <a:gd name="T25" fmla="*/ T24 w 64000"/>
                <a:gd name="T26" fmla="+- 0 29631 -32000"/>
                <a:gd name="T27" fmla="*/ 29631 h 64000"/>
                <a:gd name="T28" fmla="+- 0 12082 -32000"/>
                <a:gd name="T29" fmla="*/ T28 w 64000"/>
                <a:gd name="T30" fmla="+- 0 29631 -32000"/>
                <a:gd name="T31" fmla="*/ 29631 h 64000"/>
                <a:gd name="T32" fmla="+- 0 12083 -32000"/>
                <a:gd name="T33" fmla="*/ T32 w 64000"/>
                <a:gd name="T34" fmla="+- 0 29632 -32000"/>
                <a:gd name="T35" fmla="*/ 29632 h 64000"/>
                <a:gd name="T36" fmla="+- 0 12083 -32000"/>
                <a:gd name="T37" fmla="*/ T36 w 64000"/>
                <a:gd name="T38" fmla="+- 0 -29632 -32000"/>
                <a:gd name="T39" fmla="*/ -29632 h 64000"/>
                <a:gd name="T40" fmla="+- 0 12082 -32000"/>
                <a:gd name="T41" fmla="*/ T40 w 64000"/>
                <a:gd name="T42" fmla="+- 0 -29632 -32000"/>
                <a:gd name="T43" fmla="*/ -29632 h 64000"/>
                <a:gd name="T44" fmla="+- 0 12083 -32000"/>
                <a:gd name="T45" fmla="*/ T44 w 64000"/>
                <a:gd name="T46" fmla="+- 0 -29632 -32000"/>
                <a:gd name="T47" fmla="*/ -29632 h 64000"/>
                <a:gd name="T48" fmla="+- 0 G27 -32000"/>
                <a:gd name="T49" fmla="*/ T48 w 64000"/>
                <a:gd name="T50" fmla="+- 0 G11 -32000"/>
                <a:gd name="T51" fmla="*/ G11 h 64000"/>
                <a:gd name="T52" fmla="+- 0 G25 -32000"/>
                <a:gd name="T53" fmla="*/ T52 w 64000"/>
                <a:gd name="T54" fmla="+- 0 G14 -32000"/>
                <a:gd name="T55" fmla="*/ G14 h 64000"/>
              </a:gdLst>
              <a:ahLst/>
              <a:cxnLst>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T49" t="T51" r="T53" b="T55"/>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latin typeface="Times New Roman" panose="02020603050405020304" pitchFamily="18" charset="0"/>
              </a:endParaRPr>
            </a:p>
          </p:txBody>
        </p:sp>
        <p:sp>
          <p:nvSpPr>
            <p:cNvPr id="14341" name="AutoShape 5"/>
            <p:cNvSpPr>
              <a:spLocks noChangeArrowheads="1"/>
            </p:cNvSpPr>
            <p:nvPr/>
          </p:nvSpPr>
          <p:spPr bwMode="auto">
            <a:xfrm>
              <a:off x="-2030" y="192"/>
              <a:ext cx="2544" cy="2544"/>
            </a:xfrm>
            <a:custGeom>
              <a:avLst/>
              <a:gdLst>
                <a:gd name="G0" fmla="+- 18994 0 0"/>
                <a:gd name="G1" fmla="+- -30013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18994 -32000"/>
                <a:gd name="T13" fmla="*/ T12 w 64000"/>
                <a:gd name="T14" fmla="+- 0 -25754 -32000"/>
                <a:gd name="T15" fmla="*/ -25754 h 64000"/>
                <a:gd name="T16" fmla="+- 0 32000 -32000"/>
                <a:gd name="T17" fmla="*/ T16 w 64000"/>
                <a:gd name="T18" fmla="+- 0 0 -32000"/>
                <a:gd name="T19" fmla="*/ 0 h 64000"/>
                <a:gd name="T20" fmla="+- 0 18994 -32000"/>
                <a:gd name="T21" fmla="*/ T20 w 64000"/>
                <a:gd name="T22" fmla="+- 0 25753 -32000"/>
                <a:gd name="T23" fmla="*/ 25753 h 64000"/>
                <a:gd name="T24" fmla="+- 0 18994 -32000"/>
                <a:gd name="T25" fmla="*/ T24 w 64000"/>
                <a:gd name="T26" fmla="+- 0 25753 -32000"/>
                <a:gd name="T27" fmla="*/ 25753 h 64000"/>
                <a:gd name="T28" fmla="+- 0 18993 -32000"/>
                <a:gd name="T29" fmla="*/ T28 w 64000"/>
                <a:gd name="T30" fmla="+- 0 25753 -32000"/>
                <a:gd name="T31" fmla="*/ 25753 h 64000"/>
                <a:gd name="T32" fmla="+- 0 18994 -32000"/>
                <a:gd name="T33" fmla="*/ T32 w 64000"/>
                <a:gd name="T34" fmla="+- 0 25754 -32000"/>
                <a:gd name="T35" fmla="*/ 25754 h 64000"/>
                <a:gd name="T36" fmla="+- 0 18994 -32000"/>
                <a:gd name="T37" fmla="*/ T36 w 64000"/>
                <a:gd name="T38" fmla="+- 0 -25754 -32000"/>
                <a:gd name="T39" fmla="*/ -25754 h 64000"/>
                <a:gd name="T40" fmla="+- 0 18993 -32000"/>
                <a:gd name="T41" fmla="*/ T40 w 64000"/>
                <a:gd name="T42" fmla="+- 0 -25754 -32000"/>
                <a:gd name="T43" fmla="*/ -25754 h 64000"/>
                <a:gd name="T44" fmla="+- 0 18994 -32000"/>
                <a:gd name="T45" fmla="*/ T44 w 64000"/>
                <a:gd name="T46" fmla="+- 0 -25754 -32000"/>
                <a:gd name="T47" fmla="*/ -25754 h 64000"/>
                <a:gd name="T48" fmla="+- 0 G27 -32000"/>
                <a:gd name="T49" fmla="*/ T48 w 64000"/>
                <a:gd name="T50" fmla="+- 0 G11 -32000"/>
                <a:gd name="T51" fmla="*/ G11 h 64000"/>
                <a:gd name="T52" fmla="+- 0 G25 -32000"/>
                <a:gd name="T53" fmla="*/ T52 w 64000"/>
                <a:gd name="T54" fmla="+- 0 G14 -32000"/>
                <a:gd name="T55" fmla="*/ G14 h 64000"/>
              </a:gdLst>
              <a:ahLst/>
              <a:cxnLst>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T49" t="T51" r="T53" b="T55"/>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grpSp>
      <p:sp>
        <p:nvSpPr>
          <p:cNvPr id="14342" name="Rectangle 6"/>
          <p:cNvSpPr>
            <a:spLocks noGrp="1" noChangeArrowheads="1"/>
          </p:cNvSpPr>
          <p:nvPr>
            <p:ph type="ctrTitle"/>
          </p:nvPr>
        </p:nvSpPr>
        <p:spPr>
          <a:xfrm>
            <a:off x="1443038" y="985838"/>
            <a:ext cx="7239000" cy="1444625"/>
          </a:xfrm>
        </p:spPr>
        <p:txBody>
          <a:bodyPr/>
          <a:lstStyle>
            <a:lvl1pPr>
              <a:defRPr sz="4000"/>
            </a:lvl1pPr>
          </a:lstStyle>
          <a:p>
            <a:pPr lvl="0"/>
            <a:r>
              <a:rPr lang="en-US" altLang="en-US" noProof="0" smtClean="0"/>
              <a:t>Click to edit Master title style</a:t>
            </a:r>
          </a:p>
        </p:txBody>
      </p:sp>
      <p:sp>
        <p:nvSpPr>
          <p:cNvPr id="14343" name="Rectangle 7"/>
          <p:cNvSpPr>
            <a:spLocks noGrp="1" noChangeArrowheads="1"/>
          </p:cNvSpPr>
          <p:nvPr>
            <p:ph type="subTitle" idx="1"/>
          </p:nvPr>
        </p:nvSpPr>
        <p:spPr>
          <a:xfrm>
            <a:off x="1443038" y="3427413"/>
            <a:ext cx="7239000" cy="1752600"/>
          </a:xfrm>
        </p:spPr>
        <p:txBody>
          <a:bodyPr/>
          <a:lstStyle>
            <a:lvl1pPr marL="0" indent="0">
              <a:buFont typeface="Wingdings" panose="05000000000000000000" pitchFamily="2" charset="2"/>
              <a:buNone/>
              <a:defRPr/>
            </a:lvl1pPr>
          </a:lstStyle>
          <a:p>
            <a:pPr lvl="0"/>
            <a:r>
              <a:rPr lang="en-US" altLang="en-US" noProof="0" smtClean="0"/>
              <a:t>Click to edit Master subtitle style</a:t>
            </a:r>
          </a:p>
        </p:txBody>
      </p:sp>
      <p:sp>
        <p:nvSpPr>
          <p:cNvPr id="14344" name="Rectangle 8"/>
          <p:cNvSpPr>
            <a:spLocks noGrp="1" noChangeArrowheads="1"/>
          </p:cNvSpPr>
          <p:nvPr>
            <p:ph type="dt" sz="half" idx="2"/>
          </p:nvPr>
        </p:nvSpPr>
        <p:spPr/>
        <p:txBody>
          <a:bodyPr/>
          <a:lstStyle>
            <a:lvl1pPr>
              <a:defRPr/>
            </a:lvl1pPr>
          </a:lstStyle>
          <a:p>
            <a:endParaRPr lang="en-US" altLang="en-US"/>
          </a:p>
        </p:txBody>
      </p:sp>
      <p:sp>
        <p:nvSpPr>
          <p:cNvPr id="14345" name="Rectangle 9"/>
          <p:cNvSpPr>
            <a:spLocks noGrp="1" noChangeArrowheads="1"/>
          </p:cNvSpPr>
          <p:nvPr>
            <p:ph type="ftr" sz="quarter" idx="3"/>
          </p:nvPr>
        </p:nvSpPr>
        <p:spPr/>
        <p:txBody>
          <a:bodyPr/>
          <a:lstStyle>
            <a:lvl1pPr>
              <a:defRPr/>
            </a:lvl1pPr>
          </a:lstStyle>
          <a:p>
            <a:endParaRPr lang="en-US" altLang="en-US"/>
          </a:p>
        </p:txBody>
      </p:sp>
      <p:sp>
        <p:nvSpPr>
          <p:cNvPr id="14346" name="Rectangle 10"/>
          <p:cNvSpPr>
            <a:spLocks noGrp="1" noChangeArrowheads="1"/>
          </p:cNvSpPr>
          <p:nvPr>
            <p:ph type="sldNum" sz="quarter" idx="4"/>
          </p:nvPr>
        </p:nvSpPr>
        <p:spPr/>
        <p:txBody>
          <a:bodyPr/>
          <a:lstStyle>
            <a:lvl1pPr>
              <a:defRPr/>
            </a:lvl1pPr>
          </a:lstStyle>
          <a:p>
            <a:fld id="{FA4DA9C7-012B-4500-9A61-A36C3BBC2DA7}"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A84374C-F658-41A0-940C-6DA845DBF784}" type="slidenum">
              <a:rPr lang="en-US" altLang="en-US"/>
              <a:pPr/>
              <a:t>‹#›</a:t>
            </a:fld>
            <a:endParaRPr lang="en-US" altLang="en-US"/>
          </a:p>
        </p:txBody>
      </p:sp>
    </p:spTree>
    <p:extLst>
      <p:ext uri="{BB962C8B-B14F-4D97-AF65-F5344CB8AC3E}">
        <p14:creationId xmlns:p14="http://schemas.microsoft.com/office/powerpoint/2010/main" val="3908591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CBA94CC-8382-4906-A192-8E08434C4C98}" type="slidenum">
              <a:rPr lang="en-US" altLang="en-US"/>
              <a:pPr/>
              <a:t>‹#›</a:t>
            </a:fld>
            <a:endParaRPr lang="en-US" altLang="en-US"/>
          </a:p>
        </p:txBody>
      </p:sp>
    </p:spTree>
    <p:extLst>
      <p:ext uri="{BB962C8B-B14F-4D97-AF65-F5344CB8AC3E}">
        <p14:creationId xmlns:p14="http://schemas.microsoft.com/office/powerpoint/2010/main" val="1016704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0013" y="1827213"/>
            <a:ext cx="3579812"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2225" y="1827213"/>
            <a:ext cx="35814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8E7B324-6737-4444-9486-2844E7981FAC}" type="slidenum">
              <a:rPr lang="en-US" altLang="en-US"/>
              <a:pPr/>
              <a:t>‹#›</a:t>
            </a:fld>
            <a:endParaRPr lang="en-US" altLang="en-US"/>
          </a:p>
        </p:txBody>
      </p:sp>
    </p:spTree>
    <p:extLst>
      <p:ext uri="{BB962C8B-B14F-4D97-AF65-F5344CB8AC3E}">
        <p14:creationId xmlns:p14="http://schemas.microsoft.com/office/powerpoint/2010/main" val="601996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09B89868-A554-4296-9741-2A1220B9CAEE}" type="slidenum">
              <a:rPr lang="en-US" altLang="en-US"/>
              <a:pPr/>
              <a:t>‹#›</a:t>
            </a:fld>
            <a:endParaRPr lang="en-US" altLang="en-US"/>
          </a:p>
        </p:txBody>
      </p:sp>
    </p:spTree>
    <p:extLst>
      <p:ext uri="{BB962C8B-B14F-4D97-AF65-F5344CB8AC3E}">
        <p14:creationId xmlns:p14="http://schemas.microsoft.com/office/powerpoint/2010/main" val="938957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9F41D268-CAE1-4DB3-A02F-D6F6143E2874}" type="slidenum">
              <a:rPr lang="en-US" altLang="en-US"/>
              <a:pPr/>
              <a:t>‹#›</a:t>
            </a:fld>
            <a:endParaRPr lang="en-US" altLang="en-US"/>
          </a:p>
        </p:txBody>
      </p:sp>
    </p:spTree>
    <p:extLst>
      <p:ext uri="{BB962C8B-B14F-4D97-AF65-F5344CB8AC3E}">
        <p14:creationId xmlns:p14="http://schemas.microsoft.com/office/powerpoint/2010/main" val="3496709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ED83AA67-1AD7-4E53-870D-9FD0F9C65306}" type="slidenum">
              <a:rPr lang="en-US" altLang="en-US"/>
              <a:pPr/>
              <a:t>‹#›</a:t>
            </a:fld>
            <a:endParaRPr lang="en-US" altLang="en-US"/>
          </a:p>
        </p:txBody>
      </p:sp>
    </p:spTree>
    <p:extLst>
      <p:ext uri="{BB962C8B-B14F-4D97-AF65-F5344CB8AC3E}">
        <p14:creationId xmlns:p14="http://schemas.microsoft.com/office/powerpoint/2010/main" val="356166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EDF5B68F-ADE5-4070-B55C-FEBE7642F433}" type="slidenum">
              <a:rPr lang="en-US" altLang="en-US"/>
              <a:pPr/>
              <a:t>‹#›</a:t>
            </a:fld>
            <a:endParaRPr lang="en-US" altLang="en-US"/>
          </a:p>
        </p:txBody>
      </p:sp>
    </p:spTree>
    <p:extLst>
      <p:ext uri="{BB962C8B-B14F-4D97-AF65-F5344CB8AC3E}">
        <p14:creationId xmlns:p14="http://schemas.microsoft.com/office/powerpoint/2010/main" val="3886573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F7655B1E-A068-4334-89E6-55C925CA4203}" type="slidenum">
              <a:rPr lang="en-US" altLang="en-US"/>
              <a:pPr/>
              <a:t>‹#›</a:t>
            </a:fld>
            <a:endParaRPr lang="en-US" altLang="en-US"/>
          </a:p>
        </p:txBody>
      </p:sp>
    </p:spTree>
    <p:extLst>
      <p:ext uri="{BB962C8B-B14F-4D97-AF65-F5344CB8AC3E}">
        <p14:creationId xmlns:p14="http://schemas.microsoft.com/office/powerpoint/2010/main" val="4088438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99B13F7-4E26-4BA1-BEE3-196033102259}" type="slidenum">
              <a:rPr lang="en-US" altLang="en-US"/>
              <a:pPr/>
              <a:t>‹#›</a:t>
            </a:fld>
            <a:endParaRPr lang="en-US" altLang="en-US"/>
          </a:p>
        </p:txBody>
      </p:sp>
    </p:spTree>
    <p:extLst>
      <p:ext uri="{BB962C8B-B14F-4D97-AF65-F5344CB8AC3E}">
        <p14:creationId xmlns:p14="http://schemas.microsoft.com/office/powerpoint/2010/main" val="657237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01625"/>
            <a:ext cx="1827212" cy="56403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964A10D-D7D7-4BE5-BF26-ACD0BCD1AB12}" type="slidenum">
              <a:rPr lang="en-US" altLang="en-US"/>
              <a:pPr/>
              <a:t>‹#›</a:t>
            </a:fld>
            <a:endParaRPr lang="en-US" altLang="en-US"/>
          </a:p>
        </p:txBody>
      </p:sp>
    </p:spTree>
    <p:extLst>
      <p:ext uri="{BB962C8B-B14F-4D97-AF65-F5344CB8AC3E}">
        <p14:creationId xmlns:p14="http://schemas.microsoft.com/office/powerpoint/2010/main" val="1812665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314" name="Group 2"/>
          <p:cNvGrpSpPr>
            <a:grpSpLocks/>
          </p:cNvGrpSpPr>
          <p:nvPr/>
        </p:nvGrpSpPr>
        <p:grpSpPr bwMode="auto">
          <a:xfrm>
            <a:off x="-3238500" y="0"/>
            <a:ext cx="11925300" cy="3810000"/>
            <a:chOff x="-2040" y="0"/>
            <a:chExt cx="7512" cy="2400"/>
          </a:xfrm>
        </p:grpSpPr>
        <p:sp>
          <p:nvSpPr>
            <p:cNvPr id="13315" name="AutoShape 3"/>
            <p:cNvSpPr>
              <a:spLocks noChangeArrowheads="1"/>
            </p:cNvSpPr>
            <p:nvPr/>
          </p:nvSpPr>
          <p:spPr bwMode="auto">
            <a:xfrm>
              <a:off x="-2040" y="432"/>
              <a:ext cx="2592" cy="1968"/>
            </a:xfrm>
            <a:custGeom>
              <a:avLst/>
              <a:gdLst>
                <a:gd name="G0" fmla="+- 18296 0 0"/>
                <a:gd name="G1" fmla="+- -30880 0 0"/>
                <a:gd name="G2" fmla="+- 31512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18296 -32000"/>
                <a:gd name="T13" fmla="*/ T12 w 64000"/>
                <a:gd name="T14" fmla="+- 0 -26254 -32000"/>
                <a:gd name="T15" fmla="*/ -26254 h 64000"/>
                <a:gd name="T16" fmla="+- 0 32000 -32000"/>
                <a:gd name="T17" fmla="*/ T16 w 64000"/>
                <a:gd name="T18" fmla="+- 0 0 -32000"/>
                <a:gd name="T19" fmla="*/ 0 h 64000"/>
                <a:gd name="T20" fmla="+- 0 18296 -32000"/>
                <a:gd name="T21" fmla="*/ T20 w 64000"/>
                <a:gd name="T22" fmla="+- 0 26253 -32000"/>
                <a:gd name="T23" fmla="*/ 26253 h 64000"/>
                <a:gd name="T24" fmla="+- 0 18296 -32000"/>
                <a:gd name="T25" fmla="*/ T24 w 64000"/>
                <a:gd name="T26" fmla="+- 0 26253 -32000"/>
                <a:gd name="T27" fmla="*/ 26253 h 64000"/>
                <a:gd name="T28" fmla="+- 0 18295 -32000"/>
                <a:gd name="T29" fmla="*/ T28 w 64000"/>
                <a:gd name="T30" fmla="+- 0 26253 -32000"/>
                <a:gd name="T31" fmla="*/ 26253 h 64000"/>
                <a:gd name="T32" fmla="+- 0 18296 -32000"/>
                <a:gd name="T33" fmla="*/ T32 w 64000"/>
                <a:gd name="T34" fmla="+- 0 26254 -32000"/>
                <a:gd name="T35" fmla="*/ 26254 h 64000"/>
                <a:gd name="T36" fmla="+- 0 18296 -32000"/>
                <a:gd name="T37" fmla="*/ T36 w 64000"/>
                <a:gd name="T38" fmla="+- 0 -26254 -32000"/>
                <a:gd name="T39" fmla="*/ -26254 h 64000"/>
                <a:gd name="T40" fmla="+- 0 18295 -32000"/>
                <a:gd name="T41" fmla="*/ T40 w 64000"/>
                <a:gd name="T42" fmla="+- 0 -26254 -32000"/>
                <a:gd name="T43" fmla="*/ -26254 h 64000"/>
                <a:gd name="T44" fmla="+- 0 18296 -32000"/>
                <a:gd name="T45" fmla="*/ T44 w 64000"/>
                <a:gd name="T46" fmla="+- 0 -26254 -32000"/>
                <a:gd name="T47" fmla="*/ -26254 h 64000"/>
                <a:gd name="T48" fmla="+- 0 G27 -32000"/>
                <a:gd name="T49" fmla="*/ T48 w 64000"/>
                <a:gd name="T50" fmla="+- 0 G11 -32000"/>
                <a:gd name="T51" fmla="*/ G11 h 64000"/>
                <a:gd name="T52" fmla="+- 0 G25 -32000"/>
                <a:gd name="T53" fmla="*/ T52 w 64000"/>
                <a:gd name="T54" fmla="+- 0 G14 -32000"/>
                <a:gd name="T55" fmla="*/ G14 h 64000"/>
              </a:gdLst>
              <a:ahLst/>
              <a:cxnLst>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T49" t="T51" r="T53" b="T55"/>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latin typeface="Times New Roman" panose="02020603050405020304" pitchFamily="18" charset="0"/>
              </a:endParaRPr>
            </a:p>
          </p:txBody>
        </p:sp>
        <p:sp>
          <p:nvSpPr>
            <p:cNvPr id="13316" name="AutoShape 4"/>
            <p:cNvSpPr>
              <a:spLocks noChangeArrowheads="1"/>
            </p:cNvSpPr>
            <p:nvPr/>
          </p:nvSpPr>
          <p:spPr bwMode="auto">
            <a:xfrm>
              <a:off x="-1528" y="0"/>
              <a:ext cx="1949" cy="1987"/>
            </a:xfrm>
            <a:custGeom>
              <a:avLst/>
              <a:gdLst>
                <a:gd name="G0" fmla="+- 18077 0 0"/>
                <a:gd name="G1" fmla="+- -3088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18077 -32000"/>
                <a:gd name="T13" fmla="*/ T12 w 64000"/>
                <a:gd name="T14" fmla="+- 0 -26405 -32000"/>
                <a:gd name="T15" fmla="*/ -26405 h 64000"/>
                <a:gd name="T16" fmla="+- 0 32000 -32000"/>
                <a:gd name="T17" fmla="*/ T16 w 64000"/>
                <a:gd name="T18" fmla="+- 0 0 -32000"/>
                <a:gd name="T19" fmla="*/ 0 h 64000"/>
                <a:gd name="T20" fmla="+- 0 18077 -32000"/>
                <a:gd name="T21" fmla="*/ T20 w 64000"/>
                <a:gd name="T22" fmla="+- 0 26404 -32000"/>
                <a:gd name="T23" fmla="*/ 26404 h 64000"/>
                <a:gd name="T24" fmla="+- 0 18077 -32000"/>
                <a:gd name="T25" fmla="*/ T24 w 64000"/>
                <a:gd name="T26" fmla="+- 0 26404 -32000"/>
                <a:gd name="T27" fmla="*/ 26404 h 64000"/>
                <a:gd name="T28" fmla="+- 0 18076 -32000"/>
                <a:gd name="T29" fmla="*/ T28 w 64000"/>
                <a:gd name="T30" fmla="+- 0 26404 -32000"/>
                <a:gd name="T31" fmla="*/ 26404 h 64000"/>
                <a:gd name="T32" fmla="+- 0 18077 -32000"/>
                <a:gd name="T33" fmla="*/ T32 w 64000"/>
                <a:gd name="T34" fmla="+- 0 26405 -32000"/>
                <a:gd name="T35" fmla="*/ 26405 h 64000"/>
                <a:gd name="T36" fmla="+- 0 18077 -32000"/>
                <a:gd name="T37" fmla="*/ T36 w 64000"/>
                <a:gd name="T38" fmla="+- 0 -26405 -32000"/>
                <a:gd name="T39" fmla="*/ -26405 h 64000"/>
                <a:gd name="T40" fmla="+- 0 18076 -32000"/>
                <a:gd name="T41" fmla="*/ T40 w 64000"/>
                <a:gd name="T42" fmla="+- 0 -26405 -32000"/>
                <a:gd name="T43" fmla="*/ -26405 h 64000"/>
                <a:gd name="T44" fmla="+- 0 18077 -32000"/>
                <a:gd name="T45" fmla="*/ T44 w 64000"/>
                <a:gd name="T46" fmla="+- 0 -26405 -32000"/>
                <a:gd name="T47" fmla="*/ -26405 h 64000"/>
                <a:gd name="T48" fmla="+- 0 G27 -32000"/>
                <a:gd name="T49" fmla="*/ T48 w 64000"/>
                <a:gd name="T50" fmla="+- 0 G11 -32000"/>
                <a:gd name="T51" fmla="*/ G11 h 64000"/>
                <a:gd name="T52" fmla="+- 0 G25 -32000"/>
                <a:gd name="T53" fmla="*/ T52 w 64000"/>
                <a:gd name="T54" fmla="+- 0 G14 -32000"/>
                <a:gd name="T55" fmla="*/ G14 h 64000"/>
              </a:gdLst>
              <a:ahLst/>
              <a:cxnLst>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T49" t="T51" r="T53" b="T55"/>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13317" name="Line 5"/>
            <p:cNvSpPr>
              <a:spLocks noChangeShapeType="1"/>
            </p:cNvSpPr>
            <p:nvPr/>
          </p:nvSpPr>
          <p:spPr bwMode="auto">
            <a:xfrm>
              <a:off x="864" y="960"/>
              <a:ext cx="460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3318" name="Rectangle 6"/>
          <p:cNvSpPr>
            <a:spLocks noGrp="1" noChangeArrowheads="1"/>
          </p:cNvSpPr>
          <p:nvPr>
            <p:ph type="title"/>
          </p:nvPr>
        </p:nvSpPr>
        <p:spPr bwMode="auto">
          <a:xfrm>
            <a:off x="1370013" y="301625"/>
            <a:ext cx="7313612"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3319" name="Rectangle 7"/>
          <p:cNvSpPr>
            <a:spLocks noGrp="1" noChangeArrowheads="1"/>
          </p:cNvSpPr>
          <p:nvPr>
            <p:ph type="body" idx="1"/>
          </p:nvPr>
        </p:nvSpPr>
        <p:spPr bwMode="auto">
          <a:xfrm>
            <a:off x="1370013" y="1827213"/>
            <a:ext cx="7313612"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320" name="Rectangle 8"/>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ltLang="en-US"/>
          </a:p>
        </p:txBody>
      </p:sp>
      <p:sp>
        <p:nvSpPr>
          <p:cNvPr id="13321" name="Rectangle 9"/>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vl1pPr>
          </a:lstStyle>
          <a:p>
            <a:endParaRPr lang="en-US" altLang="en-US"/>
          </a:p>
        </p:txBody>
      </p:sp>
      <p:sp>
        <p:nvSpPr>
          <p:cNvPr id="13322" name="Rectangle 10"/>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36A61C5A-F2F9-41B8-A29E-7EC44F7C849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l" rtl="0" fontAlgn="base">
        <a:spcBef>
          <a:spcPct val="0"/>
        </a:spcBef>
        <a:spcAft>
          <a:spcPct val="0"/>
        </a:spcAft>
        <a:defRPr sz="3600" kern="12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panose="020B0604020202020204" pitchFamily="34" charset="0"/>
        </a:defRPr>
      </a:lvl2pPr>
      <a:lvl3pPr algn="l" rtl="0" fontAlgn="base">
        <a:spcBef>
          <a:spcPct val="0"/>
        </a:spcBef>
        <a:spcAft>
          <a:spcPct val="0"/>
        </a:spcAft>
        <a:defRPr sz="3600">
          <a:solidFill>
            <a:schemeClr val="tx2"/>
          </a:solidFill>
          <a:latin typeface="Arial" panose="020B0604020202020204" pitchFamily="34" charset="0"/>
        </a:defRPr>
      </a:lvl3pPr>
      <a:lvl4pPr algn="l" rtl="0" fontAlgn="base">
        <a:spcBef>
          <a:spcPct val="0"/>
        </a:spcBef>
        <a:spcAft>
          <a:spcPct val="0"/>
        </a:spcAft>
        <a:defRPr sz="3600">
          <a:solidFill>
            <a:schemeClr val="tx2"/>
          </a:solidFill>
          <a:latin typeface="Arial" panose="020B0604020202020204" pitchFamily="34" charset="0"/>
        </a:defRPr>
      </a:lvl4pPr>
      <a:lvl5pPr algn="l" rtl="0" fontAlgn="base">
        <a:spcBef>
          <a:spcPct val="0"/>
        </a:spcBef>
        <a:spcAft>
          <a:spcPct val="0"/>
        </a:spcAft>
        <a:defRPr sz="3600">
          <a:solidFill>
            <a:schemeClr val="tx2"/>
          </a:solidFill>
          <a:latin typeface="Arial" panose="020B0604020202020204" pitchFamily="34" charset="0"/>
        </a:defRPr>
      </a:lvl5pPr>
      <a:lvl6pPr marL="457200" algn="l" rtl="0" fontAlgn="base">
        <a:spcBef>
          <a:spcPct val="0"/>
        </a:spcBef>
        <a:spcAft>
          <a:spcPct val="0"/>
        </a:spcAft>
        <a:defRPr sz="3600">
          <a:solidFill>
            <a:schemeClr val="tx2"/>
          </a:solidFill>
          <a:latin typeface="Arial" panose="020B0604020202020204" pitchFamily="34" charset="0"/>
        </a:defRPr>
      </a:lvl6pPr>
      <a:lvl7pPr marL="914400" algn="l" rtl="0" fontAlgn="base">
        <a:spcBef>
          <a:spcPct val="0"/>
        </a:spcBef>
        <a:spcAft>
          <a:spcPct val="0"/>
        </a:spcAft>
        <a:defRPr sz="3600">
          <a:solidFill>
            <a:schemeClr val="tx2"/>
          </a:solidFill>
          <a:latin typeface="Arial" panose="020B0604020202020204" pitchFamily="34" charset="0"/>
        </a:defRPr>
      </a:lvl7pPr>
      <a:lvl8pPr marL="1371600" algn="l" rtl="0" fontAlgn="base">
        <a:spcBef>
          <a:spcPct val="0"/>
        </a:spcBef>
        <a:spcAft>
          <a:spcPct val="0"/>
        </a:spcAft>
        <a:defRPr sz="3600">
          <a:solidFill>
            <a:schemeClr val="tx2"/>
          </a:solidFill>
          <a:latin typeface="Arial" panose="020B0604020202020204" pitchFamily="34" charset="0"/>
        </a:defRPr>
      </a:lvl8pPr>
      <a:lvl9pPr marL="1828800" algn="l" rtl="0" fontAlgn="base">
        <a:spcBef>
          <a:spcPct val="0"/>
        </a:spcBef>
        <a:spcAft>
          <a:spcPct val="0"/>
        </a:spcAft>
        <a:defRPr sz="3600">
          <a:solidFill>
            <a:schemeClr val="tx2"/>
          </a:solidFill>
          <a:latin typeface="Arial" panose="020B0604020202020204" pitchFamily="34" charset="0"/>
        </a:defRPr>
      </a:lvl9pPr>
    </p:titleStyle>
    <p:bodyStyle>
      <a:lvl1pPr marL="342900" indent="-342900" algn="l" rtl="0" fontAlgn="base">
        <a:spcBef>
          <a:spcPct val="20000"/>
        </a:spcBef>
        <a:spcAft>
          <a:spcPct val="0"/>
        </a:spcAft>
        <a:buClr>
          <a:schemeClr val="tx2"/>
        </a:buClr>
        <a:buSzPct val="70000"/>
        <a:buFont typeface="Wingdings" panose="05000000000000000000" pitchFamily="2" charset="2"/>
        <a:buChar char="¡"/>
        <a:defRPr sz="2900" kern="1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70000"/>
        <a:buFont typeface="Wingdings" panose="05000000000000000000" pitchFamily="2" charset="2"/>
        <a:buChar char="l"/>
        <a:defRPr sz="2500" kern="1200">
          <a:solidFill>
            <a:schemeClr val="tx1"/>
          </a:solidFill>
          <a:latin typeface="+mn-lt"/>
          <a:ea typeface="+mn-ea"/>
          <a:cs typeface="+mn-cs"/>
        </a:defRPr>
      </a:lvl2pPr>
      <a:lvl3pPr marL="1143000" indent="-228600" algn="l" rtl="0" fontAlgn="base">
        <a:spcBef>
          <a:spcPct val="20000"/>
        </a:spcBef>
        <a:spcAft>
          <a:spcPct val="0"/>
        </a:spcAft>
        <a:buClr>
          <a:schemeClr val="tx2"/>
        </a:buClr>
        <a:buSzPct val="65000"/>
        <a:buFont typeface="Wingdings" panose="05000000000000000000" pitchFamily="2" charset="2"/>
        <a:buChar char="¡"/>
        <a:defRPr sz="2200" kern="1200">
          <a:solidFill>
            <a:schemeClr val="tx1"/>
          </a:solidFill>
          <a:latin typeface="+mn-lt"/>
          <a:ea typeface="+mn-ea"/>
          <a:cs typeface="+mn-cs"/>
        </a:defRPr>
      </a:lvl3pPr>
      <a:lvl4pPr marL="1600200" indent="-228600" algn="l" rtl="0" fontAlgn="base">
        <a:spcBef>
          <a:spcPct val="20000"/>
        </a:spcBef>
        <a:spcAft>
          <a:spcPct val="0"/>
        </a:spcAft>
        <a:buClr>
          <a:schemeClr val="accent2"/>
        </a:buClr>
        <a:buSzPct val="70000"/>
        <a:buFont typeface="Wingdings" panose="05000000000000000000" pitchFamily="2" charset="2"/>
        <a:buChar char="l"/>
        <a:defRPr sz="1900" kern="1200">
          <a:solidFill>
            <a:schemeClr val="tx1"/>
          </a:solidFill>
          <a:latin typeface="+mn-lt"/>
          <a:ea typeface="+mn-ea"/>
          <a:cs typeface="+mn-cs"/>
        </a:defRPr>
      </a:lvl4pPr>
      <a:lvl5pPr marL="2057400" indent="-228600" algn="l" rtl="0" fontAlgn="base">
        <a:spcBef>
          <a:spcPct val="20000"/>
        </a:spcBef>
        <a:spcAft>
          <a:spcPct val="0"/>
        </a:spcAft>
        <a:buClr>
          <a:schemeClr val="tx2"/>
        </a:buClr>
        <a:buSzPct val="60000"/>
        <a:buFont typeface="Wingdings" panose="05000000000000000000" pitchFamily="2" charset="2"/>
        <a:buChar char="¡"/>
        <a:defRPr sz="1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doe.k12.ga/"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nancybrim.me/"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TO DO</a:t>
            </a:r>
            <a:endParaRPr lang="en-US" sz="5400" b="1" dirty="0"/>
          </a:p>
        </p:txBody>
      </p:sp>
      <p:sp>
        <p:nvSpPr>
          <p:cNvPr id="3" name="Content Placeholder 2"/>
          <p:cNvSpPr>
            <a:spLocks noGrp="1"/>
          </p:cNvSpPr>
          <p:nvPr>
            <p:ph idx="1"/>
          </p:nvPr>
        </p:nvSpPr>
        <p:spPr/>
        <p:txBody>
          <a:bodyPr/>
          <a:lstStyle/>
          <a:p>
            <a:r>
              <a:rPr lang="en-US" dirty="0" smtClean="0"/>
              <a:t>Pick up notes sheet.</a:t>
            </a:r>
          </a:p>
          <a:p>
            <a:r>
              <a:rPr lang="en-US" dirty="0" smtClean="0"/>
              <a:t>Turn in safety contract, syllabus, student information sheet (if you did not get it on Friday).</a:t>
            </a:r>
          </a:p>
          <a:p>
            <a:r>
              <a:rPr lang="en-US" dirty="0" smtClean="0"/>
              <a:t>First Day Stations/Fortune Teller Fish handout is due Wednesday.</a:t>
            </a:r>
            <a:endParaRPr lang="en-US" dirty="0"/>
          </a:p>
        </p:txBody>
      </p:sp>
    </p:spTree>
    <p:extLst>
      <p:ext uri="{BB962C8B-B14F-4D97-AF65-F5344CB8AC3E}">
        <p14:creationId xmlns:p14="http://schemas.microsoft.com/office/powerpoint/2010/main" val="8434811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SYLLABUS</a:t>
            </a:r>
            <a:endParaRPr lang="en-US" sz="4800" b="1" dirty="0"/>
          </a:p>
        </p:txBody>
      </p:sp>
      <p:sp>
        <p:nvSpPr>
          <p:cNvPr id="3" name="Content Placeholder 2"/>
          <p:cNvSpPr>
            <a:spLocks noGrp="1"/>
          </p:cNvSpPr>
          <p:nvPr>
            <p:ph idx="1"/>
          </p:nvPr>
        </p:nvSpPr>
        <p:spPr/>
        <p:txBody>
          <a:bodyPr/>
          <a:lstStyle/>
          <a:p>
            <a:pPr marL="0" indent="0">
              <a:buNone/>
            </a:pPr>
            <a:r>
              <a:rPr lang="en-US" sz="2400" b="1" dirty="0"/>
              <a:t>Course Description: </a:t>
            </a:r>
            <a:r>
              <a:rPr lang="en-US" sz="2400" dirty="0"/>
              <a:t>This course is designed to meet the requirements in Physical Science for all students in Georgia.  This course is also designed to help students understand scientific principles and the relationship between matter and energy.  This class will provide students with the knowledge and skills required by the state standards for the </a:t>
            </a:r>
            <a:r>
              <a:rPr lang="en-US" sz="2400" b="1" dirty="0">
                <a:solidFill>
                  <a:srgbClr val="0070C0"/>
                </a:solidFill>
              </a:rPr>
              <a:t>Physical Science End of Course Test.  </a:t>
            </a:r>
            <a:endParaRPr lang="en-US" b="1" dirty="0">
              <a:solidFill>
                <a:srgbClr val="0070C0"/>
              </a:solidFill>
            </a:endParaRPr>
          </a:p>
        </p:txBody>
      </p:sp>
    </p:spTree>
    <p:extLst>
      <p:ext uri="{BB962C8B-B14F-4D97-AF65-F5344CB8AC3E}">
        <p14:creationId xmlns:p14="http://schemas.microsoft.com/office/powerpoint/2010/main" val="25107613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SYLLABUS</a:t>
            </a:r>
            <a:endParaRPr lang="en-US" sz="4800" b="1" dirty="0"/>
          </a:p>
        </p:txBody>
      </p:sp>
      <p:sp>
        <p:nvSpPr>
          <p:cNvPr id="3" name="Content Placeholder 2"/>
          <p:cNvSpPr>
            <a:spLocks noGrp="1"/>
          </p:cNvSpPr>
          <p:nvPr>
            <p:ph idx="1"/>
          </p:nvPr>
        </p:nvSpPr>
        <p:spPr/>
        <p:txBody>
          <a:bodyPr/>
          <a:lstStyle/>
          <a:p>
            <a:pPr marL="0" indent="0">
              <a:buNone/>
            </a:pPr>
            <a:r>
              <a:rPr lang="en-US" sz="2400" dirty="0" smtClean="0"/>
              <a:t>Topics </a:t>
            </a:r>
            <a:r>
              <a:rPr lang="en-US" sz="2400" dirty="0"/>
              <a:t>covered in this class include but are not limited to: </a:t>
            </a:r>
            <a:r>
              <a:rPr lang="en-US" sz="2400" b="1" dirty="0"/>
              <a:t>standards and measurement, states and composition of matters, atomic structure, elements, chemical bonds and reactions, acids, bases, and salts, radioactivity, organic compounds, motion, simple machines, electricity, magnetism, wave properties, sound, and light.  </a:t>
            </a:r>
            <a:r>
              <a:rPr lang="en-US" sz="2400" dirty="0" smtClean="0"/>
              <a:t>All objectives are in accordance with the Georgia Standards of Excellence which can be found at </a:t>
            </a:r>
            <a:r>
              <a:rPr lang="en-US" sz="2400" u="sng" dirty="0" smtClean="0">
                <a:hlinkClick r:id="rId2"/>
              </a:rPr>
              <a:t>www.doe.k12.ga</a:t>
            </a:r>
            <a:r>
              <a:rPr lang="en-US" sz="2400" dirty="0" smtClean="0"/>
              <a:t>.  </a:t>
            </a:r>
            <a:endParaRPr lang="en-US" sz="2800" dirty="0"/>
          </a:p>
        </p:txBody>
      </p:sp>
    </p:spTree>
    <p:extLst>
      <p:ext uri="{BB962C8B-B14F-4D97-AF65-F5344CB8AC3E}">
        <p14:creationId xmlns:p14="http://schemas.microsoft.com/office/powerpoint/2010/main" val="28007628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SYLLABUS</a:t>
            </a:r>
            <a:endParaRPr lang="en-US" sz="4800" b="1" dirty="0"/>
          </a:p>
        </p:txBody>
      </p:sp>
      <p:sp>
        <p:nvSpPr>
          <p:cNvPr id="3" name="Content Placeholder 2"/>
          <p:cNvSpPr>
            <a:spLocks noGrp="1"/>
          </p:cNvSpPr>
          <p:nvPr>
            <p:ph idx="1"/>
          </p:nvPr>
        </p:nvSpPr>
        <p:spPr>
          <a:xfrm>
            <a:off x="1371600" y="1828800"/>
            <a:ext cx="7313612" cy="4114800"/>
          </a:xfrm>
        </p:spPr>
        <p:txBody>
          <a:bodyPr/>
          <a:lstStyle/>
          <a:p>
            <a:pPr marL="0" indent="0">
              <a:buNone/>
            </a:pPr>
            <a:r>
              <a:rPr lang="en-US" sz="2400" dirty="0" smtClean="0"/>
              <a:t>Students </a:t>
            </a:r>
            <a:r>
              <a:rPr lang="en-US" sz="2400" dirty="0"/>
              <a:t>will also be prepared to perform real world problem solving based on scientific processes and be ready for higher level </a:t>
            </a:r>
            <a:r>
              <a:rPr lang="en-US" sz="2400" dirty="0" smtClean="0"/>
              <a:t>science.</a:t>
            </a:r>
          </a:p>
          <a:p>
            <a:pPr marL="0" indent="0">
              <a:buNone/>
            </a:pPr>
            <a:endParaRPr lang="en-US" sz="2400" dirty="0"/>
          </a:p>
          <a:p>
            <a:pPr marL="0" indent="0">
              <a:buNone/>
            </a:pPr>
            <a:r>
              <a:rPr lang="en-US" sz="2800" b="1" dirty="0" smtClean="0"/>
              <a:t>Course </a:t>
            </a:r>
            <a:r>
              <a:rPr lang="en-US" sz="2800" b="1" dirty="0"/>
              <a:t>Goals: </a:t>
            </a:r>
            <a:r>
              <a:rPr lang="en-US" sz="2800" dirty="0"/>
              <a:t>Demonstrate an understanding of the fundamentals of chemistry and physics and their importance in society.  Conduct quality scientific research and communicate findings</a:t>
            </a:r>
            <a:r>
              <a:rPr lang="en-US" sz="2800" dirty="0" smtClean="0"/>
              <a:t>.</a:t>
            </a:r>
            <a:endParaRPr lang="en-US" sz="2800" dirty="0"/>
          </a:p>
        </p:txBody>
      </p:sp>
    </p:spTree>
    <p:extLst>
      <p:ext uri="{BB962C8B-B14F-4D97-AF65-F5344CB8AC3E}">
        <p14:creationId xmlns:p14="http://schemas.microsoft.com/office/powerpoint/2010/main" val="2800762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SYLLABUS</a:t>
            </a:r>
            <a:endParaRPr lang="en-US" sz="4800" b="1" dirty="0"/>
          </a:p>
        </p:txBody>
      </p:sp>
      <p:sp>
        <p:nvSpPr>
          <p:cNvPr id="3" name="Content Placeholder 2"/>
          <p:cNvSpPr>
            <a:spLocks noGrp="1"/>
          </p:cNvSpPr>
          <p:nvPr>
            <p:ph idx="1"/>
          </p:nvPr>
        </p:nvSpPr>
        <p:spPr>
          <a:xfrm>
            <a:off x="1066800" y="1827213"/>
            <a:ext cx="7848599" cy="4114800"/>
          </a:xfrm>
        </p:spPr>
        <p:txBody>
          <a:bodyPr/>
          <a:lstStyle/>
          <a:p>
            <a:pPr marL="0" indent="0">
              <a:buNone/>
            </a:pPr>
            <a:r>
              <a:rPr lang="en-US" b="1" dirty="0" smtClean="0"/>
              <a:t>Course </a:t>
            </a:r>
            <a:r>
              <a:rPr lang="en-US" b="1" dirty="0"/>
              <a:t>Outline and Weighting:</a:t>
            </a:r>
            <a:endParaRPr lang="en-US" dirty="0"/>
          </a:p>
          <a:p>
            <a:pPr marL="0" indent="0">
              <a:buNone/>
              <a:tabLst>
                <a:tab pos="1031875" algn="l"/>
              </a:tabLst>
            </a:pPr>
            <a:r>
              <a:rPr lang="en-US" dirty="0" smtClean="0"/>
              <a:t>25</a:t>
            </a:r>
            <a:r>
              <a:rPr lang="en-US" dirty="0"/>
              <a:t>%	Energy, Force, and Motion</a:t>
            </a:r>
          </a:p>
          <a:p>
            <a:pPr marL="0" indent="0">
              <a:buNone/>
              <a:tabLst>
                <a:tab pos="1031875" algn="l"/>
              </a:tabLst>
            </a:pPr>
            <a:r>
              <a:rPr lang="en-US" dirty="0"/>
              <a:t>25%	Waves, Electricity, and Magnetism</a:t>
            </a:r>
          </a:p>
          <a:p>
            <a:pPr marL="0" indent="0">
              <a:buNone/>
              <a:tabLst>
                <a:tab pos="1031875" algn="l"/>
              </a:tabLst>
            </a:pPr>
            <a:r>
              <a:rPr lang="en-US" dirty="0"/>
              <a:t>5%	</a:t>
            </a:r>
            <a:r>
              <a:rPr lang="en-US" dirty="0" smtClean="0"/>
              <a:t>Midterm</a:t>
            </a:r>
            <a:endParaRPr lang="en-US" dirty="0"/>
          </a:p>
          <a:p>
            <a:pPr marL="0" indent="0">
              <a:buNone/>
              <a:tabLst>
                <a:tab pos="1031875" algn="l"/>
              </a:tabLst>
            </a:pPr>
            <a:r>
              <a:rPr lang="en-US" dirty="0"/>
              <a:t>25% 	Atomic Theory, the Periodic Table, and Chemical Reactions</a:t>
            </a:r>
          </a:p>
          <a:p>
            <a:pPr marL="0" indent="0">
              <a:buNone/>
              <a:tabLst>
                <a:tab pos="1031875" algn="l"/>
              </a:tabLst>
            </a:pPr>
            <a:r>
              <a:rPr lang="en-US" dirty="0"/>
              <a:t>20%	Properties of Matter, Solutions, and Acids and </a:t>
            </a:r>
            <a:r>
              <a:rPr lang="en-US" dirty="0" smtClean="0"/>
              <a:t>Bases</a:t>
            </a:r>
            <a:endParaRPr lang="en-US" dirty="0"/>
          </a:p>
        </p:txBody>
      </p:sp>
    </p:spTree>
    <p:extLst>
      <p:ext uri="{BB962C8B-B14F-4D97-AF65-F5344CB8AC3E}">
        <p14:creationId xmlns:p14="http://schemas.microsoft.com/office/powerpoint/2010/main" val="2800762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SYLLABUS</a:t>
            </a:r>
            <a:endParaRPr lang="en-US" sz="4800" b="1" dirty="0"/>
          </a:p>
        </p:txBody>
      </p:sp>
      <p:sp>
        <p:nvSpPr>
          <p:cNvPr id="3" name="Content Placeholder 2"/>
          <p:cNvSpPr>
            <a:spLocks noGrp="1"/>
          </p:cNvSpPr>
          <p:nvPr>
            <p:ph idx="1"/>
          </p:nvPr>
        </p:nvSpPr>
        <p:spPr>
          <a:xfrm>
            <a:off x="1066800" y="1827213"/>
            <a:ext cx="7848599" cy="4114800"/>
          </a:xfrm>
        </p:spPr>
        <p:txBody>
          <a:bodyPr/>
          <a:lstStyle/>
          <a:p>
            <a:pPr marL="0" indent="0">
              <a:buNone/>
            </a:pPr>
            <a:r>
              <a:rPr lang="en-US" b="1" dirty="0" smtClean="0"/>
              <a:t>Required </a:t>
            </a:r>
            <a:r>
              <a:rPr lang="en-US" b="1" dirty="0"/>
              <a:t>Materials:  </a:t>
            </a:r>
            <a:endParaRPr lang="en-US" b="1" dirty="0" smtClean="0"/>
          </a:p>
          <a:p>
            <a:pPr marL="0" indent="0">
              <a:buNone/>
            </a:pPr>
            <a:r>
              <a:rPr lang="en-US" dirty="0" smtClean="0"/>
              <a:t>Each </a:t>
            </a:r>
            <a:r>
              <a:rPr lang="en-US" dirty="0"/>
              <a:t>student is to </a:t>
            </a:r>
            <a:r>
              <a:rPr lang="en-US" dirty="0" smtClean="0"/>
              <a:t>have </a:t>
            </a:r>
            <a:r>
              <a:rPr lang="en-US" u="sng" dirty="0"/>
              <a:t>every day</a:t>
            </a:r>
            <a:r>
              <a:rPr lang="en-US" dirty="0"/>
              <a:t> in </a:t>
            </a:r>
            <a:r>
              <a:rPr lang="en-US" dirty="0" smtClean="0"/>
              <a:t>class: </a:t>
            </a:r>
          </a:p>
          <a:p>
            <a:pPr>
              <a:buFontTx/>
              <a:buChar char="-"/>
            </a:pPr>
            <a:r>
              <a:rPr lang="en-US" dirty="0" smtClean="0"/>
              <a:t>a </a:t>
            </a:r>
            <a:r>
              <a:rPr lang="en-US" dirty="0"/>
              <a:t>three ring binder, </a:t>
            </a:r>
            <a:r>
              <a:rPr lang="en-US" dirty="0" smtClean="0"/>
              <a:t>paper,</a:t>
            </a:r>
          </a:p>
          <a:p>
            <a:pPr>
              <a:buFontTx/>
              <a:buChar char="-"/>
            </a:pPr>
            <a:r>
              <a:rPr lang="en-US" dirty="0" smtClean="0"/>
              <a:t>pen/pencil</a:t>
            </a:r>
            <a:r>
              <a:rPr lang="en-US" dirty="0"/>
              <a:t>,</a:t>
            </a:r>
            <a:r>
              <a:rPr lang="en-US" i="1" dirty="0"/>
              <a:t> </a:t>
            </a:r>
            <a:endParaRPr lang="en-US" i="1" dirty="0" smtClean="0"/>
          </a:p>
          <a:p>
            <a:pPr>
              <a:buFontTx/>
              <a:buChar char="-"/>
            </a:pPr>
            <a:r>
              <a:rPr lang="en-US" dirty="0" smtClean="0"/>
              <a:t>scientific </a:t>
            </a:r>
            <a:r>
              <a:rPr lang="en-US" dirty="0"/>
              <a:t>calculator with exponential notation ability </a:t>
            </a:r>
            <a:r>
              <a:rPr lang="en-US" i="1" dirty="0"/>
              <a:t>(example:  TI-30)</a:t>
            </a:r>
            <a:r>
              <a:rPr lang="en-US" dirty="0"/>
              <a:t> </a:t>
            </a:r>
            <a:r>
              <a:rPr lang="en-US" dirty="0" smtClean="0"/>
              <a:t>- </a:t>
            </a:r>
            <a:r>
              <a:rPr lang="en-US" dirty="0"/>
              <a:t>Phones cannot be used as calculators.</a:t>
            </a: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1918491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arn(inVertic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SYLLABUS</a:t>
            </a:r>
            <a:endParaRPr lang="en-US" sz="4800" b="1" dirty="0"/>
          </a:p>
        </p:txBody>
      </p:sp>
      <p:sp>
        <p:nvSpPr>
          <p:cNvPr id="3" name="Content Placeholder 2"/>
          <p:cNvSpPr>
            <a:spLocks noGrp="1"/>
          </p:cNvSpPr>
          <p:nvPr>
            <p:ph idx="1"/>
          </p:nvPr>
        </p:nvSpPr>
        <p:spPr>
          <a:xfrm>
            <a:off x="1066800" y="1827213"/>
            <a:ext cx="7848599" cy="4114800"/>
          </a:xfrm>
        </p:spPr>
        <p:txBody>
          <a:bodyPr/>
          <a:lstStyle/>
          <a:p>
            <a:pPr marL="0" indent="0">
              <a:buNone/>
            </a:pPr>
            <a:endParaRPr lang="en-US" dirty="0" smtClean="0"/>
          </a:p>
          <a:p>
            <a:pPr marL="0" indent="0">
              <a:buNone/>
            </a:pPr>
            <a:endParaRPr lang="en-US" dirty="0"/>
          </a:p>
          <a:p>
            <a:endParaRPr lang="en-US" dirty="0"/>
          </a:p>
        </p:txBody>
      </p:sp>
      <p:sp>
        <p:nvSpPr>
          <p:cNvPr id="4" name="Rectangle 3"/>
          <p:cNvSpPr/>
          <p:nvPr/>
        </p:nvSpPr>
        <p:spPr>
          <a:xfrm>
            <a:off x="1066800" y="1447800"/>
            <a:ext cx="7696200" cy="5447645"/>
          </a:xfrm>
          <a:prstGeom prst="rect">
            <a:avLst/>
          </a:prstGeom>
        </p:spPr>
        <p:txBody>
          <a:bodyPr wrap="square">
            <a:spAutoFit/>
          </a:bodyPr>
          <a:lstStyle/>
          <a:p>
            <a:r>
              <a:rPr lang="en-US" sz="2400" b="1" dirty="0"/>
              <a:t>Classroom Expectations:</a:t>
            </a:r>
            <a:r>
              <a:rPr lang="en-US" sz="2400" dirty="0"/>
              <a:t>	</a:t>
            </a:r>
            <a:r>
              <a:rPr lang="en-US" sz="2400" b="1" dirty="0"/>
              <a:t>			</a:t>
            </a:r>
            <a:endParaRPr lang="en-US" sz="2400" b="1" dirty="0" smtClean="0"/>
          </a:p>
          <a:p>
            <a:pPr marL="342900" indent="-342900">
              <a:buAutoNum type="arabicPeriod"/>
            </a:pPr>
            <a:r>
              <a:rPr lang="en-US" sz="2400" dirty="0" smtClean="0"/>
              <a:t>Respect </a:t>
            </a:r>
            <a:r>
              <a:rPr lang="en-US" sz="2400" dirty="0"/>
              <a:t>your fellow students and your teacher</a:t>
            </a:r>
            <a:r>
              <a:rPr lang="en-US" sz="2400" dirty="0" smtClean="0"/>
              <a:t>.</a:t>
            </a:r>
          </a:p>
          <a:p>
            <a:pPr marL="342900" indent="-342900">
              <a:buAutoNum type="arabicPeriod"/>
            </a:pPr>
            <a:r>
              <a:rPr lang="en-US" sz="2400" dirty="0" smtClean="0"/>
              <a:t>Follow </a:t>
            </a:r>
            <a:r>
              <a:rPr lang="en-US" sz="2400" dirty="0"/>
              <a:t>directions the first time they are given</a:t>
            </a:r>
            <a:r>
              <a:rPr lang="en-US" sz="2400" dirty="0" smtClean="0"/>
              <a:t>.</a:t>
            </a:r>
            <a:endParaRPr lang="en-US" sz="2400" dirty="0"/>
          </a:p>
          <a:p>
            <a:pPr marL="342900" indent="-342900">
              <a:buAutoNum type="arabicPeriod"/>
            </a:pPr>
            <a:r>
              <a:rPr lang="en-US" sz="2400" dirty="0" smtClean="0"/>
              <a:t>Be </a:t>
            </a:r>
            <a:r>
              <a:rPr lang="en-US" sz="2400" dirty="0"/>
              <a:t>prepared for class - bring all required materials.	</a:t>
            </a:r>
            <a:endParaRPr lang="en-US" sz="2400" i="1" dirty="0"/>
          </a:p>
          <a:p>
            <a:pPr marL="342900" indent="-342900">
              <a:buAutoNum type="arabicPeriod" startAt="4"/>
            </a:pPr>
            <a:r>
              <a:rPr lang="en-US" sz="2400" dirty="0" smtClean="0"/>
              <a:t>Leave </a:t>
            </a:r>
            <a:r>
              <a:rPr lang="en-US" sz="2400" dirty="0"/>
              <a:t>food, candy, and drink at home.  Water is OK for class.	</a:t>
            </a:r>
            <a:endParaRPr lang="en-US" sz="2400" dirty="0" smtClean="0"/>
          </a:p>
          <a:p>
            <a:pPr marL="342900" indent="-342900">
              <a:buAutoNum type="arabicPeriod" startAt="4"/>
            </a:pPr>
            <a:r>
              <a:rPr lang="en-US" sz="2400" dirty="0" smtClean="0"/>
              <a:t>Be </a:t>
            </a:r>
            <a:r>
              <a:rPr lang="en-US" sz="2400" dirty="0"/>
              <a:t>in your seat before the tardy bell stops ringing.		</a:t>
            </a:r>
          </a:p>
          <a:p>
            <a:r>
              <a:rPr lang="en-US" sz="2400" dirty="0"/>
              <a:t>6.  Use lab equipment when in the lab only. 	</a:t>
            </a:r>
          </a:p>
          <a:p>
            <a:pPr marL="457200" indent="-457200">
              <a:buAutoNum type="arabicPeriod" startAt="7"/>
            </a:pPr>
            <a:r>
              <a:rPr lang="en-US" sz="2400" dirty="0" smtClean="0"/>
              <a:t>Cell </a:t>
            </a:r>
            <a:r>
              <a:rPr lang="en-US" sz="2400" dirty="0"/>
              <a:t>phones can only be out if being used academically and with teacher permission</a:t>
            </a:r>
            <a:r>
              <a:rPr lang="en-US" sz="2400" dirty="0" smtClean="0"/>
              <a:t>.</a:t>
            </a:r>
            <a:endParaRPr lang="en-US" dirty="0" smtClean="0"/>
          </a:p>
          <a:p>
            <a:pPr lvl="0" algn="ctr"/>
            <a:r>
              <a:rPr lang="en-US" dirty="0" smtClean="0"/>
              <a:t>**Certain </a:t>
            </a:r>
            <a:r>
              <a:rPr lang="en-US" dirty="0"/>
              <a:t>infractions will automatically result in an administrative referral.</a:t>
            </a:r>
          </a:p>
        </p:txBody>
      </p:sp>
    </p:spTree>
    <p:extLst>
      <p:ext uri="{BB962C8B-B14F-4D97-AF65-F5344CB8AC3E}">
        <p14:creationId xmlns:p14="http://schemas.microsoft.com/office/powerpoint/2010/main" val="23695099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SYLLABUS</a:t>
            </a:r>
            <a:endParaRPr lang="en-US" sz="4800" b="1" dirty="0"/>
          </a:p>
        </p:txBody>
      </p:sp>
      <p:sp>
        <p:nvSpPr>
          <p:cNvPr id="3" name="Content Placeholder 2"/>
          <p:cNvSpPr>
            <a:spLocks noGrp="1"/>
          </p:cNvSpPr>
          <p:nvPr>
            <p:ph idx="1"/>
          </p:nvPr>
        </p:nvSpPr>
        <p:spPr>
          <a:xfrm>
            <a:off x="1066800" y="1827213"/>
            <a:ext cx="7848599" cy="4114800"/>
          </a:xfrm>
        </p:spPr>
        <p:txBody>
          <a:bodyPr/>
          <a:lstStyle/>
          <a:p>
            <a:pPr marL="0" indent="0">
              <a:buNone/>
            </a:pPr>
            <a:endParaRPr lang="en-US" dirty="0" smtClean="0"/>
          </a:p>
          <a:p>
            <a:pPr marL="0" indent="0">
              <a:buNone/>
            </a:pPr>
            <a:endParaRPr lang="en-US" dirty="0"/>
          </a:p>
          <a:p>
            <a:endParaRPr lang="en-US" dirty="0"/>
          </a:p>
        </p:txBody>
      </p:sp>
      <p:sp>
        <p:nvSpPr>
          <p:cNvPr id="4" name="Rectangle 3"/>
          <p:cNvSpPr/>
          <p:nvPr/>
        </p:nvSpPr>
        <p:spPr>
          <a:xfrm>
            <a:off x="1039761" y="1676400"/>
            <a:ext cx="7391400" cy="2677656"/>
          </a:xfrm>
          <a:prstGeom prst="rect">
            <a:avLst/>
          </a:prstGeom>
        </p:spPr>
        <p:txBody>
          <a:bodyPr wrap="square">
            <a:spAutoFit/>
          </a:bodyPr>
          <a:lstStyle/>
          <a:p>
            <a:pPr marL="2065338" indent="-2065338">
              <a:tabLst>
                <a:tab pos="2743200" algn="l"/>
              </a:tabLst>
            </a:pPr>
            <a:r>
              <a:rPr lang="en-US" sz="2800" b="1" dirty="0" smtClean="0"/>
              <a:t>Consequences</a:t>
            </a:r>
            <a:r>
              <a:rPr lang="en-US" sz="2800" b="1" dirty="0"/>
              <a:t>:</a:t>
            </a:r>
            <a:endParaRPr lang="en-US" sz="2800" dirty="0"/>
          </a:p>
          <a:p>
            <a:pPr marL="2065338" indent="-2065338">
              <a:tabLst>
                <a:tab pos="2743200" algn="l"/>
              </a:tabLst>
            </a:pPr>
            <a:r>
              <a:rPr lang="en-US" sz="2800" dirty="0" smtClean="0"/>
              <a:t>1</a:t>
            </a:r>
            <a:r>
              <a:rPr lang="en-US" sz="2800" baseline="30000" dirty="0" smtClean="0"/>
              <a:t>st</a:t>
            </a:r>
            <a:r>
              <a:rPr lang="en-US" sz="2800" dirty="0" smtClean="0"/>
              <a:t> </a:t>
            </a:r>
            <a:r>
              <a:rPr lang="en-US" sz="2800" dirty="0"/>
              <a:t>Offense:  </a:t>
            </a:r>
            <a:r>
              <a:rPr lang="en-US" sz="2800" dirty="0" smtClean="0"/>
              <a:t>	verbal </a:t>
            </a:r>
            <a:r>
              <a:rPr lang="en-US" sz="2800" dirty="0"/>
              <a:t>warning</a:t>
            </a:r>
            <a:endParaRPr lang="en-US" sz="2800" i="1" dirty="0"/>
          </a:p>
          <a:p>
            <a:pPr marL="2065338" indent="-2065338">
              <a:tabLst>
                <a:tab pos="2743200" algn="l"/>
              </a:tabLst>
            </a:pPr>
            <a:r>
              <a:rPr lang="en-US" sz="2800" dirty="0" smtClean="0"/>
              <a:t>2</a:t>
            </a:r>
            <a:r>
              <a:rPr lang="en-US" sz="2800" baseline="30000" dirty="0" smtClean="0"/>
              <a:t>nd</a:t>
            </a:r>
            <a:r>
              <a:rPr lang="en-US" sz="2800" dirty="0" smtClean="0"/>
              <a:t> </a:t>
            </a:r>
            <a:r>
              <a:rPr lang="en-US" sz="2800" dirty="0"/>
              <a:t>Offense: </a:t>
            </a:r>
            <a:r>
              <a:rPr lang="en-US" sz="2800" dirty="0" smtClean="0"/>
              <a:t>	Parent </a:t>
            </a:r>
            <a:r>
              <a:rPr lang="en-US" sz="2800" dirty="0"/>
              <a:t>Contact</a:t>
            </a:r>
          </a:p>
          <a:p>
            <a:pPr marL="2743200" indent="-2743200">
              <a:tabLst>
                <a:tab pos="2743200" algn="l"/>
              </a:tabLst>
            </a:pPr>
            <a:r>
              <a:rPr lang="en-US" sz="2800" dirty="0" smtClean="0"/>
              <a:t>3</a:t>
            </a:r>
            <a:r>
              <a:rPr lang="en-US" sz="2800" baseline="30000" dirty="0" smtClean="0"/>
              <a:t>rd</a:t>
            </a:r>
            <a:r>
              <a:rPr lang="en-US" sz="2800" dirty="0" smtClean="0"/>
              <a:t> </a:t>
            </a:r>
            <a:r>
              <a:rPr lang="en-US" sz="2800" dirty="0"/>
              <a:t>Offense: </a:t>
            </a:r>
            <a:r>
              <a:rPr lang="en-US" sz="2800" dirty="0" smtClean="0"/>
              <a:t>	30 </a:t>
            </a:r>
            <a:r>
              <a:rPr lang="en-US" sz="2800" dirty="0"/>
              <a:t>min. detention and Parent Contact	</a:t>
            </a:r>
            <a:endParaRPr lang="en-US" sz="2800" i="1" dirty="0"/>
          </a:p>
          <a:p>
            <a:pPr marL="2065338" indent="-2065338">
              <a:tabLst>
                <a:tab pos="2743200" algn="l"/>
              </a:tabLst>
            </a:pPr>
            <a:r>
              <a:rPr lang="en-US" sz="2800" dirty="0" smtClean="0"/>
              <a:t>4</a:t>
            </a:r>
            <a:r>
              <a:rPr lang="en-US" sz="2800" baseline="30000" dirty="0" smtClean="0"/>
              <a:t>th</a:t>
            </a:r>
            <a:r>
              <a:rPr lang="en-US" sz="2800" dirty="0" smtClean="0"/>
              <a:t>  </a:t>
            </a:r>
            <a:r>
              <a:rPr lang="en-US" sz="2800" dirty="0"/>
              <a:t>Offense: </a:t>
            </a:r>
            <a:r>
              <a:rPr lang="en-US" sz="2800" dirty="0" smtClean="0"/>
              <a:t>	Administrative </a:t>
            </a:r>
            <a:r>
              <a:rPr lang="en-US" sz="2800" dirty="0"/>
              <a:t>referral     </a:t>
            </a:r>
          </a:p>
        </p:txBody>
      </p:sp>
    </p:spTree>
    <p:extLst>
      <p:ext uri="{BB962C8B-B14F-4D97-AF65-F5344CB8AC3E}">
        <p14:creationId xmlns:p14="http://schemas.microsoft.com/office/powerpoint/2010/main" val="38306650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SYLLABUS</a:t>
            </a:r>
            <a:endParaRPr lang="en-US" sz="4800" b="1" dirty="0"/>
          </a:p>
        </p:txBody>
      </p:sp>
      <p:sp>
        <p:nvSpPr>
          <p:cNvPr id="3" name="Content Placeholder 2"/>
          <p:cNvSpPr>
            <a:spLocks noGrp="1"/>
          </p:cNvSpPr>
          <p:nvPr>
            <p:ph idx="1"/>
          </p:nvPr>
        </p:nvSpPr>
        <p:spPr>
          <a:xfrm>
            <a:off x="1066800" y="1827213"/>
            <a:ext cx="7848599" cy="4114800"/>
          </a:xfrm>
        </p:spPr>
        <p:txBody>
          <a:bodyPr/>
          <a:lstStyle/>
          <a:p>
            <a:pPr marL="0" indent="0">
              <a:buNone/>
            </a:pPr>
            <a:endParaRPr lang="en-US" dirty="0" smtClean="0"/>
          </a:p>
          <a:p>
            <a:pPr marL="0" indent="0">
              <a:buNone/>
            </a:pPr>
            <a:endParaRPr lang="en-US" dirty="0"/>
          </a:p>
          <a:p>
            <a:endParaRPr lang="en-US" dirty="0"/>
          </a:p>
        </p:txBody>
      </p:sp>
      <p:sp>
        <p:nvSpPr>
          <p:cNvPr id="4" name="Rectangle 3"/>
          <p:cNvSpPr/>
          <p:nvPr/>
        </p:nvSpPr>
        <p:spPr>
          <a:xfrm>
            <a:off x="1371600" y="1905000"/>
            <a:ext cx="7315200" cy="3108543"/>
          </a:xfrm>
          <a:prstGeom prst="rect">
            <a:avLst/>
          </a:prstGeom>
        </p:spPr>
        <p:txBody>
          <a:bodyPr wrap="square">
            <a:spAutoFit/>
          </a:bodyPr>
          <a:lstStyle/>
          <a:p>
            <a:r>
              <a:rPr lang="en-US" sz="2800" b="1" dirty="0"/>
              <a:t>Class procedures:</a:t>
            </a:r>
          </a:p>
          <a:p>
            <a:pPr marL="457200" lvl="0" indent="-457200">
              <a:buFontTx/>
              <a:buChar char="-"/>
            </a:pPr>
            <a:r>
              <a:rPr lang="en-US" sz="2800" dirty="0" smtClean="0"/>
              <a:t>Immediately </a:t>
            </a:r>
            <a:r>
              <a:rPr lang="en-US" sz="2800" dirty="0"/>
              <a:t>read the screen and get started with its </a:t>
            </a:r>
            <a:r>
              <a:rPr lang="en-US" sz="2800" dirty="0" smtClean="0"/>
              <a:t>instructions.</a:t>
            </a:r>
          </a:p>
          <a:p>
            <a:pPr marL="457200" lvl="0" indent="-457200">
              <a:buFontTx/>
              <a:buChar char="-"/>
            </a:pPr>
            <a:r>
              <a:rPr lang="en-US" sz="2800" dirty="0" smtClean="0"/>
              <a:t>Put </a:t>
            </a:r>
            <a:r>
              <a:rPr lang="en-US" sz="2800" dirty="0"/>
              <a:t>away cell </a:t>
            </a:r>
            <a:r>
              <a:rPr lang="en-US" sz="2800" dirty="0" smtClean="0"/>
              <a:t>phones.</a:t>
            </a:r>
          </a:p>
          <a:p>
            <a:pPr marL="457200" lvl="0" indent="-457200">
              <a:buFontTx/>
              <a:buChar char="-"/>
            </a:pPr>
            <a:r>
              <a:rPr lang="en-US" sz="2800" dirty="0" smtClean="0"/>
              <a:t>Have </a:t>
            </a:r>
            <a:r>
              <a:rPr lang="en-US" sz="2800" dirty="0"/>
              <a:t>homework and all materials (notebook, pencil, etc.) out and ready to go</a:t>
            </a:r>
            <a:r>
              <a:rPr lang="en-US" sz="2800" dirty="0" smtClean="0"/>
              <a:t>.</a:t>
            </a:r>
            <a:endParaRPr lang="en-US" sz="2800" dirty="0"/>
          </a:p>
        </p:txBody>
      </p:sp>
    </p:spTree>
    <p:extLst>
      <p:ext uri="{BB962C8B-B14F-4D97-AF65-F5344CB8AC3E}">
        <p14:creationId xmlns:p14="http://schemas.microsoft.com/office/powerpoint/2010/main" val="1270340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barn(inVertical)">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SYLLABUS</a:t>
            </a:r>
            <a:endParaRPr lang="en-US" sz="4800" b="1" dirty="0"/>
          </a:p>
        </p:txBody>
      </p:sp>
      <p:sp>
        <p:nvSpPr>
          <p:cNvPr id="3" name="Content Placeholder 2"/>
          <p:cNvSpPr>
            <a:spLocks noGrp="1"/>
          </p:cNvSpPr>
          <p:nvPr>
            <p:ph idx="1"/>
          </p:nvPr>
        </p:nvSpPr>
        <p:spPr>
          <a:xfrm>
            <a:off x="1066800" y="1827213"/>
            <a:ext cx="7848599" cy="4114800"/>
          </a:xfrm>
        </p:spPr>
        <p:txBody>
          <a:bodyPr/>
          <a:lstStyle/>
          <a:p>
            <a:pPr marL="0" indent="0">
              <a:buNone/>
            </a:pPr>
            <a:r>
              <a:rPr lang="en-US" sz="3200" b="1" dirty="0"/>
              <a:t>Work Required of Students:</a:t>
            </a:r>
            <a:endParaRPr lang="en-US" sz="3200" dirty="0"/>
          </a:p>
          <a:p>
            <a:pPr lvl="0">
              <a:buFontTx/>
              <a:buChar char="-"/>
            </a:pPr>
            <a:r>
              <a:rPr lang="en-US" sz="2800" dirty="0"/>
              <a:t>Students will keep an organized </a:t>
            </a:r>
            <a:r>
              <a:rPr lang="en-US" sz="2800" dirty="0" smtClean="0"/>
              <a:t>notebook.</a:t>
            </a:r>
          </a:p>
          <a:p>
            <a:pPr lvl="0">
              <a:buFontTx/>
              <a:buChar char="-"/>
            </a:pPr>
            <a:r>
              <a:rPr lang="en-US" sz="2800" dirty="0" smtClean="0"/>
              <a:t>Students </a:t>
            </a:r>
            <a:r>
              <a:rPr lang="en-US" sz="2800" dirty="0"/>
              <a:t>will do in class and out of class work and </a:t>
            </a:r>
            <a:r>
              <a:rPr lang="en-US" sz="2800" dirty="0" smtClean="0"/>
              <a:t>projects.</a:t>
            </a:r>
          </a:p>
          <a:p>
            <a:pPr lvl="0">
              <a:buFontTx/>
              <a:buChar char="-"/>
            </a:pPr>
            <a:r>
              <a:rPr lang="en-US" sz="2800" dirty="0" smtClean="0"/>
              <a:t>Students </a:t>
            </a:r>
            <a:r>
              <a:rPr lang="en-US" sz="2800" dirty="0"/>
              <a:t>will demonstrate knowledge on quizzes and </a:t>
            </a:r>
            <a:r>
              <a:rPr lang="en-US" sz="2800" dirty="0" smtClean="0"/>
              <a:t>tests.</a:t>
            </a:r>
          </a:p>
          <a:p>
            <a:pPr lvl="0">
              <a:buFontTx/>
              <a:buChar char="-"/>
            </a:pPr>
            <a:r>
              <a:rPr lang="en-US" sz="2800" dirty="0" smtClean="0"/>
              <a:t>Students </a:t>
            </a:r>
            <a:r>
              <a:rPr lang="en-US" sz="2800" dirty="0"/>
              <a:t>will participate in laboratory exercises and complete any written lab work.</a:t>
            </a:r>
          </a:p>
          <a:p>
            <a:pPr marL="0" indent="0">
              <a:buNone/>
            </a:pPr>
            <a:endParaRPr lang="en-US" dirty="0" smtClean="0"/>
          </a:p>
        </p:txBody>
      </p:sp>
      <p:sp>
        <p:nvSpPr>
          <p:cNvPr id="4" name="Rectangle 3"/>
          <p:cNvSpPr/>
          <p:nvPr/>
        </p:nvSpPr>
        <p:spPr>
          <a:xfrm>
            <a:off x="1371600" y="1600200"/>
            <a:ext cx="7315200" cy="400110"/>
          </a:xfrm>
          <a:prstGeom prst="rect">
            <a:avLst/>
          </a:prstGeom>
        </p:spPr>
        <p:txBody>
          <a:bodyPr wrap="square">
            <a:spAutoFit/>
          </a:bodyPr>
          <a:lstStyle/>
          <a:p>
            <a:r>
              <a:rPr lang="en-US" sz="2000" dirty="0"/>
              <a:t> </a:t>
            </a:r>
          </a:p>
        </p:txBody>
      </p:sp>
    </p:spTree>
    <p:extLst>
      <p:ext uri="{BB962C8B-B14F-4D97-AF65-F5344CB8AC3E}">
        <p14:creationId xmlns:p14="http://schemas.microsoft.com/office/powerpoint/2010/main" val="2977085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SYLLABUS</a:t>
            </a:r>
            <a:endParaRPr lang="en-US" sz="4800" b="1" dirty="0"/>
          </a:p>
        </p:txBody>
      </p:sp>
      <p:sp>
        <p:nvSpPr>
          <p:cNvPr id="3" name="Content Placeholder 2"/>
          <p:cNvSpPr>
            <a:spLocks noGrp="1"/>
          </p:cNvSpPr>
          <p:nvPr>
            <p:ph idx="1"/>
          </p:nvPr>
        </p:nvSpPr>
        <p:spPr/>
        <p:txBody>
          <a:bodyPr/>
          <a:lstStyle/>
          <a:p>
            <a:pPr marL="0" indent="0">
              <a:buNone/>
            </a:pPr>
            <a:r>
              <a:rPr lang="en-US" b="1" dirty="0" smtClean="0"/>
              <a:t>Class </a:t>
            </a:r>
            <a:r>
              <a:rPr lang="en-US" b="1" dirty="0"/>
              <a:t>Website: </a:t>
            </a:r>
            <a:r>
              <a:rPr lang="en-US" sz="2800" dirty="0"/>
              <a:t>A calendar for the class as well as all assignments are posted on the on the wall and on the website by unit.  If you are unsure if you have homework or when the next test will be, you can access the website – at </a:t>
            </a:r>
            <a:r>
              <a:rPr lang="en-US" sz="2800" dirty="0">
                <a:hlinkClick r:id="rId2"/>
              </a:rPr>
              <a:t>http://nancybrim.me</a:t>
            </a:r>
            <a:r>
              <a:rPr lang="en-US" sz="2800" dirty="0" smtClean="0">
                <a:hlinkClick r:id="rId2"/>
              </a:rPr>
              <a:t>/</a:t>
            </a:r>
            <a:r>
              <a:rPr lang="en-US" sz="2800" dirty="0" smtClean="0"/>
              <a:t> physical-science</a:t>
            </a:r>
            <a:r>
              <a:rPr lang="en-US" sz="2800" dirty="0"/>
              <a:t>.  You can also access Infinite Campus through the school website</a:t>
            </a:r>
            <a:r>
              <a:rPr lang="en-US" sz="2800" dirty="0" smtClean="0"/>
              <a:t>.</a:t>
            </a:r>
            <a:endParaRPr lang="en-US" sz="2800" dirty="0"/>
          </a:p>
        </p:txBody>
      </p:sp>
    </p:spTree>
    <p:extLst>
      <p:ext uri="{BB962C8B-B14F-4D97-AF65-F5344CB8AC3E}">
        <p14:creationId xmlns:p14="http://schemas.microsoft.com/office/powerpoint/2010/main" val="12703401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SYLLABUS</a:t>
            </a:r>
            <a:endParaRPr lang="en-US" sz="4800" b="1" dirty="0"/>
          </a:p>
        </p:txBody>
      </p:sp>
      <p:sp>
        <p:nvSpPr>
          <p:cNvPr id="3" name="Content Placeholder 2"/>
          <p:cNvSpPr>
            <a:spLocks noGrp="1"/>
          </p:cNvSpPr>
          <p:nvPr>
            <p:ph idx="1"/>
          </p:nvPr>
        </p:nvSpPr>
        <p:spPr>
          <a:xfrm>
            <a:off x="1371600" y="1600200"/>
            <a:ext cx="7313612" cy="4114800"/>
          </a:xfrm>
        </p:spPr>
        <p:txBody>
          <a:bodyPr/>
          <a:lstStyle/>
          <a:p>
            <a:pPr marL="0" indent="0">
              <a:buNone/>
            </a:pPr>
            <a:r>
              <a:rPr lang="en-US" b="1" dirty="0" smtClean="0"/>
              <a:t>Late </a:t>
            </a:r>
            <a:r>
              <a:rPr lang="en-US" b="1" dirty="0"/>
              <a:t>Assignments: </a:t>
            </a:r>
            <a:r>
              <a:rPr lang="en-US" sz="2800" dirty="0"/>
              <a:t>Assignments are considered late if they are received </a:t>
            </a:r>
            <a:r>
              <a:rPr lang="en-US" sz="2800" b="1" u="sng" dirty="0">
                <a:solidFill>
                  <a:srgbClr val="0070C0"/>
                </a:solidFill>
              </a:rPr>
              <a:t>three days</a:t>
            </a:r>
            <a:r>
              <a:rPr lang="en-US" sz="2800" b="1" dirty="0">
                <a:solidFill>
                  <a:srgbClr val="0070C0"/>
                </a:solidFill>
              </a:rPr>
              <a:t> </a:t>
            </a:r>
            <a:r>
              <a:rPr lang="en-US" sz="2800" dirty="0"/>
              <a:t>after the due date OR they are received </a:t>
            </a:r>
            <a:r>
              <a:rPr lang="en-US" sz="2800" b="1" dirty="0">
                <a:solidFill>
                  <a:srgbClr val="0070C0"/>
                </a:solidFill>
              </a:rPr>
              <a:t>AFTER</a:t>
            </a:r>
            <a:r>
              <a:rPr lang="en-US" sz="2800" dirty="0"/>
              <a:t> the assignment checked and had been returned to the class by the teacher.  You will receive a </a:t>
            </a:r>
            <a:r>
              <a:rPr lang="en-US" sz="2800" b="1" dirty="0">
                <a:solidFill>
                  <a:srgbClr val="0070C0"/>
                </a:solidFill>
              </a:rPr>
              <a:t>grade no higher than 70 </a:t>
            </a:r>
            <a:r>
              <a:rPr lang="en-US" sz="2800" dirty="0"/>
              <a:t>on a late assignment.  You may only turn in </a:t>
            </a:r>
            <a:r>
              <a:rPr lang="en-US" sz="2800" b="1" dirty="0">
                <a:solidFill>
                  <a:srgbClr val="0070C0"/>
                </a:solidFill>
              </a:rPr>
              <a:t>three late labs </a:t>
            </a:r>
            <a:r>
              <a:rPr lang="en-US" sz="2800" dirty="0"/>
              <a:t>per semester.  After that, your lab must be turned in on time or it will not be accepted.</a:t>
            </a:r>
          </a:p>
          <a:p>
            <a:endParaRPr lang="en-US" dirty="0"/>
          </a:p>
        </p:txBody>
      </p:sp>
    </p:spTree>
    <p:extLst>
      <p:ext uri="{BB962C8B-B14F-4D97-AF65-F5344CB8AC3E}">
        <p14:creationId xmlns:p14="http://schemas.microsoft.com/office/powerpoint/2010/main" val="34709290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SYLLABUS</a:t>
            </a:r>
            <a:endParaRPr lang="en-US" sz="4800" b="1" dirty="0"/>
          </a:p>
        </p:txBody>
      </p:sp>
      <p:sp>
        <p:nvSpPr>
          <p:cNvPr id="3" name="Content Placeholder 2"/>
          <p:cNvSpPr>
            <a:spLocks noGrp="1"/>
          </p:cNvSpPr>
          <p:nvPr>
            <p:ph idx="1"/>
          </p:nvPr>
        </p:nvSpPr>
        <p:spPr>
          <a:xfrm>
            <a:off x="1066800" y="1827213"/>
            <a:ext cx="7848599" cy="4114800"/>
          </a:xfrm>
        </p:spPr>
        <p:txBody>
          <a:bodyPr/>
          <a:lstStyle/>
          <a:p>
            <a:pPr marL="0" indent="0">
              <a:buNone/>
            </a:pPr>
            <a:r>
              <a:rPr lang="en-US" b="1" dirty="0" smtClean="0"/>
              <a:t>Re-do </a:t>
            </a:r>
            <a:r>
              <a:rPr lang="en-US" b="1" dirty="0"/>
              <a:t>Policy: </a:t>
            </a:r>
            <a:r>
              <a:rPr lang="en-US" sz="2800" dirty="0"/>
              <a:t>Each student is given the opportunity to redo tests.  For every four completed test review sheets turned in on time, a test of your choice can be re-taken.  This does not include the midterm.  </a:t>
            </a:r>
          </a:p>
          <a:p>
            <a:endParaRPr lang="en-US" dirty="0"/>
          </a:p>
        </p:txBody>
      </p:sp>
    </p:spTree>
    <p:extLst>
      <p:ext uri="{BB962C8B-B14F-4D97-AF65-F5344CB8AC3E}">
        <p14:creationId xmlns:p14="http://schemas.microsoft.com/office/powerpoint/2010/main" val="12703401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SYLLABUS</a:t>
            </a:r>
            <a:endParaRPr lang="en-US" sz="4800" b="1" dirty="0"/>
          </a:p>
        </p:txBody>
      </p:sp>
      <p:sp>
        <p:nvSpPr>
          <p:cNvPr id="3" name="Content Placeholder 2"/>
          <p:cNvSpPr>
            <a:spLocks noGrp="1"/>
          </p:cNvSpPr>
          <p:nvPr>
            <p:ph idx="1"/>
          </p:nvPr>
        </p:nvSpPr>
        <p:spPr>
          <a:xfrm>
            <a:off x="1066800" y="1827213"/>
            <a:ext cx="7848599" cy="4114800"/>
          </a:xfrm>
        </p:spPr>
        <p:txBody>
          <a:bodyPr/>
          <a:lstStyle/>
          <a:p>
            <a:pPr marL="0" indent="0">
              <a:buNone/>
            </a:pPr>
            <a:r>
              <a:rPr lang="en-US" b="1" dirty="0" smtClean="0"/>
              <a:t>Classwork/Homework</a:t>
            </a:r>
            <a:r>
              <a:rPr lang="en-US" b="1" dirty="0"/>
              <a:t>:  </a:t>
            </a:r>
            <a:r>
              <a:rPr lang="en-US" sz="2400" dirty="0"/>
              <a:t>Completing your classwork/homework assignments will greatly increase your opportunities for success in this class.  </a:t>
            </a:r>
            <a:r>
              <a:rPr lang="en-US" sz="2400" b="1" dirty="0">
                <a:solidFill>
                  <a:srgbClr val="0070C0"/>
                </a:solidFill>
              </a:rPr>
              <a:t>Learning takes PRACTICE by doing, not watching someone else do it.  </a:t>
            </a:r>
            <a:r>
              <a:rPr lang="en-US" sz="2400" dirty="0"/>
              <a:t>I expect each student to complete classwork/homework assigned as it contributes to content mastery.  If there are five problems and you can demonstrate mastery by just doing three, that is acceptable.  The ultimate determination of mastery is the quizzes and tests so learn the content before then.</a:t>
            </a:r>
          </a:p>
          <a:p>
            <a:endParaRPr lang="en-US" dirty="0"/>
          </a:p>
        </p:txBody>
      </p:sp>
    </p:spTree>
    <p:extLst>
      <p:ext uri="{BB962C8B-B14F-4D97-AF65-F5344CB8AC3E}">
        <p14:creationId xmlns:p14="http://schemas.microsoft.com/office/powerpoint/2010/main" val="12703401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SYLLABUS</a:t>
            </a:r>
            <a:endParaRPr lang="en-US" sz="4800" b="1" dirty="0"/>
          </a:p>
        </p:txBody>
      </p:sp>
      <p:sp>
        <p:nvSpPr>
          <p:cNvPr id="3" name="Content Placeholder 2"/>
          <p:cNvSpPr>
            <a:spLocks noGrp="1"/>
          </p:cNvSpPr>
          <p:nvPr>
            <p:ph idx="1"/>
          </p:nvPr>
        </p:nvSpPr>
        <p:spPr>
          <a:xfrm>
            <a:off x="1066800" y="1827213"/>
            <a:ext cx="7848599" cy="4114800"/>
          </a:xfrm>
        </p:spPr>
        <p:txBody>
          <a:bodyPr/>
          <a:lstStyle/>
          <a:p>
            <a:pPr marL="0" indent="0">
              <a:buNone/>
            </a:pPr>
            <a:r>
              <a:rPr lang="en-US" b="1" dirty="0" smtClean="0"/>
              <a:t>Free </a:t>
            </a:r>
            <a:r>
              <a:rPr lang="en-US" b="1" dirty="0"/>
              <a:t>Passes:</a:t>
            </a:r>
            <a:r>
              <a:rPr lang="en-US" dirty="0"/>
              <a:t>  </a:t>
            </a:r>
            <a:r>
              <a:rPr lang="en-US" sz="2400" dirty="0"/>
              <a:t>You get two free bathroom passes a semester from me.  There are no actual paper passes – I keep track of them on the seating chart.  Once you use them up, there is no leaving class, even in an emergency.  Use them wisely.</a:t>
            </a:r>
          </a:p>
          <a:p>
            <a:pPr marL="0" indent="0">
              <a:buNone/>
            </a:pPr>
            <a:endParaRPr lang="en-US" b="1" dirty="0" smtClean="0"/>
          </a:p>
          <a:p>
            <a:pPr marL="0" indent="0">
              <a:buNone/>
            </a:pPr>
            <a:r>
              <a:rPr lang="en-US" b="1" dirty="0" err="1" smtClean="0"/>
              <a:t>Tardies</a:t>
            </a:r>
            <a:r>
              <a:rPr lang="en-US" dirty="0"/>
              <a:t>: </a:t>
            </a:r>
            <a:r>
              <a:rPr lang="en-US" sz="2400" dirty="0"/>
              <a:t>If you are </a:t>
            </a:r>
            <a:r>
              <a:rPr lang="en-US" sz="2400" i="1" dirty="0"/>
              <a:t>not</a:t>
            </a:r>
            <a:r>
              <a:rPr lang="en-US" sz="2400" dirty="0"/>
              <a:t> in the classroom when the bell rings, then you are </a:t>
            </a:r>
            <a:r>
              <a:rPr lang="en-US" sz="2400" i="1" dirty="0"/>
              <a:t>tardy</a:t>
            </a:r>
            <a:r>
              <a:rPr lang="en-US" sz="2400" dirty="0"/>
              <a:t>. Consequences: 1 = warning/conference; 2 = contact parents; 3 = Brim 30 minute detention; 4 or more = admin referral</a:t>
            </a:r>
          </a:p>
          <a:p>
            <a:endParaRPr lang="en-US" sz="2400" dirty="0"/>
          </a:p>
        </p:txBody>
      </p:sp>
    </p:spTree>
    <p:extLst>
      <p:ext uri="{BB962C8B-B14F-4D97-AF65-F5344CB8AC3E}">
        <p14:creationId xmlns:p14="http://schemas.microsoft.com/office/powerpoint/2010/main" val="3800419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SYLLABUS</a:t>
            </a:r>
            <a:endParaRPr lang="en-US" sz="4800" b="1" dirty="0"/>
          </a:p>
        </p:txBody>
      </p:sp>
      <p:sp>
        <p:nvSpPr>
          <p:cNvPr id="3" name="Content Placeholder 2"/>
          <p:cNvSpPr>
            <a:spLocks noGrp="1"/>
          </p:cNvSpPr>
          <p:nvPr>
            <p:ph idx="1"/>
          </p:nvPr>
        </p:nvSpPr>
        <p:spPr>
          <a:xfrm>
            <a:off x="1066800" y="1827213"/>
            <a:ext cx="7848599" cy="4114800"/>
          </a:xfrm>
        </p:spPr>
        <p:txBody>
          <a:bodyPr/>
          <a:lstStyle/>
          <a:p>
            <a:pPr marL="0" indent="0">
              <a:buNone/>
            </a:pPr>
            <a:r>
              <a:rPr lang="en-US" b="1" dirty="0" smtClean="0"/>
              <a:t>Cell </a:t>
            </a:r>
            <a:r>
              <a:rPr lang="en-US" b="1" dirty="0"/>
              <a:t>Phone Use:</a:t>
            </a:r>
            <a:r>
              <a:rPr lang="en-US" dirty="0"/>
              <a:t>  </a:t>
            </a:r>
            <a:r>
              <a:rPr lang="en-US" sz="2800" dirty="0"/>
              <a:t>Rarely are cell phones used in the classroom.  You are to put the cell phone away when you walk in the door.  No cell phones will be plugged in any outlet in this room during class.  The consequences for using your cell phone inappropriately are: 1 = warning/conference; 2 = contact parents; 3 = Brim 30 minute detention; 4 or more = admin referral (detention ISS, OSS)</a:t>
            </a:r>
          </a:p>
          <a:p>
            <a:endParaRPr lang="en-US" dirty="0"/>
          </a:p>
        </p:txBody>
      </p:sp>
    </p:spTree>
    <p:extLst>
      <p:ext uri="{BB962C8B-B14F-4D97-AF65-F5344CB8AC3E}">
        <p14:creationId xmlns:p14="http://schemas.microsoft.com/office/powerpoint/2010/main" val="38004194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SYLLABUS</a:t>
            </a:r>
            <a:endParaRPr lang="en-US" sz="4800" b="1" dirty="0"/>
          </a:p>
        </p:txBody>
      </p:sp>
      <p:sp>
        <p:nvSpPr>
          <p:cNvPr id="3" name="Content Placeholder 2"/>
          <p:cNvSpPr>
            <a:spLocks noGrp="1"/>
          </p:cNvSpPr>
          <p:nvPr>
            <p:ph idx="1"/>
          </p:nvPr>
        </p:nvSpPr>
        <p:spPr>
          <a:xfrm>
            <a:off x="1066800" y="1827213"/>
            <a:ext cx="7848599" cy="4114800"/>
          </a:xfrm>
        </p:spPr>
        <p:txBody>
          <a:bodyPr/>
          <a:lstStyle/>
          <a:p>
            <a:pPr marL="0" indent="0">
              <a:buNone/>
            </a:pPr>
            <a:endParaRPr lang="en-US" dirty="0" smtClean="0"/>
          </a:p>
          <a:p>
            <a:pPr marL="0" indent="0">
              <a:buNone/>
            </a:pPr>
            <a:endParaRPr lang="en-US" dirty="0"/>
          </a:p>
          <a:p>
            <a:endParaRPr lang="en-US" dirty="0"/>
          </a:p>
        </p:txBody>
      </p:sp>
      <p:sp>
        <p:nvSpPr>
          <p:cNvPr id="4" name="Rectangle 3"/>
          <p:cNvSpPr/>
          <p:nvPr/>
        </p:nvSpPr>
        <p:spPr>
          <a:xfrm>
            <a:off x="2286000" y="1945598"/>
            <a:ext cx="4572000" cy="2308324"/>
          </a:xfrm>
          <a:prstGeom prst="rect">
            <a:avLst/>
          </a:prstGeom>
        </p:spPr>
        <p:txBody>
          <a:bodyPr>
            <a:spAutoFit/>
          </a:bodyPr>
          <a:lstStyle/>
          <a:p>
            <a:pPr algn="ctr"/>
            <a:r>
              <a:rPr lang="en-US" sz="3600" b="1" dirty="0"/>
              <a:t>HELP SESSIONS</a:t>
            </a:r>
            <a:r>
              <a:rPr lang="en-US" sz="3600" b="1" dirty="0" smtClean="0"/>
              <a:t>:</a:t>
            </a:r>
          </a:p>
          <a:p>
            <a:pPr algn="ctr"/>
            <a:endParaRPr lang="en-US" sz="3600" b="1" dirty="0" smtClean="0"/>
          </a:p>
          <a:p>
            <a:pPr algn="ctr"/>
            <a:r>
              <a:rPr lang="en-US" sz="3600" dirty="0" smtClean="0"/>
              <a:t>Mon.-</a:t>
            </a:r>
            <a:r>
              <a:rPr lang="en-US" sz="3600" dirty="0"/>
              <a:t>Thurs. until 4:00 in room 441</a:t>
            </a:r>
          </a:p>
        </p:txBody>
      </p:sp>
    </p:spTree>
    <p:extLst>
      <p:ext uri="{BB962C8B-B14F-4D97-AF65-F5344CB8AC3E}">
        <p14:creationId xmlns:p14="http://schemas.microsoft.com/office/powerpoint/2010/main" val="42692505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SYLLABUS</a:t>
            </a:r>
            <a:endParaRPr lang="en-US" sz="4800" b="1" dirty="0"/>
          </a:p>
        </p:txBody>
      </p:sp>
      <p:sp>
        <p:nvSpPr>
          <p:cNvPr id="3" name="Content Placeholder 2"/>
          <p:cNvSpPr>
            <a:spLocks noGrp="1"/>
          </p:cNvSpPr>
          <p:nvPr>
            <p:ph idx="1"/>
          </p:nvPr>
        </p:nvSpPr>
        <p:spPr>
          <a:xfrm>
            <a:off x="1066800" y="1827213"/>
            <a:ext cx="7848599" cy="4114800"/>
          </a:xfrm>
        </p:spPr>
        <p:txBody>
          <a:bodyPr/>
          <a:lstStyle/>
          <a:p>
            <a:pPr marL="0" indent="0">
              <a:buNone/>
            </a:pPr>
            <a:r>
              <a:rPr lang="en-US" b="1" dirty="0" smtClean="0"/>
              <a:t>MAKE-UP </a:t>
            </a:r>
            <a:r>
              <a:rPr lang="en-US" b="1" dirty="0"/>
              <a:t>WORK POLICY</a:t>
            </a:r>
            <a:endParaRPr lang="en-US" dirty="0"/>
          </a:p>
          <a:p>
            <a:pPr lvl="0"/>
            <a:r>
              <a:rPr lang="en-US" sz="2400" dirty="0" smtClean="0"/>
              <a:t>If </a:t>
            </a:r>
            <a:r>
              <a:rPr lang="en-US" sz="2400" dirty="0"/>
              <a:t>you have eight or more unexcused absences, then you can no longer get credit for this class.  You can fix this by attending  morning sessions </a:t>
            </a:r>
            <a:r>
              <a:rPr lang="en-US" sz="2400" dirty="0" smtClean="0"/>
              <a:t>or </a:t>
            </a:r>
            <a:r>
              <a:rPr lang="en-US" sz="2400" dirty="0"/>
              <a:t>afternoon </a:t>
            </a:r>
            <a:r>
              <a:rPr lang="en-US" sz="2400" dirty="0" smtClean="0"/>
              <a:t>sessions. You </a:t>
            </a:r>
            <a:r>
              <a:rPr lang="en-US" sz="2400" dirty="0"/>
              <a:t>must let me know when you are going so that I can send the work that you missed.  You only have five days after the eight (or more) unexcused absence to get the work done during the before or after school times</a:t>
            </a:r>
            <a:r>
              <a:rPr lang="en-US" sz="2400" dirty="0" smtClean="0"/>
              <a:t>.</a:t>
            </a:r>
            <a:endParaRPr lang="en-US" sz="2400" dirty="0"/>
          </a:p>
        </p:txBody>
      </p:sp>
    </p:spTree>
    <p:extLst>
      <p:ext uri="{BB962C8B-B14F-4D97-AF65-F5344CB8AC3E}">
        <p14:creationId xmlns:p14="http://schemas.microsoft.com/office/powerpoint/2010/main" val="42692505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SYLLABUS</a:t>
            </a:r>
            <a:endParaRPr lang="en-US" sz="4800" b="1" dirty="0"/>
          </a:p>
        </p:txBody>
      </p:sp>
      <p:sp>
        <p:nvSpPr>
          <p:cNvPr id="3" name="Content Placeholder 2"/>
          <p:cNvSpPr>
            <a:spLocks noGrp="1"/>
          </p:cNvSpPr>
          <p:nvPr>
            <p:ph idx="1"/>
          </p:nvPr>
        </p:nvSpPr>
        <p:spPr>
          <a:xfrm>
            <a:off x="1066800" y="1827213"/>
            <a:ext cx="7848599" cy="4114800"/>
          </a:xfrm>
        </p:spPr>
        <p:txBody>
          <a:bodyPr/>
          <a:lstStyle/>
          <a:p>
            <a:pPr marL="0" indent="0">
              <a:buNone/>
            </a:pPr>
            <a:r>
              <a:rPr lang="en-US" b="1" dirty="0" smtClean="0"/>
              <a:t>MAKE-UP </a:t>
            </a:r>
            <a:r>
              <a:rPr lang="en-US" b="1" dirty="0"/>
              <a:t>WORK POLICY</a:t>
            </a:r>
            <a:endParaRPr lang="en-US" dirty="0"/>
          </a:p>
          <a:p>
            <a:pPr lvl="0"/>
            <a:r>
              <a:rPr lang="en-US" sz="2400" dirty="0" smtClean="0"/>
              <a:t>If </a:t>
            </a:r>
            <a:r>
              <a:rPr lang="en-US" sz="2400" dirty="0"/>
              <a:t>you have less than three absences at the end of each nine weeks and have turned in all assignments for those nine week topics, credit recovery is available to you.  This is the ONLY way I will give work for credit recovery.</a:t>
            </a:r>
          </a:p>
          <a:p>
            <a:pPr lvl="0"/>
            <a:r>
              <a:rPr lang="en-US" sz="2400" cap="all" dirty="0"/>
              <a:t>all </a:t>
            </a:r>
            <a:r>
              <a:rPr lang="en-US" sz="2400" dirty="0"/>
              <a:t>projects are due on the assigned date during the class period. If you are out the day a project is due, then you need to make arrangements to bring the project in on that date. NO EXCEPTIONS.</a:t>
            </a:r>
          </a:p>
          <a:p>
            <a:endParaRPr lang="en-US" dirty="0"/>
          </a:p>
        </p:txBody>
      </p:sp>
    </p:spTree>
    <p:extLst>
      <p:ext uri="{BB962C8B-B14F-4D97-AF65-F5344CB8AC3E}">
        <p14:creationId xmlns:p14="http://schemas.microsoft.com/office/powerpoint/2010/main" val="951897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SYLLABUS</a:t>
            </a:r>
            <a:endParaRPr lang="en-US" sz="4800" b="1" dirty="0"/>
          </a:p>
        </p:txBody>
      </p:sp>
      <p:sp>
        <p:nvSpPr>
          <p:cNvPr id="3" name="Content Placeholder 2"/>
          <p:cNvSpPr>
            <a:spLocks noGrp="1"/>
          </p:cNvSpPr>
          <p:nvPr>
            <p:ph idx="1"/>
          </p:nvPr>
        </p:nvSpPr>
        <p:spPr>
          <a:xfrm>
            <a:off x="1066800" y="1827213"/>
            <a:ext cx="7848599" cy="4114800"/>
          </a:xfrm>
        </p:spPr>
        <p:txBody>
          <a:bodyPr/>
          <a:lstStyle/>
          <a:p>
            <a:pPr marL="0" indent="0">
              <a:buNone/>
            </a:pPr>
            <a:r>
              <a:rPr lang="en-US" b="1" dirty="0" smtClean="0"/>
              <a:t>MAKE-UP </a:t>
            </a:r>
            <a:r>
              <a:rPr lang="en-US" b="1" dirty="0"/>
              <a:t>WORK POLICY</a:t>
            </a:r>
            <a:endParaRPr lang="en-US" dirty="0"/>
          </a:p>
          <a:p>
            <a:pPr lvl="0"/>
            <a:r>
              <a:rPr lang="en-US" sz="2800" dirty="0"/>
              <a:t>You are held accountable for everything you missed during your absence. </a:t>
            </a:r>
            <a:r>
              <a:rPr lang="en-US" sz="2800" cap="all" dirty="0"/>
              <a:t>I</a:t>
            </a:r>
            <a:r>
              <a:rPr lang="en-US" sz="2800" dirty="0"/>
              <a:t>t is </a:t>
            </a:r>
            <a:r>
              <a:rPr lang="en-US" sz="2800" b="1" u="sng" cap="all" dirty="0"/>
              <a:t>your responsibility</a:t>
            </a:r>
            <a:r>
              <a:rPr lang="en-US" sz="2800" dirty="0"/>
              <a:t> to keep up with your missed work. </a:t>
            </a:r>
          </a:p>
          <a:p>
            <a:pPr lvl="0"/>
            <a:r>
              <a:rPr lang="en-US" sz="2800" dirty="0"/>
              <a:t>You are given FIVE days to make up work after an absence.  This includes tests and quizzes</a:t>
            </a:r>
            <a:r>
              <a:rPr lang="en-US" sz="2800" dirty="0" smtClean="0"/>
              <a:t>.</a:t>
            </a:r>
            <a:endParaRPr lang="en-US" sz="2800" dirty="0"/>
          </a:p>
        </p:txBody>
      </p:sp>
    </p:spTree>
    <p:extLst>
      <p:ext uri="{BB962C8B-B14F-4D97-AF65-F5344CB8AC3E}">
        <p14:creationId xmlns:p14="http://schemas.microsoft.com/office/powerpoint/2010/main" val="4180155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SYLLABUS</a:t>
            </a:r>
            <a:endParaRPr lang="en-US" sz="4800" b="1"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812" y="2570827"/>
            <a:ext cx="8649360" cy="2200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5552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THIS AND THAT…</a:t>
            </a:r>
            <a:endParaRPr lang="en-US" sz="4800" b="1" dirty="0"/>
          </a:p>
        </p:txBody>
      </p:sp>
      <p:sp>
        <p:nvSpPr>
          <p:cNvPr id="3" name="Content Placeholder 2"/>
          <p:cNvSpPr>
            <a:spLocks noGrp="1"/>
          </p:cNvSpPr>
          <p:nvPr>
            <p:ph idx="1"/>
          </p:nvPr>
        </p:nvSpPr>
        <p:spPr/>
        <p:txBody>
          <a:bodyPr/>
          <a:lstStyle/>
          <a:p>
            <a:r>
              <a:rPr lang="en-US" dirty="0" smtClean="0"/>
              <a:t>Recycle</a:t>
            </a:r>
          </a:p>
          <a:p>
            <a:r>
              <a:rPr lang="en-US" dirty="0" smtClean="0"/>
              <a:t>Kleenex</a:t>
            </a:r>
          </a:p>
          <a:p>
            <a:r>
              <a:rPr lang="en-US" dirty="0" smtClean="0"/>
              <a:t>Washing hands</a:t>
            </a:r>
          </a:p>
          <a:p>
            <a:r>
              <a:rPr lang="en-US" dirty="0" smtClean="0"/>
              <a:t>Pencil sharpeners</a:t>
            </a:r>
          </a:p>
          <a:p>
            <a:r>
              <a:rPr lang="en-US" dirty="0" smtClean="0"/>
              <a:t>Stapler/tape/hole punch</a:t>
            </a:r>
          </a:p>
          <a:p>
            <a:r>
              <a:rPr lang="en-US" dirty="0" smtClean="0"/>
              <a:t>Eight ball/Easy button/Nail game</a:t>
            </a:r>
          </a:p>
          <a:p>
            <a:r>
              <a:rPr lang="en-US" dirty="0" smtClean="0"/>
              <a:t>Three ring binder with paper and writing utensil/calculator</a:t>
            </a:r>
          </a:p>
          <a:p>
            <a:r>
              <a:rPr lang="en-US" dirty="0" smtClean="0"/>
              <a:t>Cell phones</a:t>
            </a:r>
            <a:endParaRPr lang="en-US" dirty="0"/>
          </a:p>
        </p:txBody>
      </p:sp>
    </p:spTree>
    <p:extLst>
      <p:ext uri="{BB962C8B-B14F-4D97-AF65-F5344CB8AC3E}">
        <p14:creationId xmlns:p14="http://schemas.microsoft.com/office/powerpoint/2010/main" val="351799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CELL PHONE POLICY</a:t>
            </a:r>
            <a:endParaRPr lang="en-US" sz="4800" b="1"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62200" y="1676400"/>
            <a:ext cx="4830254" cy="47561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02922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p:txBody>
          <a:bodyPr/>
          <a:lstStyle/>
          <a:p>
            <a:pPr>
              <a:lnSpc>
                <a:spcPct val="90000"/>
              </a:lnSpc>
              <a:buFont typeface="Wingdings" panose="05000000000000000000" pitchFamily="2" charset="2"/>
              <a:buNone/>
            </a:pPr>
            <a:r>
              <a:rPr lang="en-US" altLang="en-US" dirty="0"/>
              <a:t>	Science is an organized way of investigating the natural world.</a:t>
            </a:r>
          </a:p>
          <a:p>
            <a:pPr>
              <a:lnSpc>
                <a:spcPct val="90000"/>
              </a:lnSpc>
              <a:buFont typeface="Wingdings" panose="05000000000000000000" pitchFamily="2" charset="2"/>
              <a:buNone/>
            </a:pPr>
            <a:endParaRPr lang="en-US" altLang="en-US" dirty="0"/>
          </a:p>
          <a:p>
            <a:pPr>
              <a:lnSpc>
                <a:spcPct val="90000"/>
              </a:lnSpc>
              <a:buFont typeface="Wingdings" panose="05000000000000000000" pitchFamily="2" charset="2"/>
              <a:buNone/>
            </a:pPr>
            <a:r>
              <a:rPr lang="en-US" altLang="en-US" dirty="0"/>
              <a:t>	It </a:t>
            </a:r>
            <a:r>
              <a:rPr lang="en-US" altLang="en-US" dirty="0" smtClean="0"/>
              <a:t>is </a:t>
            </a:r>
            <a:r>
              <a:rPr lang="en-US" altLang="en-US" b="1" dirty="0">
                <a:solidFill>
                  <a:srgbClr val="0070C0"/>
                </a:solidFill>
              </a:rPr>
              <a:t>A WAY OF KNOWING </a:t>
            </a:r>
            <a:r>
              <a:rPr lang="en-US" altLang="en-US" dirty="0"/>
              <a:t>about the </a:t>
            </a:r>
            <a:r>
              <a:rPr lang="en-US" altLang="en-US" dirty="0" smtClean="0"/>
              <a:t>world.</a:t>
            </a:r>
            <a:endParaRPr lang="en-US" altLang="en-US" dirty="0"/>
          </a:p>
          <a:p>
            <a:pPr>
              <a:lnSpc>
                <a:spcPct val="90000"/>
              </a:lnSpc>
              <a:buFont typeface="Wingdings" panose="05000000000000000000" pitchFamily="2" charset="2"/>
              <a:buNone/>
            </a:pPr>
            <a:endParaRPr lang="en-US" altLang="en-US" dirty="0"/>
          </a:p>
          <a:p>
            <a:pPr>
              <a:lnSpc>
                <a:spcPct val="90000"/>
              </a:lnSpc>
              <a:buFont typeface="Wingdings" panose="05000000000000000000" pitchFamily="2" charset="2"/>
              <a:buNone/>
            </a:pPr>
            <a:r>
              <a:rPr lang="en-US" altLang="en-US" dirty="0"/>
              <a:t>	The </a:t>
            </a:r>
            <a:r>
              <a:rPr lang="en-US" altLang="en-US" b="1" dirty="0">
                <a:solidFill>
                  <a:srgbClr val="0070C0"/>
                </a:solidFill>
              </a:rPr>
              <a:t>SCIENTIFIC METHOD </a:t>
            </a:r>
            <a:r>
              <a:rPr lang="en-US" altLang="en-US" dirty="0"/>
              <a:t>is </a:t>
            </a:r>
            <a:r>
              <a:rPr lang="en-US" altLang="en-US" dirty="0">
                <a:solidFill>
                  <a:srgbClr val="FF0000"/>
                </a:solidFill>
              </a:rPr>
              <a:t>a way to search for an answer in an orderly, systematic way.</a:t>
            </a:r>
          </a:p>
        </p:txBody>
      </p:sp>
      <p:sp>
        <p:nvSpPr>
          <p:cNvPr id="3076" name="Rectangle 4"/>
          <p:cNvSpPr>
            <a:spLocks noGrp="1" noChangeArrowheads="1"/>
          </p:cNvSpPr>
          <p:nvPr>
            <p:ph type="title"/>
          </p:nvPr>
        </p:nvSpPr>
        <p:spPr>
          <a:noFill/>
          <a:ln/>
        </p:spPr>
        <p:txBody>
          <a:bodyPr/>
          <a:lstStyle/>
          <a:p>
            <a:pPr algn="ctr"/>
            <a:r>
              <a:rPr lang="en-US" altLang="en-US" sz="4800" b="1" dirty="0" smtClean="0"/>
              <a:t>SCIENTIFIC METHOD</a:t>
            </a:r>
            <a:endParaRPr lang="en-US" altLang="en-US" sz="4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fade">
                                      <p:cBhvr>
                                        <p:cTn id="7" dur="500"/>
                                        <p:tgtEl>
                                          <p:spTgt spid="30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5">
                                            <p:txEl>
                                              <p:pRg st="2" end="2"/>
                                            </p:txEl>
                                          </p:spTgt>
                                        </p:tgtEl>
                                        <p:attrNameLst>
                                          <p:attrName>style.visibility</p:attrName>
                                        </p:attrNameLst>
                                      </p:cBhvr>
                                      <p:to>
                                        <p:strVal val="visible"/>
                                      </p:to>
                                    </p:set>
                                    <p:animEffect transition="in" filter="fade">
                                      <p:cBhvr>
                                        <p:cTn id="12" dur="500"/>
                                        <p:tgtEl>
                                          <p:spTgt spid="307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75">
                                            <p:txEl>
                                              <p:pRg st="4" end="4"/>
                                            </p:txEl>
                                          </p:spTgt>
                                        </p:tgtEl>
                                        <p:attrNameLst>
                                          <p:attrName>style.visibility</p:attrName>
                                        </p:attrNameLst>
                                      </p:cBhvr>
                                      <p:to>
                                        <p:strVal val="visible"/>
                                      </p:to>
                                    </p:set>
                                    <p:animEffect transition="in" filter="fade">
                                      <p:cBhvr>
                                        <p:cTn id="17" dur="500"/>
                                        <p:tgtEl>
                                          <p:spTgt spid="30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sz="4800" b="1" dirty="0"/>
              <a:t>SCIENTIFIC METHOD</a:t>
            </a:r>
          </a:p>
        </p:txBody>
      </p:sp>
      <p:sp>
        <p:nvSpPr>
          <p:cNvPr id="4099" name="Rectangle 3"/>
          <p:cNvSpPr>
            <a:spLocks noGrp="1" noChangeArrowheads="1"/>
          </p:cNvSpPr>
          <p:nvPr>
            <p:ph type="body" idx="1"/>
          </p:nvPr>
        </p:nvSpPr>
        <p:spPr>
          <a:xfrm>
            <a:off x="914400" y="1827213"/>
            <a:ext cx="8229600" cy="4114800"/>
          </a:xfrm>
        </p:spPr>
        <p:txBody>
          <a:bodyPr/>
          <a:lstStyle/>
          <a:p>
            <a:pPr>
              <a:buFont typeface="Wingdings" panose="05000000000000000000" pitchFamily="2" charset="2"/>
              <a:buChar char="Ø"/>
            </a:pPr>
            <a:r>
              <a:rPr lang="en-US" altLang="en-US" dirty="0"/>
              <a:t>State the Problem</a:t>
            </a:r>
          </a:p>
          <a:p>
            <a:pPr>
              <a:buFont typeface="Wingdings" panose="05000000000000000000" pitchFamily="2" charset="2"/>
              <a:buChar char="Ø"/>
            </a:pPr>
            <a:r>
              <a:rPr lang="en-US" altLang="en-US" dirty="0"/>
              <a:t>Analyze the problem (gather information)</a:t>
            </a:r>
          </a:p>
          <a:p>
            <a:pPr>
              <a:buFont typeface="Wingdings" panose="05000000000000000000" pitchFamily="2" charset="2"/>
              <a:buChar char="Ø"/>
            </a:pPr>
            <a:r>
              <a:rPr lang="en-US" altLang="en-US" dirty="0"/>
              <a:t>Form a hypothesis (educated guess)</a:t>
            </a:r>
          </a:p>
          <a:p>
            <a:pPr>
              <a:buFont typeface="Wingdings" panose="05000000000000000000" pitchFamily="2" charset="2"/>
              <a:buChar char="Ø"/>
            </a:pPr>
            <a:r>
              <a:rPr lang="en-US" altLang="en-US" dirty="0"/>
              <a:t>Test the hypothesis (experiment)</a:t>
            </a:r>
          </a:p>
          <a:p>
            <a:pPr>
              <a:buFont typeface="Wingdings" panose="05000000000000000000" pitchFamily="2" charset="2"/>
              <a:buChar char="Ø"/>
            </a:pPr>
            <a:r>
              <a:rPr lang="en-US" altLang="en-US" dirty="0"/>
              <a:t>Record and analyze the data</a:t>
            </a:r>
          </a:p>
          <a:p>
            <a:pPr>
              <a:buFont typeface="Wingdings" panose="05000000000000000000" pitchFamily="2" charset="2"/>
              <a:buChar char="Ø"/>
            </a:pPr>
            <a:r>
              <a:rPr lang="en-US" altLang="en-US" dirty="0"/>
              <a:t>Form a conclusion</a:t>
            </a:r>
          </a:p>
          <a:p>
            <a:pPr>
              <a:buFont typeface="Wingdings" panose="05000000000000000000" pitchFamily="2" charset="2"/>
              <a:buNone/>
            </a:pPr>
            <a:endParaRPr lang="en-US" altLang="en-US" dirty="0"/>
          </a:p>
          <a:p>
            <a:pPr>
              <a:buFont typeface="Wingdings" panose="05000000000000000000" pitchFamily="2" charset="2"/>
              <a:buNone/>
            </a:pP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fade">
                                      <p:cBhvr>
                                        <p:cTn id="7" dur="500"/>
                                        <p:tgtEl>
                                          <p:spTgt spid="4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99">
                                            <p:txEl>
                                              <p:pRg st="1" end="1"/>
                                            </p:txEl>
                                          </p:spTgt>
                                        </p:tgtEl>
                                        <p:attrNameLst>
                                          <p:attrName>style.visibility</p:attrName>
                                        </p:attrNameLst>
                                      </p:cBhvr>
                                      <p:to>
                                        <p:strVal val="visible"/>
                                      </p:to>
                                    </p:set>
                                    <p:animEffect transition="in" filter="fade">
                                      <p:cBhvr>
                                        <p:cTn id="12" dur="500"/>
                                        <p:tgtEl>
                                          <p:spTgt spid="40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099">
                                            <p:txEl>
                                              <p:pRg st="2" end="2"/>
                                            </p:txEl>
                                          </p:spTgt>
                                        </p:tgtEl>
                                        <p:attrNameLst>
                                          <p:attrName>style.visibility</p:attrName>
                                        </p:attrNameLst>
                                      </p:cBhvr>
                                      <p:to>
                                        <p:strVal val="visible"/>
                                      </p:to>
                                    </p:set>
                                    <p:animEffect transition="in" filter="fade">
                                      <p:cBhvr>
                                        <p:cTn id="17" dur="500"/>
                                        <p:tgtEl>
                                          <p:spTgt spid="40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99">
                                            <p:txEl>
                                              <p:pRg st="3" end="3"/>
                                            </p:txEl>
                                          </p:spTgt>
                                        </p:tgtEl>
                                        <p:attrNameLst>
                                          <p:attrName>style.visibility</p:attrName>
                                        </p:attrNameLst>
                                      </p:cBhvr>
                                      <p:to>
                                        <p:strVal val="visible"/>
                                      </p:to>
                                    </p:set>
                                    <p:animEffect transition="in" filter="fade">
                                      <p:cBhvr>
                                        <p:cTn id="22" dur="500"/>
                                        <p:tgtEl>
                                          <p:spTgt spid="40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099">
                                            <p:txEl>
                                              <p:pRg st="4" end="4"/>
                                            </p:txEl>
                                          </p:spTgt>
                                        </p:tgtEl>
                                        <p:attrNameLst>
                                          <p:attrName>style.visibility</p:attrName>
                                        </p:attrNameLst>
                                      </p:cBhvr>
                                      <p:to>
                                        <p:strVal val="visible"/>
                                      </p:to>
                                    </p:set>
                                    <p:animEffect transition="in" filter="fade">
                                      <p:cBhvr>
                                        <p:cTn id="27" dur="500"/>
                                        <p:tgtEl>
                                          <p:spTgt spid="409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099">
                                            <p:txEl>
                                              <p:pRg st="5" end="5"/>
                                            </p:txEl>
                                          </p:spTgt>
                                        </p:tgtEl>
                                        <p:attrNameLst>
                                          <p:attrName>style.visibility</p:attrName>
                                        </p:attrNameLst>
                                      </p:cBhvr>
                                      <p:to>
                                        <p:strVal val="visible"/>
                                      </p:to>
                                    </p:set>
                                    <p:animEffect transition="in" filter="fade">
                                      <p:cBhvr>
                                        <p:cTn id="32" dur="500"/>
                                        <p:tgtEl>
                                          <p:spTgt spid="40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sz="4800" b="1" dirty="0" smtClean="0"/>
              <a:t>STATE THE PROBLEM</a:t>
            </a:r>
            <a:endParaRPr lang="en-US" altLang="en-US" sz="4800" b="1" dirty="0"/>
          </a:p>
        </p:txBody>
      </p:sp>
      <p:sp>
        <p:nvSpPr>
          <p:cNvPr id="5123" name="Rectangle 3"/>
          <p:cNvSpPr>
            <a:spLocks noGrp="1" noChangeArrowheads="1"/>
          </p:cNvSpPr>
          <p:nvPr>
            <p:ph type="body" idx="1"/>
          </p:nvPr>
        </p:nvSpPr>
        <p:spPr/>
        <p:txBody>
          <a:bodyPr/>
          <a:lstStyle/>
          <a:p>
            <a:r>
              <a:rPr lang="en-US" altLang="en-US" dirty="0"/>
              <a:t>Be curious</a:t>
            </a:r>
          </a:p>
          <a:p>
            <a:r>
              <a:rPr lang="en-US" altLang="en-US" dirty="0">
                <a:solidFill>
                  <a:srgbClr val="FF0000"/>
                </a:solidFill>
              </a:rPr>
              <a:t>Ask questions about what you observe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randombar(horizontal)">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randombar(horizontal)">
                                      <p:cBhvr>
                                        <p:cTn id="12" dur="500"/>
                                        <p:tgtEl>
                                          <p:spTgt spid="51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sz="4400" b="1" dirty="0" smtClean="0"/>
              <a:t>ANALYZE THE PROBLEM</a:t>
            </a:r>
            <a:endParaRPr lang="en-US" altLang="en-US" sz="4400" b="1" dirty="0"/>
          </a:p>
        </p:txBody>
      </p:sp>
      <p:sp>
        <p:nvSpPr>
          <p:cNvPr id="6147" name="Rectangle 3"/>
          <p:cNvSpPr>
            <a:spLocks noGrp="1" noChangeArrowheads="1"/>
          </p:cNvSpPr>
          <p:nvPr>
            <p:ph type="body" idx="1"/>
          </p:nvPr>
        </p:nvSpPr>
        <p:spPr/>
        <p:txBody>
          <a:bodyPr/>
          <a:lstStyle/>
          <a:p>
            <a:r>
              <a:rPr lang="en-US" altLang="en-US" dirty="0">
                <a:solidFill>
                  <a:srgbClr val="FF0000"/>
                </a:solidFill>
              </a:rPr>
              <a:t>G</a:t>
            </a:r>
            <a:r>
              <a:rPr lang="en-US" altLang="en-US" dirty="0" smtClean="0">
                <a:solidFill>
                  <a:srgbClr val="FF0000"/>
                </a:solidFill>
              </a:rPr>
              <a:t>ather information.</a:t>
            </a:r>
            <a:endParaRPr lang="en-US" altLang="en-US" dirty="0">
              <a:solidFill>
                <a:srgbClr val="FF0000"/>
              </a:solidFill>
            </a:endParaRPr>
          </a:p>
          <a:p>
            <a:r>
              <a:rPr lang="en-US" altLang="en-US" dirty="0"/>
              <a:t>Look for </a:t>
            </a:r>
            <a:r>
              <a:rPr lang="en-US" altLang="en-US" dirty="0" smtClean="0"/>
              <a:t>patterns.</a:t>
            </a:r>
            <a:endParaRPr lang="en-US" altLang="en-US" dirty="0"/>
          </a:p>
          <a:p>
            <a:r>
              <a:rPr lang="en-US" altLang="en-US" dirty="0"/>
              <a:t>Look at what other research has done.</a:t>
            </a:r>
            <a:br>
              <a:rPr lang="en-US" altLang="en-US" dirty="0"/>
            </a:b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randombar(horizontal)">
                                      <p:cBhvr>
                                        <p:cTn id="7" dur="5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randombar(horizontal)">
                                      <p:cBhvr>
                                        <p:cTn id="12" dur="500"/>
                                        <p:tgtEl>
                                          <p:spTgt spid="61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147">
                                            <p:txEl>
                                              <p:pRg st="2" end="2"/>
                                            </p:txEl>
                                          </p:spTgt>
                                        </p:tgtEl>
                                        <p:attrNameLst>
                                          <p:attrName>style.visibility</p:attrName>
                                        </p:attrNameLst>
                                      </p:cBhvr>
                                      <p:to>
                                        <p:strVal val="visible"/>
                                      </p:to>
                                    </p:set>
                                    <p:animEffect transition="in" filter="randombar(horizontal)">
                                      <p:cBhvr>
                                        <p:cTn id="17" dur="500"/>
                                        <p:tgtEl>
                                          <p:spTgt spid="61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ltLang="en-US" sz="4800" b="1" dirty="0" smtClean="0"/>
              <a:t>FORM A HYPOTHESIS</a:t>
            </a:r>
            <a:endParaRPr lang="en-US" altLang="en-US" sz="4800" b="1" dirty="0"/>
          </a:p>
        </p:txBody>
      </p:sp>
      <p:sp>
        <p:nvSpPr>
          <p:cNvPr id="7171" name="Rectangle 3"/>
          <p:cNvSpPr>
            <a:spLocks noGrp="1" noChangeArrowheads="1"/>
          </p:cNvSpPr>
          <p:nvPr>
            <p:ph type="body" idx="1"/>
          </p:nvPr>
        </p:nvSpPr>
        <p:spPr/>
        <p:txBody>
          <a:bodyPr/>
          <a:lstStyle/>
          <a:p>
            <a:r>
              <a:rPr lang="en-US" altLang="en-US" dirty="0" smtClean="0">
                <a:solidFill>
                  <a:srgbClr val="FF0000"/>
                </a:solidFill>
              </a:rPr>
              <a:t>Form an educated guess about a solution to the problem.</a:t>
            </a:r>
          </a:p>
          <a:p>
            <a:r>
              <a:rPr lang="en-US" altLang="en-US" dirty="0" smtClean="0"/>
              <a:t>A hypothesis </a:t>
            </a:r>
            <a:r>
              <a:rPr lang="en-US" altLang="en-US" dirty="0"/>
              <a:t>is </a:t>
            </a:r>
            <a:r>
              <a:rPr lang="en-US" altLang="en-US" dirty="0">
                <a:solidFill>
                  <a:srgbClr val="FF0000"/>
                </a:solidFill>
              </a:rPr>
              <a:t>an educated guess.  </a:t>
            </a:r>
            <a:r>
              <a:rPr lang="en-US" altLang="en-US" dirty="0"/>
              <a:t>Make sure you have educated yourself about the problem.</a:t>
            </a:r>
          </a:p>
          <a:p>
            <a:r>
              <a:rPr lang="en-US" altLang="en-US" dirty="0"/>
              <a:t>Usually “If, Then” </a:t>
            </a:r>
            <a:r>
              <a:rPr lang="en-US" altLang="en-US" dirty="0" smtClean="0"/>
              <a:t>statements.</a:t>
            </a:r>
            <a:endParaRPr lang="en-US" altLang="en-US" dirty="0"/>
          </a:p>
          <a:p>
            <a:r>
              <a:rPr lang="en-US" altLang="en-US" dirty="0"/>
              <a:t>Cause and Effect </a:t>
            </a:r>
            <a:r>
              <a:rPr lang="en-US" altLang="en-US" dirty="0" smtClean="0"/>
              <a:t>statements.</a:t>
            </a: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randombar(horizontal)">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randombar(horizontal)">
                                      <p:cBhvr>
                                        <p:cTn id="12" dur="5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randombar(horizontal)">
                                      <p:cBhvr>
                                        <p:cTn id="17" dur="5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randombar(horizontal)">
                                      <p:cBhvr>
                                        <p:cTn id="22" dur="500"/>
                                        <p:tgtEl>
                                          <p:spTgt spid="7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4800" b="1" dirty="0" smtClean="0"/>
              <a:t>VARIABLES</a:t>
            </a:r>
            <a:endParaRPr lang="en-US" altLang="en-US" sz="4800" b="1" dirty="0"/>
          </a:p>
        </p:txBody>
      </p:sp>
      <p:sp>
        <p:nvSpPr>
          <p:cNvPr id="8195" name="Rectangle 3"/>
          <p:cNvSpPr>
            <a:spLocks noGrp="1" noChangeArrowheads="1"/>
          </p:cNvSpPr>
          <p:nvPr>
            <p:ph type="body" idx="1"/>
          </p:nvPr>
        </p:nvSpPr>
        <p:spPr/>
        <p:txBody>
          <a:bodyPr/>
          <a:lstStyle/>
          <a:p>
            <a:r>
              <a:rPr lang="en-US" altLang="en-US" dirty="0" smtClean="0"/>
              <a:t>Independent </a:t>
            </a:r>
            <a:r>
              <a:rPr lang="en-US" altLang="en-US" dirty="0"/>
              <a:t>variable is the </a:t>
            </a:r>
            <a:r>
              <a:rPr lang="en-US" altLang="en-US" dirty="0">
                <a:solidFill>
                  <a:srgbClr val="FF0000"/>
                </a:solidFill>
              </a:rPr>
              <a:t>one </a:t>
            </a:r>
            <a:r>
              <a:rPr lang="en-US" altLang="en-US" dirty="0" smtClean="0">
                <a:solidFill>
                  <a:srgbClr val="FF0000"/>
                </a:solidFill>
              </a:rPr>
              <a:t>factor you </a:t>
            </a:r>
            <a:r>
              <a:rPr lang="en-US" altLang="en-US" dirty="0">
                <a:solidFill>
                  <a:srgbClr val="FF0000"/>
                </a:solidFill>
              </a:rPr>
              <a:t>change in the experiment</a:t>
            </a:r>
            <a:r>
              <a:rPr lang="en-US" altLang="en-US" dirty="0" smtClean="0"/>
              <a:t>.</a:t>
            </a:r>
          </a:p>
          <a:p>
            <a:endParaRPr lang="en-US" altLang="en-US" dirty="0"/>
          </a:p>
          <a:p>
            <a:r>
              <a:rPr lang="en-US" altLang="en-US" dirty="0"/>
              <a:t>Dependent variable </a:t>
            </a:r>
            <a:r>
              <a:rPr lang="en-US" altLang="en-US" dirty="0" smtClean="0"/>
              <a:t>is the </a:t>
            </a:r>
            <a:r>
              <a:rPr lang="en-US" altLang="en-US" dirty="0" smtClean="0">
                <a:solidFill>
                  <a:srgbClr val="FF0000"/>
                </a:solidFill>
              </a:rPr>
              <a:t>one </a:t>
            </a:r>
            <a:r>
              <a:rPr lang="en-US" altLang="en-US" dirty="0" smtClean="0">
                <a:solidFill>
                  <a:srgbClr val="FF0000"/>
                </a:solidFill>
              </a:rPr>
              <a:t>factor that </a:t>
            </a:r>
            <a:r>
              <a:rPr lang="en-US" altLang="en-US" dirty="0">
                <a:solidFill>
                  <a:srgbClr val="FF0000"/>
                </a:solidFill>
              </a:rPr>
              <a:t>changes as result of your independent variable</a:t>
            </a:r>
            <a:r>
              <a:rPr lang="en-US" altLang="en-US" dirty="0" smtClean="0">
                <a:solidFill>
                  <a:srgbClr val="FF0000"/>
                </a:solidFill>
              </a:rPr>
              <a:t>.</a:t>
            </a:r>
            <a:endParaRPr lang="en-US" altLang="en-US" dirty="0">
              <a:solidFill>
                <a:srgbClr val="FF0000"/>
              </a:solidFill>
            </a:endParaRPr>
          </a:p>
        </p:txBody>
      </p:sp>
    </p:spTree>
    <p:extLst>
      <p:ext uri="{BB962C8B-B14F-4D97-AF65-F5344CB8AC3E}">
        <p14:creationId xmlns:p14="http://schemas.microsoft.com/office/powerpoint/2010/main" val="2029207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randombar(horizontal)">
                                      <p:cBhvr>
                                        <p:cTn id="7" dur="5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195">
                                            <p:txEl>
                                              <p:pRg st="2" end="2"/>
                                            </p:txEl>
                                          </p:spTgt>
                                        </p:tgtEl>
                                        <p:attrNameLst>
                                          <p:attrName>style.visibility</p:attrName>
                                        </p:attrNameLst>
                                      </p:cBhvr>
                                      <p:to>
                                        <p:strVal val="visible"/>
                                      </p:to>
                                    </p:set>
                                    <p:animEffect transition="in" filter="randombar(horizontal)">
                                      <p:cBhvr>
                                        <p:cTn id="12" dur="5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4400" b="1" dirty="0" smtClean="0"/>
              <a:t>TEST THE HYPOTHESIS</a:t>
            </a:r>
            <a:endParaRPr lang="en-US" altLang="en-US" sz="4400" b="1" dirty="0"/>
          </a:p>
        </p:txBody>
      </p:sp>
      <p:sp>
        <p:nvSpPr>
          <p:cNvPr id="8195" name="Rectangle 3"/>
          <p:cNvSpPr>
            <a:spLocks noGrp="1" noChangeArrowheads="1"/>
          </p:cNvSpPr>
          <p:nvPr>
            <p:ph type="body" idx="1"/>
          </p:nvPr>
        </p:nvSpPr>
        <p:spPr/>
        <p:txBody>
          <a:bodyPr/>
          <a:lstStyle/>
          <a:p>
            <a:r>
              <a:rPr lang="en-US" altLang="en-US" dirty="0">
                <a:solidFill>
                  <a:srgbClr val="FF0000"/>
                </a:solidFill>
              </a:rPr>
              <a:t>Your experiment</a:t>
            </a:r>
          </a:p>
          <a:p>
            <a:r>
              <a:rPr lang="en-US" altLang="en-US" dirty="0" smtClean="0"/>
              <a:t>The experiment should be tested </a:t>
            </a:r>
            <a:r>
              <a:rPr lang="en-US" altLang="en-US" dirty="0"/>
              <a:t>multiple times (multiple trials</a:t>
            </a:r>
            <a:r>
              <a:rPr lang="en-US" altLang="en-US" dirty="0" smtClean="0"/>
              <a:t>).</a:t>
            </a: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randombar(horizontal)">
                                      <p:cBhvr>
                                        <p:cTn id="7" dur="5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randombar(horizontal)">
                                      <p:cBhvr>
                                        <p:cTn id="12" dur="500"/>
                                        <p:tgtEl>
                                          <p:spTgt spid="8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sz="4800" b="1" dirty="0" smtClean="0"/>
              <a:t>CONTROL</a:t>
            </a:r>
            <a:endParaRPr lang="en-US" altLang="en-US" sz="4800" b="1" dirty="0"/>
          </a:p>
        </p:txBody>
      </p:sp>
      <p:sp>
        <p:nvSpPr>
          <p:cNvPr id="19459" name="Rectangle 3"/>
          <p:cNvSpPr>
            <a:spLocks noGrp="1" noChangeArrowheads="1"/>
          </p:cNvSpPr>
          <p:nvPr>
            <p:ph type="body" idx="1"/>
          </p:nvPr>
        </p:nvSpPr>
        <p:spPr/>
        <p:txBody>
          <a:bodyPr/>
          <a:lstStyle/>
          <a:p>
            <a:r>
              <a:rPr lang="en-US" altLang="en-US" dirty="0" smtClean="0"/>
              <a:t>The </a:t>
            </a:r>
            <a:r>
              <a:rPr lang="en-US" altLang="en-US" dirty="0" smtClean="0">
                <a:solidFill>
                  <a:srgbClr val="FF0000"/>
                </a:solidFill>
              </a:rPr>
              <a:t>parts of the experiment that you </a:t>
            </a:r>
            <a:r>
              <a:rPr lang="en-US" altLang="en-US" dirty="0">
                <a:solidFill>
                  <a:srgbClr val="FF0000"/>
                </a:solidFill>
              </a:rPr>
              <a:t>d</a:t>
            </a:r>
            <a:r>
              <a:rPr lang="en-US" altLang="en-US" dirty="0" smtClean="0">
                <a:solidFill>
                  <a:srgbClr val="FF0000"/>
                </a:solidFill>
              </a:rPr>
              <a:t>o not change.</a:t>
            </a:r>
          </a:p>
          <a:p>
            <a:r>
              <a:rPr lang="en-US" altLang="en-US" dirty="0" smtClean="0"/>
              <a:t>Why </a:t>
            </a:r>
            <a:r>
              <a:rPr lang="en-US" altLang="en-US" dirty="0"/>
              <a:t>is it necessary to have a control in an experiment?</a:t>
            </a:r>
          </a:p>
          <a:p>
            <a:r>
              <a:rPr lang="en-US" altLang="en-US" dirty="0"/>
              <a:t>What would happen if we did not have a control?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randombar(horizontal)">
                                      <p:cBhvr>
                                        <p:cTn id="7" dur="500"/>
                                        <p:tgtEl>
                                          <p:spTgt spid="194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9459">
                                            <p:txEl>
                                              <p:pRg st="1" end="1"/>
                                            </p:txEl>
                                          </p:spTgt>
                                        </p:tgtEl>
                                        <p:attrNameLst>
                                          <p:attrName>style.visibility</p:attrName>
                                        </p:attrNameLst>
                                      </p:cBhvr>
                                      <p:to>
                                        <p:strVal val="visible"/>
                                      </p:to>
                                    </p:set>
                                    <p:animEffect transition="in" filter="randombar(horizontal)">
                                      <p:cBhvr>
                                        <p:cTn id="12" dur="500"/>
                                        <p:tgtEl>
                                          <p:spTgt spid="194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9459">
                                            <p:txEl>
                                              <p:pRg st="2" end="2"/>
                                            </p:txEl>
                                          </p:spTgt>
                                        </p:tgtEl>
                                        <p:attrNameLst>
                                          <p:attrName>style.visibility</p:attrName>
                                        </p:attrNameLst>
                                      </p:cBhvr>
                                      <p:to>
                                        <p:strVal val="visible"/>
                                      </p:to>
                                    </p:set>
                                    <p:animEffect transition="in" filter="randombar(horizontal)">
                                      <p:cBhvr>
                                        <p:cTn id="17" dur="500"/>
                                        <p:tgtEl>
                                          <p:spTgt spid="194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0013" y="457200"/>
            <a:ext cx="7313612" cy="1143000"/>
          </a:xfrm>
        </p:spPr>
        <p:txBody>
          <a:bodyPr/>
          <a:lstStyle/>
          <a:p>
            <a:r>
              <a:rPr lang="en-US" sz="4400" b="1" dirty="0" smtClean="0"/>
              <a:t>CONTROL VS EXPERIMENTAL</a:t>
            </a:r>
            <a:endParaRPr lang="en-US" sz="4400" b="1" dirty="0"/>
          </a:p>
        </p:txBody>
      </p:sp>
      <p:sp>
        <p:nvSpPr>
          <p:cNvPr id="3" name="Content Placeholder 2"/>
          <p:cNvSpPr>
            <a:spLocks noGrp="1"/>
          </p:cNvSpPr>
          <p:nvPr>
            <p:ph idx="1"/>
          </p:nvPr>
        </p:nvSpPr>
        <p:spPr/>
        <p:txBody>
          <a:bodyPr/>
          <a:lstStyle/>
          <a:p>
            <a:r>
              <a:rPr lang="en-US" dirty="0" smtClean="0"/>
              <a:t>The Control Group is </a:t>
            </a:r>
            <a:r>
              <a:rPr lang="en-US" dirty="0" smtClean="0">
                <a:solidFill>
                  <a:srgbClr val="FF0000"/>
                </a:solidFill>
              </a:rPr>
              <a:t>the group you make no changes to.</a:t>
            </a:r>
          </a:p>
          <a:p>
            <a:r>
              <a:rPr lang="en-US" dirty="0" smtClean="0"/>
              <a:t>The Experimental Group is </a:t>
            </a:r>
            <a:r>
              <a:rPr lang="en-US" dirty="0" smtClean="0">
                <a:solidFill>
                  <a:srgbClr val="FF0000"/>
                </a:solidFill>
              </a:rPr>
              <a:t>the group that has the independent variable changed.</a:t>
            </a:r>
            <a:endParaRPr lang="en-US" dirty="0">
              <a:solidFill>
                <a:srgbClr val="FF0000"/>
              </a:solidFill>
            </a:endParaRPr>
          </a:p>
        </p:txBody>
      </p:sp>
    </p:spTree>
    <p:extLst>
      <p:ext uri="{BB962C8B-B14F-4D97-AF65-F5344CB8AC3E}">
        <p14:creationId xmlns:p14="http://schemas.microsoft.com/office/powerpoint/2010/main" val="3259658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b="1" dirty="0" smtClean="0"/>
              <a:t>RECORD AND ANALYZE DATA</a:t>
            </a:r>
            <a:endParaRPr lang="en-US" altLang="en-US" b="1" dirty="0"/>
          </a:p>
        </p:txBody>
      </p:sp>
      <p:sp>
        <p:nvSpPr>
          <p:cNvPr id="9219" name="Rectangle 3"/>
          <p:cNvSpPr>
            <a:spLocks noGrp="1" noChangeArrowheads="1"/>
          </p:cNvSpPr>
          <p:nvPr>
            <p:ph type="body" idx="1"/>
          </p:nvPr>
        </p:nvSpPr>
        <p:spPr/>
        <p:txBody>
          <a:bodyPr/>
          <a:lstStyle/>
          <a:p>
            <a:r>
              <a:rPr lang="en-US" altLang="en-US" dirty="0" smtClean="0">
                <a:solidFill>
                  <a:srgbClr val="FF0000"/>
                </a:solidFill>
              </a:rPr>
              <a:t>Write down </a:t>
            </a:r>
            <a:r>
              <a:rPr lang="en-US" altLang="en-US" dirty="0">
                <a:solidFill>
                  <a:srgbClr val="FF0000"/>
                </a:solidFill>
              </a:rPr>
              <a:t>your </a:t>
            </a:r>
            <a:r>
              <a:rPr lang="en-US" altLang="en-US" dirty="0" smtClean="0">
                <a:solidFill>
                  <a:srgbClr val="FF0000"/>
                </a:solidFill>
              </a:rPr>
              <a:t>data and</a:t>
            </a:r>
            <a:r>
              <a:rPr lang="en-US" altLang="en-US" dirty="0">
                <a:solidFill>
                  <a:srgbClr val="FF0000"/>
                </a:solidFill>
              </a:rPr>
              <a:t> </a:t>
            </a:r>
            <a:r>
              <a:rPr lang="en-US" altLang="en-US" dirty="0" smtClean="0">
                <a:solidFill>
                  <a:srgbClr val="FF0000"/>
                </a:solidFill>
              </a:rPr>
              <a:t>look </a:t>
            </a:r>
            <a:r>
              <a:rPr lang="en-US" altLang="en-US" dirty="0">
                <a:solidFill>
                  <a:srgbClr val="FF0000"/>
                </a:solidFill>
              </a:rPr>
              <a:t>for patterns</a:t>
            </a:r>
          </a:p>
          <a:p>
            <a:r>
              <a:rPr lang="en-US" altLang="en-US" dirty="0"/>
              <a:t>Put in an organized data table. </a:t>
            </a:r>
          </a:p>
          <a:p>
            <a:r>
              <a:rPr lang="en-US" altLang="en-US" dirty="0"/>
              <a:t>Qualitative data: </a:t>
            </a:r>
            <a:r>
              <a:rPr lang="en-US" altLang="en-US" dirty="0">
                <a:solidFill>
                  <a:srgbClr val="FF0000"/>
                </a:solidFill>
              </a:rPr>
              <a:t>recorded by observation</a:t>
            </a:r>
          </a:p>
          <a:p>
            <a:r>
              <a:rPr lang="en-US" altLang="en-US" dirty="0"/>
              <a:t>Quantitative data: </a:t>
            </a:r>
            <a:r>
              <a:rPr lang="en-US" altLang="en-US" dirty="0">
                <a:solidFill>
                  <a:srgbClr val="FF0000"/>
                </a:solidFill>
              </a:rPr>
              <a:t>recorded with measuring devices.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randombar(horizontal)">
                                      <p:cBhvr>
                                        <p:cTn id="7" dur="5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randombar(horizontal)">
                                      <p:cBhvr>
                                        <p:cTn id="12" dur="5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randombar(horizontal)">
                                      <p:cBhvr>
                                        <p:cTn id="17" dur="500"/>
                                        <p:tgtEl>
                                          <p:spTgt spid="9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Effect transition="in" filter="randombar(horizontal)">
                                      <p:cBhvr>
                                        <p:cTn id="22" dur="500"/>
                                        <p:tgtEl>
                                          <p:spTgt spid="9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sz="4800" b="1" dirty="0" smtClean="0"/>
              <a:t>FORM A CONCLUSION</a:t>
            </a:r>
            <a:endParaRPr lang="en-US" altLang="en-US" sz="4800" b="1" dirty="0"/>
          </a:p>
        </p:txBody>
      </p:sp>
      <p:sp>
        <p:nvSpPr>
          <p:cNvPr id="15363" name="Rectangle 3"/>
          <p:cNvSpPr>
            <a:spLocks noGrp="1" noChangeArrowheads="1"/>
          </p:cNvSpPr>
          <p:nvPr>
            <p:ph type="body" idx="1"/>
          </p:nvPr>
        </p:nvSpPr>
        <p:spPr/>
        <p:txBody>
          <a:bodyPr/>
          <a:lstStyle/>
          <a:p>
            <a:r>
              <a:rPr lang="en-US" altLang="en-US" dirty="0"/>
              <a:t>Was your hypothesis true</a:t>
            </a:r>
            <a:r>
              <a:rPr lang="en-US" altLang="en-US" dirty="0" smtClean="0"/>
              <a:t>?</a:t>
            </a:r>
          </a:p>
          <a:p>
            <a:r>
              <a:rPr lang="en-US" altLang="en-US" dirty="0" smtClean="0">
                <a:solidFill>
                  <a:srgbClr val="FF0000"/>
                </a:solidFill>
              </a:rPr>
              <a:t>Does your data prove or disprove your hypothesis?</a:t>
            </a:r>
            <a:endParaRPr lang="en-US" altLang="en-US" dirty="0">
              <a:solidFill>
                <a:srgbClr val="FF0000"/>
              </a:solidFill>
            </a:endParaRPr>
          </a:p>
          <a:p>
            <a:r>
              <a:rPr lang="en-US" altLang="en-US" dirty="0"/>
              <a:t>Discuss your hypothesis and support your </a:t>
            </a:r>
            <a:r>
              <a:rPr lang="en-US" altLang="en-US" dirty="0" smtClean="0"/>
              <a:t>findings </a:t>
            </a:r>
            <a:r>
              <a:rPr lang="en-US" altLang="en-US" dirty="0"/>
              <a:t>with your data.</a:t>
            </a:r>
          </a:p>
          <a:p>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randombar(horizontal)">
                                      <p:cBhvr>
                                        <p:cTn id="7" dur="500"/>
                                        <p:tgtEl>
                                          <p:spTgt spid="15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randombar(horizontal)">
                                      <p:cBhvr>
                                        <p:cTn id="12" dur="500"/>
                                        <p:tgtEl>
                                          <p:spTgt spid="153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randombar(horizontal)">
                                      <p:cBhvr>
                                        <p:cTn id="17" dur="500"/>
                                        <p:tgtEl>
                                          <p:spTgt spid="153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PRACTICE</a:t>
            </a:r>
            <a:endParaRPr lang="en-US" b="1" dirty="0"/>
          </a:p>
        </p:txBody>
      </p:sp>
      <p:sp>
        <p:nvSpPr>
          <p:cNvPr id="3" name="Content Placeholder 2"/>
          <p:cNvSpPr>
            <a:spLocks noGrp="1"/>
          </p:cNvSpPr>
          <p:nvPr>
            <p:ph idx="1"/>
          </p:nvPr>
        </p:nvSpPr>
        <p:spPr/>
        <p:txBody>
          <a:bodyPr/>
          <a:lstStyle/>
          <a:p>
            <a:r>
              <a:rPr lang="en-US" dirty="0" smtClean="0"/>
              <a:t>Get in groups of two.  Choose someone next to you.</a:t>
            </a:r>
          </a:p>
          <a:p>
            <a:r>
              <a:rPr lang="en-US" dirty="0" smtClean="0"/>
              <a:t>Each group will get a scenario to read and answer the questions on.</a:t>
            </a:r>
          </a:p>
          <a:p>
            <a:r>
              <a:rPr lang="en-US" dirty="0" smtClean="0"/>
              <a:t>We will go over this shortly.</a:t>
            </a:r>
          </a:p>
          <a:p>
            <a:pPr marL="0" indent="0">
              <a:buNone/>
            </a:pPr>
            <a:endParaRPr lang="en-US" dirty="0" smtClean="0"/>
          </a:p>
          <a:p>
            <a:endParaRPr lang="en-US" dirty="0"/>
          </a:p>
        </p:txBody>
      </p:sp>
    </p:spTree>
    <p:extLst>
      <p:ext uri="{BB962C8B-B14F-4D97-AF65-F5344CB8AC3E}">
        <p14:creationId xmlns:p14="http://schemas.microsoft.com/office/powerpoint/2010/main" val="28739492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SCENARIO ONE – Floor Wax</a:t>
            </a:r>
            <a:endParaRPr lang="en-US" b="1" dirty="0"/>
          </a:p>
        </p:txBody>
      </p:sp>
      <p:sp>
        <p:nvSpPr>
          <p:cNvPr id="3" name="Content Placeholder 2"/>
          <p:cNvSpPr>
            <a:spLocks noGrp="1"/>
          </p:cNvSpPr>
          <p:nvPr>
            <p:ph idx="1"/>
          </p:nvPr>
        </p:nvSpPr>
        <p:spPr/>
        <p:txBody>
          <a:bodyPr/>
          <a:lstStyle/>
          <a:p>
            <a:r>
              <a:rPr lang="en-US" dirty="0" smtClean="0"/>
              <a:t>Independent variable</a:t>
            </a:r>
          </a:p>
          <a:p>
            <a:r>
              <a:rPr lang="en-US" dirty="0"/>
              <a:t>D</a:t>
            </a:r>
            <a:r>
              <a:rPr lang="en-US" dirty="0" smtClean="0"/>
              <a:t>ependent variable</a:t>
            </a:r>
          </a:p>
          <a:p>
            <a:r>
              <a:rPr lang="en-US" dirty="0" smtClean="0"/>
              <a:t>Control</a:t>
            </a:r>
          </a:p>
          <a:p>
            <a:r>
              <a:rPr lang="en-US" dirty="0" smtClean="0"/>
              <a:t>Repeated Trials</a:t>
            </a:r>
          </a:p>
          <a:p>
            <a:r>
              <a:rPr lang="en-US" dirty="0" smtClean="0"/>
              <a:t>Constants</a:t>
            </a:r>
          </a:p>
          <a:p>
            <a:r>
              <a:rPr lang="en-US" dirty="0" smtClean="0"/>
              <a:t>Title</a:t>
            </a:r>
          </a:p>
          <a:p>
            <a:r>
              <a:rPr lang="en-US" dirty="0" smtClean="0"/>
              <a:t>Hypothesis</a:t>
            </a:r>
          </a:p>
          <a:p>
            <a:endParaRPr lang="en-US" dirty="0"/>
          </a:p>
        </p:txBody>
      </p:sp>
    </p:spTree>
    <p:extLst>
      <p:ext uri="{BB962C8B-B14F-4D97-AF65-F5344CB8AC3E}">
        <p14:creationId xmlns:p14="http://schemas.microsoft.com/office/powerpoint/2010/main" val="39821098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SCENARIO </a:t>
            </a:r>
            <a:r>
              <a:rPr lang="en-US" b="1" dirty="0" smtClean="0"/>
              <a:t>TWO – Brands of Car Wax</a:t>
            </a:r>
            <a:endParaRPr lang="en-US" dirty="0"/>
          </a:p>
        </p:txBody>
      </p:sp>
      <p:sp>
        <p:nvSpPr>
          <p:cNvPr id="3" name="Content Placeholder 2"/>
          <p:cNvSpPr>
            <a:spLocks noGrp="1"/>
          </p:cNvSpPr>
          <p:nvPr>
            <p:ph idx="1"/>
          </p:nvPr>
        </p:nvSpPr>
        <p:spPr/>
        <p:txBody>
          <a:bodyPr/>
          <a:lstStyle/>
          <a:p>
            <a:r>
              <a:rPr lang="en-US" dirty="0"/>
              <a:t>Independent variable</a:t>
            </a:r>
          </a:p>
          <a:p>
            <a:r>
              <a:rPr lang="en-US" dirty="0"/>
              <a:t>Dependent variable</a:t>
            </a:r>
          </a:p>
          <a:p>
            <a:r>
              <a:rPr lang="en-US" dirty="0"/>
              <a:t>Control</a:t>
            </a:r>
          </a:p>
          <a:p>
            <a:r>
              <a:rPr lang="en-US" dirty="0"/>
              <a:t>Repeated Trials</a:t>
            </a:r>
          </a:p>
          <a:p>
            <a:r>
              <a:rPr lang="en-US" dirty="0"/>
              <a:t>Constants</a:t>
            </a:r>
          </a:p>
          <a:p>
            <a:r>
              <a:rPr lang="en-US" dirty="0"/>
              <a:t>Title</a:t>
            </a:r>
          </a:p>
          <a:p>
            <a:r>
              <a:rPr lang="en-US" dirty="0" smtClean="0"/>
              <a:t>Hypothesis</a:t>
            </a:r>
            <a:endParaRPr lang="en-US" dirty="0"/>
          </a:p>
        </p:txBody>
      </p:sp>
    </p:spTree>
    <p:extLst>
      <p:ext uri="{BB962C8B-B14F-4D97-AF65-F5344CB8AC3E}">
        <p14:creationId xmlns:p14="http://schemas.microsoft.com/office/powerpoint/2010/main" val="16973453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SCENARIO </a:t>
            </a:r>
            <a:r>
              <a:rPr lang="en-US" b="1" dirty="0" smtClean="0"/>
              <a:t>TWO – Compost and Bean Plants</a:t>
            </a:r>
            <a:endParaRPr lang="en-US" dirty="0"/>
          </a:p>
        </p:txBody>
      </p:sp>
      <p:sp>
        <p:nvSpPr>
          <p:cNvPr id="3" name="Content Placeholder 2"/>
          <p:cNvSpPr>
            <a:spLocks noGrp="1"/>
          </p:cNvSpPr>
          <p:nvPr>
            <p:ph idx="1"/>
          </p:nvPr>
        </p:nvSpPr>
        <p:spPr/>
        <p:txBody>
          <a:bodyPr/>
          <a:lstStyle/>
          <a:p>
            <a:r>
              <a:rPr lang="en-US" dirty="0"/>
              <a:t>Independent variable</a:t>
            </a:r>
          </a:p>
          <a:p>
            <a:r>
              <a:rPr lang="en-US" dirty="0"/>
              <a:t>Dependent variable</a:t>
            </a:r>
          </a:p>
          <a:p>
            <a:r>
              <a:rPr lang="en-US" dirty="0"/>
              <a:t>Control</a:t>
            </a:r>
          </a:p>
          <a:p>
            <a:r>
              <a:rPr lang="en-US" dirty="0"/>
              <a:t>Repeated Trials</a:t>
            </a:r>
          </a:p>
          <a:p>
            <a:r>
              <a:rPr lang="en-US" dirty="0"/>
              <a:t>Constants</a:t>
            </a:r>
          </a:p>
          <a:p>
            <a:r>
              <a:rPr lang="en-US" dirty="0"/>
              <a:t>Title</a:t>
            </a:r>
          </a:p>
          <a:p>
            <a:r>
              <a:rPr lang="en-US" dirty="0" smtClean="0"/>
              <a:t>Hypothesis</a:t>
            </a:r>
            <a:endParaRPr lang="en-US" dirty="0"/>
          </a:p>
        </p:txBody>
      </p:sp>
    </p:spTree>
    <p:extLst>
      <p:ext uri="{BB962C8B-B14F-4D97-AF65-F5344CB8AC3E}">
        <p14:creationId xmlns:p14="http://schemas.microsoft.com/office/powerpoint/2010/main" val="376376996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SCENARIO </a:t>
            </a:r>
            <a:r>
              <a:rPr lang="en-US" b="1" dirty="0" smtClean="0"/>
              <a:t>FOUR – </a:t>
            </a:r>
            <a:r>
              <a:rPr lang="en-US" b="1" i="1" dirty="0" smtClean="0"/>
              <a:t>Aloe Vera </a:t>
            </a:r>
            <a:r>
              <a:rPr lang="en-US" b="1" dirty="0" smtClean="0"/>
              <a:t>and </a:t>
            </a:r>
            <a:r>
              <a:rPr lang="en-US" b="1" dirty="0" err="1" smtClean="0"/>
              <a:t>Planaria</a:t>
            </a:r>
            <a:endParaRPr lang="en-US" dirty="0"/>
          </a:p>
        </p:txBody>
      </p:sp>
      <p:sp>
        <p:nvSpPr>
          <p:cNvPr id="3" name="Content Placeholder 2"/>
          <p:cNvSpPr>
            <a:spLocks noGrp="1"/>
          </p:cNvSpPr>
          <p:nvPr>
            <p:ph idx="1"/>
          </p:nvPr>
        </p:nvSpPr>
        <p:spPr/>
        <p:txBody>
          <a:bodyPr/>
          <a:lstStyle/>
          <a:p>
            <a:r>
              <a:rPr lang="en-US" dirty="0"/>
              <a:t>Independent variable</a:t>
            </a:r>
          </a:p>
          <a:p>
            <a:r>
              <a:rPr lang="en-US" dirty="0"/>
              <a:t>Dependent variable</a:t>
            </a:r>
          </a:p>
          <a:p>
            <a:r>
              <a:rPr lang="en-US" dirty="0"/>
              <a:t>Control</a:t>
            </a:r>
          </a:p>
          <a:p>
            <a:r>
              <a:rPr lang="en-US" dirty="0"/>
              <a:t>Repeated Trials</a:t>
            </a:r>
          </a:p>
          <a:p>
            <a:r>
              <a:rPr lang="en-US" dirty="0"/>
              <a:t>Constants</a:t>
            </a:r>
          </a:p>
          <a:p>
            <a:r>
              <a:rPr lang="en-US" dirty="0"/>
              <a:t>Title</a:t>
            </a:r>
          </a:p>
          <a:p>
            <a:r>
              <a:rPr lang="en-US" dirty="0" smtClean="0"/>
              <a:t>Hypothesis</a:t>
            </a:r>
            <a:endParaRPr lang="en-US" dirty="0"/>
          </a:p>
        </p:txBody>
      </p:sp>
    </p:spTree>
    <p:extLst>
      <p:ext uri="{BB962C8B-B14F-4D97-AF65-F5344CB8AC3E}">
        <p14:creationId xmlns:p14="http://schemas.microsoft.com/office/powerpoint/2010/main" val="9746623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b="1" dirty="0" smtClean="0"/>
              <a:t>THEORY VERSUS LAW</a:t>
            </a:r>
            <a:endParaRPr lang="en-US" sz="4800" b="1" dirty="0"/>
          </a:p>
        </p:txBody>
      </p:sp>
      <p:sp>
        <p:nvSpPr>
          <p:cNvPr id="3" name="Content Placeholder 2"/>
          <p:cNvSpPr>
            <a:spLocks noGrp="1"/>
          </p:cNvSpPr>
          <p:nvPr>
            <p:ph idx="1"/>
          </p:nvPr>
        </p:nvSpPr>
        <p:spPr/>
        <p:txBody>
          <a:bodyPr/>
          <a:lstStyle/>
          <a:p>
            <a:r>
              <a:rPr lang="en-US" b="1" dirty="0">
                <a:solidFill>
                  <a:srgbClr val="FF0000"/>
                </a:solidFill>
              </a:rPr>
              <a:t>Both</a:t>
            </a:r>
            <a:r>
              <a:rPr lang="en-US" dirty="0">
                <a:solidFill>
                  <a:srgbClr val="FF0000"/>
                </a:solidFill>
              </a:rPr>
              <a:t> </a:t>
            </a:r>
            <a:r>
              <a:rPr lang="en-US" dirty="0"/>
              <a:t>are based on tested hypotheses; </a:t>
            </a:r>
          </a:p>
          <a:p>
            <a:r>
              <a:rPr lang="en-US" b="1" dirty="0">
                <a:solidFill>
                  <a:srgbClr val="FF0000"/>
                </a:solidFill>
              </a:rPr>
              <a:t>Both</a:t>
            </a:r>
            <a:r>
              <a:rPr lang="en-US" dirty="0">
                <a:solidFill>
                  <a:srgbClr val="FF0000"/>
                </a:solidFill>
              </a:rPr>
              <a:t> </a:t>
            </a:r>
            <a:r>
              <a:rPr lang="en-US" dirty="0"/>
              <a:t>are supported by a large body of empirical data; </a:t>
            </a:r>
          </a:p>
          <a:p>
            <a:r>
              <a:rPr lang="en-US" b="1" dirty="0">
                <a:solidFill>
                  <a:srgbClr val="FF0000"/>
                </a:solidFill>
              </a:rPr>
              <a:t>Both</a:t>
            </a:r>
            <a:r>
              <a:rPr lang="en-US" dirty="0">
                <a:solidFill>
                  <a:srgbClr val="FF0000"/>
                </a:solidFill>
              </a:rPr>
              <a:t> </a:t>
            </a:r>
            <a:r>
              <a:rPr lang="en-US" dirty="0"/>
              <a:t>help unify a particular field; </a:t>
            </a:r>
          </a:p>
          <a:p>
            <a:r>
              <a:rPr lang="en-US" b="1" dirty="0">
                <a:solidFill>
                  <a:srgbClr val="FF0000"/>
                </a:solidFill>
              </a:rPr>
              <a:t>Both</a:t>
            </a:r>
            <a:r>
              <a:rPr lang="en-US" dirty="0">
                <a:solidFill>
                  <a:srgbClr val="FF0000"/>
                </a:solidFill>
              </a:rPr>
              <a:t> </a:t>
            </a:r>
            <a:r>
              <a:rPr lang="en-US" dirty="0"/>
              <a:t>are widely accepted by the vast majority (if not all) scientists </a:t>
            </a:r>
            <a:r>
              <a:rPr lang="en-US" u="sng" dirty="0"/>
              <a:t>within</a:t>
            </a:r>
            <a:r>
              <a:rPr lang="en-US" dirty="0"/>
              <a:t> a discipline. </a:t>
            </a:r>
          </a:p>
        </p:txBody>
      </p:sp>
    </p:spTree>
    <p:extLst>
      <p:ext uri="{BB962C8B-B14F-4D97-AF65-F5344CB8AC3E}">
        <p14:creationId xmlns:p14="http://schemas.microsoft.com/office/powerpoint/2010/main" val="260212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b="1" dirty="0" smtClean="0"/>
              <a:t>THEORY VERSUS LAW</a:t>
            </a:r>
            <a:endParaRPr lang="en-US" sz="4800" b="1" dirty="0"/>
          </a:p>
        </p:txBody>
      </p:sp>
      <p:sp>
        <p:nvSpPr>
          <p:cNvPr id="3" name="Content Placeholder 2"/>
          <p:cNvSpPr>
            <a:spLocks noGrp="1"/>
          </p:cNvSpPr>
          <p:nvPr>
            <p:ph idx="1"/>
          </p:nvPr>
        </p:nvSpPr>
        <p:spPr/>
        <p:txBody>
          <a:bodyPr/>
          <a:lstStyle/>
          <a:p>
            <a:r>
              <a:rPr lang="en-US" dirty="0"/>
              <a:t>Furthermore, </a:t>
            </a:r>
            <a:r>
              <a:rPr lang="en-US" b="1" dirty="0">
                <a:solidFill>
                  <a:srgbClr val="FF0000"/>
                </a:solidFill>
              </a:rPr>
              <a:t>both</a:t>
            </a:r>
            <a:r>
              <a:rPr lang="en-US" dirty="0">
                <a:solidFill>
                  <a:srgbClr val="FF0000"/>
                </a:solidFill>
              </a:rPr>
              <a:t> </a:t>
            </a:r>
            <a:r>
              <a:rPr lang="en-US" dirty="0"/>
              <a:t>scientific laws and scientific theories </a:t>
            </a:r>
            <a:r>
              <a:rPr lang="en-US" b="1" dirty="0">
                <a:solidFill>
                  <a:srgbClr val="FF0000"/>
                </a:solidFill>
              </a:rPr>
              <a:t>could</a:t>
            </a:r>
            <a:r>
              <a:rPr lang="en-US" dirty="0">
                <a:solidFill>
                  <a:srgbClr val="FF0000"/>
                </a:solidFill>
              </a:rPr>
              <a:t> </a:t>
            </a:r>
            <a:r>
              <a:rPr lang="en-US" dirty="0"/>
              <a:t>be shown to be wrong at some time if there are data to suggest so. Theory	explanation supported by lots of experiments</a:t>
            </a:r>
          </a:p>
          <a:p>
            <a:endParaRPr lang="en-US" dirty="0"/>
          </a:p>
        </p:txBody>
      </p:sp>
    </p:spTree>
    <p:extLst>
      <p:ext uri="{BB962C8B-B14F-4D97-AF65-F5344CB8AC3E}">
        <p14:creationId xmlns:p14="http://schemas.microsoft.com/office/powerpoint/2010/main" val="255071702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b="1" dirty="0" smtClean="0"/>
              <a:t>THEORY VERSUS LAW</a:t>
            </a:r>
            <a:endParaRPr lang="en-US" sz="4800" b="1" dirty="0"/>
          </a:p>
        </p:txBody>
      </p:sp>
      <p:sp>
        <p:nvSpPr>
          <p:cNvPr id="3" name="Content Placeholder 2"/>
          <p:cNvSpPr>
            <a:spLocks noGrp="1"/>
          </p:cNvSpPr>
          <p:nvPr>
            <p:ph idx="1"/>
          </p:nvPr>
        </p:nvSpPr>
        <p:spPr/>
        <p:txBody>
          <a:bodyPr/>
          <a:lstStyle/>
          <a:p>
            <a:r>
              <a:rPr lang="en-US" b="1" dirty="0">
                <a:solidFill>
                  <a:srgbClr val="FF0000"/>
                </a:solidFill>
              </a:rPr>
              <a:t>Theory</a:t>
            </a:r>
            <a:r>
              <a:rPr lang="en-US" b="1" dirty="0"/>
              <a:t> - </a:t>
            </a:r>
            <a:r>
              <a:rPr lang="en-US" dirty="0"/>
              <a:t>An explanation for an observation or series of observations that is substantiated by a considerable body of evidence (</a:t>
            </a:r>
            <a:r>
              <a:rPr lang="en-US" dirty="0" err="1"/>
              <a:t>Krimsley</a:t>
            </a:r>
            <a:r>
              <a:rPr lang="en-US" dirty="0"/>
              <a:t>, 1995).</a:t>
            </a:r>
            <a:r>
              <a:rPr lang="en-US" b="1" dirty="0"/>
              <a:t> </a:t>
            </a:r>
          </a:p>
          <a:p>
            <a:r>
              <a:rPr lang="en-US" b="1" dirty="0">
                <a:solidFill>
                  <a:srgbClr val="FF0000"/>
                </a:solidFill>
              </a:rPr>
              <a:t>Law</a:t>
            </a:r>
            <a:r>
              <a:rPr lang="en-US" b="1" dirty="0"/>
              <a:t> - </a:t>
            </a:r>
            <a:r>
              <a:rPr lang="en-US" dirty="0"/>
              <a:t>A set of observed regularities expressed in a concise verbal or mathematical statement. (</a:t>
            </a:r>
            <a:r>
              <a:rPr lang="en-US" dirty="0" err="1"/>
              <a:t>Krimsley</a:t>
            </a:r>
            <a:r>
              <a:rPr lang="en-US" dirty="0"/>
              <a:t>, 1995).</a:t>
            </a:r>
            <a:r>
              <a:rPr lang="en-US" b="1" dirty="0"/>
              <a:t> </a:t>
            </a:r>
          </a:p>
          <a:p>
            <a:endParaRPr lang="en-US" dirty="0"/>
          </a:p>
        </p:txBody>
      </p:sp>
    </p:spTree>
    <p:extLst>
      <p:ext uri="{BB962C8B-B14F-4D97-AF65-F5344CB8AC3E}">
        <p14:creationId xmlns:p14="http://schemas.microsoft.com/office/powerpoint/2010/main" val="2550717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PERFORMING A LAB</a:t>
            </a:r>
            <a:endParaRPr lang="en-US" sz="4800" b="1" dirty="0"/>
          </a:p>
        </p:txBody>
      </p:sp>
      <p:sp>
        <p:nvSpPr>
          <p:cNvPr id="3" name="Content Placeholder 2"/>
          <p:cNvSpPr>
            <a:spLocks noGrp="1"/>
          </p:cNvSpPr>
          <p:nvPr>
            <p:ph idx="1"/>
          </p:nvPr>
        </p:nvSpPr>
        <p:spPr/>
        <p:txBody>
          <a:bodyPr/>
          <a:lstStyle/>
          <a:p>
            <a:pPr marL="514350" lvl="0" indent="-514350">
              <a:buAutoNum type="arabicPeriod"/>
            </a:pPr>
            <a:r>
              <a:rPr lang="en-US" b="1" dirty="0" smtClean="0">
                <a:solidFill>
                  <a:srgbClr val="FF0000"/>
                </a:solidFill>
              </a:rPr>
              <a:t>Plan </a:t>
            </a:r>
            <a:r>
              <a:rPr lang="en-US" b="1" dirty="0">
                <a:solidFill>
                  <a:srgbClr val="FF0000"/>
                </a:solidFill>
              </a:rPr>
              <a:t>ahead</a:t>
            </a:r>
            <a:r>
              <a:rPr lang="en-US" dirty="0"/>
              <a:t>:  read the lab </a:t>
            </a:r>
            <a:r>
              <a:rPr lang="en-US" b="1" dirty="0" smtClean="0">
                <a:solidFill>
                  <a:srgbClr val="FF0000"/>
                </a:solidFill>
              </a:rPr>
              <a:t>twice.</a:t>
            </a:r>
            <a:endParaRPr lang="en-US" dirty="0">
              <a:solidFill>
                <a:srgbClr val="FF0000"/>
              </a:solidFill>
            </a:endParaRPr>
          </a:p>
          <a:p>
            <a:pPr marL="514350" lvl="0" indent="-514350">
              <a:buAutoNum type="arabicPeriod"/>
            </a:pPr>
            <a:r>
              <a:rPr lang="en-US" b="1" dirty="0" smtClean="0">
                <a:solidFill>
                  <a:srgbClr val="FF0000"/>
                </a:solidFill>
              </a:rPr>
              <a:t>Gather</a:t>
            </a:r>
            <a:r>
              <a:rPr lang="en-US" dirty="0" smtClean="0">
                <a:solidFill>
                  <a:srgbClr val="FF0000"/>
                </a:solidFill>
              </a:rPr>
              <a:t> </a:t>
            </a:r>
            <a:r>
              <a:rPr lang="en-US" dirty="0"/>
              <a:t>and organize all needed </a:t>
            </a:r>
            <a:r>
              <a:rPr lang="en-US" dirty="0" smtClean="0"/>
              <a:t>materials.</a:t>
            </a:r>
            <a:endParaRPr lang="en-US" dirty="0"/>
          </a:p>
          <a:p>
            <a:pPr marL="514350" lvl="0" indent="-514350">
              <a:buAutoNum type="arabicPeriod"/>
            </a:pPr>
            <a:r>
              <a:rPr lang="en-US" dirty="0" smtClean="0"/>
              <a:t>Follow </a:t>
            </a:r>
            <a:r>
              <a:rPr lang="en-US" dirty="0"/>
              <a:t>the procedures </a:t>
            </a:r>
            <a:r>
              <a:rPr lang="en-US" b="1" dirty="0">
                <a:solidFill>
                  <a:srgbClr val="FF0000"/>
                </a:solidFill>
              </a:rPr>
              <a:t>step by </a:t>
            </a:r>
            <a:r>
              <a:rPr lang="en-US" b="1" dirty="0" smtClean="0">
                <a:solidFill>
                  <a:srgbClr val="FF0000"/>
                </a:solidFill>
              </a:rPr>
              <a:t>step</a:t>
            </a:r>
            <a:r>
              <a:rPr lang="en-US" dirty="0" smtClean="0"/>
              <a:t>.</a:t>
            </a:r>
            <a:endParaRPr lang="en-US" dirty="0"/>
          </a:p>
          <a:p>
            <a:pPr marL="514350" lvl="0" indent="-514350">
              <a:buAutoNum type="arabicPeriod"/>
            </a:pPr>
            <a:r>
              <a:rPr lang="en-US" dirty="0" smtClean="0"/>
              <a:t>Record </a:t>
            </a:r>
            <a:r>
              <a:rPr lang="en-US" b="1" dirty="0">
                <a:solidFill>
                  <a:srgbClr val="FF0000"/>
                </a:solidFill>
              </a:rPr>
              <a:t>ALL</a:t>
            </a:r>
            <a:r>
              <a:rPr lang="en-US" dirty="0">
                <a:solidFill>
                  <a:srgbClr val="FF0000"/>
                </a:solidFill>
              </a:rPr>
              <a:t> </a:t>
            </a:r>
            <a:r>
              <a:rPr lang="en-US" dirty="0"/>
              <a:t>observations (no matter how small) and use proper </a:t>
            </a:r>
            <a:r>
              <a:rPr lang="en-US" b="1" dirty="0">
                <a:solidFill>
                  <a:srgbClr val="FF0000"/>
                </a:solidFill>
              </a:rPr>
              <a:t>units</a:t>
            </a:r>
            <a:r>
              <a:rPr lang="en-US" dirty="0">
                <a:solidFill>
                  <a:srgbClr val="FF0000"/>
                </a:solidFill>
              </a:rPr>
              <a:t> </a:t>
            </a:r>
            <a:r>
              <a:rPr lang="en-US" dirty="0"/>
              <a:t>of measurements.  </a:t>
            </a:r>
          </a:p>
        </p:txBody>
      </p:sp>
    </p:spTree>
    <p:extLst>
      <p:ext uri="{BB962C8B-B14F-4D97-AF65-F5344CB8AC3E}">
        <p14:creationId xmlns:p14="http://schemas.microsoft.com/office/powerpoint/2010/main" val="3125746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PERFORMING A LAB</a:t>
            </a:r>
            <a:endParaRPr lang="en-US" sz="4800" b="1" dirty="0"/>
          </a:p>
        </p:txBody>
      </p:sp>
      <p:sp>
        <p:nvSpPr>
          <p:cNvPr id="3" name="Content Placeholder 2"/>
          <p:cNvSpPr>
            <a:spLocks noGrp="1"/>
          </p:cNvSpPr>
          <p:nvPr>
            <p:ph idx="1"/>
          </p:nvPr>
        </p:nvSpPr>
        <p:spPr/>
        <p:txBody>
          <a:bodyPr/>
          <a:lstStyle/>
          <a:p>
            <a:pPr marL="0" lvl="0" indent="0">
              <a:buNone/>
            </a:pPr>
            <a:r>
              <a:rPr lang="en-US" dirty="0" smtClean="0"/>
              <a:t>5. </a:t>
            </a:r>
            <a:r>
              <a:rPr lang="en-US" b="1" dirty="0" smtClean="0">
                <a:solidFill>
                  <a:srgbClr val="FF0000"/>
                </a:solidFill>
              </a:rPr>
              <a:t>Clean </a:t>
            </a:r>
            <a:r>
              <a:rPr lang="en-US" dirty="0" smtClean="0"/>
              <a:t>all </a:t>
            </a:r>
            <a:r>
              <a:rPr lang="en-US" dirty="0"/>
              <a:t>equipment and put it back where you found it</a:t>
            </a:r>
            <a:r>
              <a:rPr lang="en-US" dirty="0" smtClean="0"/>
              <a:t>.</a:t>
            </a:r>
          </a:p>
          <a:p>
            <a:pPr marL="0" lvl="0" indent="0">
              <a:buNone/>
            </a:pPr>
            <a:endParaRPr lang="en-US" dirty="0"/>
          </a:p>
          <a:p>
            <a:pPr marL="0" lvl="0" indent="0">
              <a:buNone/>
            </a:pPr>
            <a:r>
              <a:rPr lang="en-US" dirty="0" smtClean="0"/>
              <a:t>6. Answer </a:t>
            </a:r>
            <a:r>
              <a:rPr lang="en-US" dirty="0"/>
              <a:t>the questions that go with the lab; use </a:t>
            </a:r>
            <a:r>
              <a:rPr lang="en-US" b="1" dirty="0">
                <a:solidFill>
                  <a:srgbClr val="FF0000"/>
                </a:solidFill>
              </a:rPr>
              <a:t>complete</a:t>
            </a:r>
            <a:r>
              <a:rPr lang="en-US" dirty="0">
                <a:solidFill>
                  <a:srgbClr val="FF0000"/>
                </a:solidFill>
              </a:rPr>
              <a:t> </a:t>
            </a:r>
            <a:r>
              <a:rPr lang="en-US" dirty="0"/>
              <a:t>sentences with no </a:t>
            </a:r>
            <a:r>
              <a:rPr lang="en-US" b="1" dirty="0">
                <a:solidFill>
                  <a:srgbClr val="FF0000"/>
                </a:solidFill>
              </a:rPr>
              <a:t>misspellings</a:t>
            </a:r>
            <a:r>
              <a:rPr lang="en-US" dirty="0"/>
              <a:t>.</a:t>
            </a:r>
          </a:p>
          <a:p>
            <a:endParaRPr lang="en-US" dirty="0"/>
          </a:p>
          <a:p>
            <a:endParaRPr lang="en-US" dirty="0"/>
          </a:p>
        </p:txBody>
      </p:sp>
    </p:spTree>
    <p:extLst>
      <p:ext uri="{BB962C8B-B14F-4D97-AF65-F5344CB8AC3E}">
        <p14:creationId xmlns:p14="http://schemas.microsoft.com/office/powerpoint/2010/main" val="2194535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LAB RULES</a:t>
            </a:r>
            <a:endParaRPr lang="en-US" sz="4800" b="1" dirty="0"/>
          </a:p>
        </p:txBody>
      </p:sp>
      <p:sp>
        <p:nvSpPr>
          <p:cNvPr id="3" name="Content Placeholder 2"/>
          <p:cNvSpPr>
            <a:spLocks noGrp="1"/>
          </p:cNvSpPr>
          <p:nvPr>
            <p:ph idx="1"/>
          </p:nvPr>
        </p:nvSpPr>
        <p:spPr/>
        <p:txBody>
          <a:bodyPr/>
          <a:lstStyle/>
          <a:p>
            <a:pPr marL="0" indent="0">
              <a:buNone/>
            </a:pPr>
            <a:r>
              <a:rPr lang="en-US" b="1" dirty="0"/>
              <a:t>NUMBER ONE RULE</a:t>
            </a:r>
          </a:p>
          <a:p>
            <a:pPr marL="0" indent="0">
              <a:buNone/>
            </a:pPr>
            <a:r>
              <a:rPr lang="en-US" dirty="0"/>
              <a:t> </a:t>
            </a:r>
          </a:p>
          <a:p>
            <a:r>
              <a:rPr lang="en-US" b="1" dirty="0">
                <a:solidFill>
                  <a:srgbClr val="FF0000"/>
                </a:solidFill>
              </a:rPr>
              <a:t>Follow all directions and teacher instructions.  </a:t>
            </a:r>
            <a:r>
              <a:rPr lang="en-US" dirty="0"/>
              <a:t>Do not deviate!</a:t>
            </a:r>
          </a:p>
          <a:p>
            <a:endParaRPr lang="en-US" dirty="0"/>
          </a:p>
        </p:txBody>
      </p:sp>
    </p:spTree>
    <p:extLst>
      <p:ext uri="{BB962C8B-B14F-4D97-AF65-F5344CB8AC3E}">
        <p14:creationId xmlns:p14="http://schemas.microsoft.com/office/powerpoint/2010/main" val="382026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LAB RULES</a:t>
            </a:r>
            <a:endParaRPr lang="en-US" sz="4800" b="1" dirty="0"/>
          </a:p>
        </p:txBody>
      </p:sp>
      <p:sp>
        <p:nvSpPr>
          <p:cNvPr id="3" name="Content Placeholder 2"/>
          <p:cNvSpPr>
            <a:spLocks noGrp="1"/>
          </p:cNvSpPr>
          <p:nvPr>
            <p:ph idx="1"/>
          </p:nvPr>
        </p:nvSpPr>
        <p:spPr/>
        <p:txBody>
          <a:bodyPr/>
          <a:lstStyle/>
          <a:p>
            <a:pPr marL="574675" indent="-504825" fontAlgn="auto">
              <a:lnSpc>
                <a:spcPct val="90000"/>
              </a:lnSpc>
              <a:spcAft>
                <a:spcPts val="0"/>
              </a:spcAft>
              <a:buFontTx/>
              <a:buNone/>
              <a:defRPr/>
            </a:pPr>
            <a:r>
              <a:rPr lang="en-US" dirty="0" smtClean="0"/>
              <a:t>2. Perform </a:t>
            </a:r>
            <a:r>
              <a:rPr lang="en-US" b="1" dirty="0">
                <a:solidFill>
                  <a:srgbClr val="FF0000"/>
                </a:solidFill>
              </a:rPr>
              <a:t>only</a:t>
            </a:r>
            <a:r>
              <a:rPr lang="en-US" dirty="0">
                <a:solidFill>
                  <a:srgbClr val="FF0000"/>
                </a:solidFill>
              </a:rPr>
              <a:t> </a:t>
            </a:r>
            <a:r>
              <a:rPr lang="en-US" dirty="0"/>
              <a:t>the activities that are </a:t>
            </a:r>
            <a:r>
              <a:rPr lang="en-US" b="1" dirty="0">
                <a:solidFill>
                  <a:srgbClr val="FF0000"/>
                </a:solidFill>
              </a:rPr>
              <a:t>authorized</a:t>
            </a:r>
            <a:r>
              <a:rPr lang="en-US" dirty="0">
                <a:solidFill>
                  <a:srgbClr val="FF0000"/>
                </a:solidFill>
              </a:rPr>
              <a:t> </a:t>
            </a:r>
            <a:r>
              <a:rPr lang="en-US" dirty="0"/>
              <a:t>by the teacher.</a:t>
            </a:r>
          </a:p>
          <a:p>
            <a:pPr marL="574675" indent="-504825" fontAlgn="auto">
              <a:lnSpc>
                <a:spcPct val="90000"/>
              </a:lnSpc>
              <a:spcAft>
                <a:spcPts val="0"/>
              </a:spcAft>
              <a:buFontTx/>
              <a:buNone/>
              <a:defRPr/>
            </a:pPr>
            <a:r>
              <a:rPr lang="en-US" dirty="0" smtClean="0"/>
              <a:t>3. </a:t>
            </a:r>
            <a:r>
              <a:rPr lang="en-US" b="1" dirty="0" smtClean="0">
                <a:solidFill>
                  <a:srgbClr val="FF0000"/>
                </a:solidFill>
              </a:rPr>
              <a:t>Handle</a:t>
            </a:r>
            <a:r>
              <a:rPr lang="en-US" dirty="0" smtClean="0">
                <a:solidFill>
                  <a:srgbClr val="FF0000"/>
                </a:solidFill>
              </a:rPr>
              <a:t> </a:t>
            </a:r>
            <a:r>
              <a:rPr lang="en-US" dirty="0"/>
              <a:t>laboratory equipment only when instructed to do so.</a:t>
            </a:r>
          </a:p>
          <a:p>
            <a:pPr marL="574675" indent="-504825" fontAlgn="auto">
              <a:lnSpc>
                <a:spcPct val="90000"/>
              </a:lnSpc>
              <a:spcAft>
                <a:spcPts val="0"/>
              </a:spcAft>
              <a:buFontTx/>
              <a:buNone/>
              <a:defRPr/>
            </a:pPr>
            <a:r>
              <a:rPr lang="en-US" dirty="0" smtClean="0"/>
              <a:t>4. Report </a:t>
            </a:r>
            <a:r>
              <a:rPr lang="en-US" dirty="0"/>
              <a:t>all </a:t>
            </a:r>
            <a:r>
              <a:rPr lang="en-US" b="1" dirty="0">
                <a:solidFill>
                  <a:srgbClr val="FF0000"/>
                </a:solidFill>
              </a:rPr>
              <a:t>accidents</a:t>
            </a:r>
            <a:r>
              <a:rPr lang="en-US" dirty="0">
                <a:solidFill>
                  <a:srgbClr val="FF0000"/>
                </a:solidFill>
              </a:rPr>
              <a:t> </a:t>
            </a:r>
            <a:r>
              <a:rPr lang="en-US" dirty="0"/>
              <a:t>to the teacher immediately.</a:t>
            </a:r>
          </a:p>
          <a:p>
            <a:pPr marL="574675" indent="-504825" fontAlgn="auto">
              <a:lnSpc>
                <a:spcPct val="90000"/>
              </a:lnSpc>
              <a:spcAft>
                <a:spcPts val="0"/>
              </a:spcAft>
              <a:buFontTx/>
              <a:buNone/>
              <a:defRPr/>
            </a:pPr>
            <a:r>
              <a:rPr lang="en-US" dirty="0" smtClean="0"/>
              <a:t>5. Do </a:t>
            </a:r>
            <a:r>
              <a:rPr lang="en-US" dirty="0"/>
              <a:t>not </a:t>
            </a:r>
            <a:r>
              <a:rPr lang="en-US" b="1" dirty="0">
                <a:solidFill>
                  <a:srgbClr val="FF0000"/>
                </a:solidFill>
              </a:rPr>
              <a:t>mix</a:t>
            </a:r>
            <a:r>
              <a:rPr lang="en-US" dirty="0">
                <a:solidFill>
                  <a:srgbClr val="FF0000"/>
                </a:solidFill>
              </a:rPr>
              <a:t> </a:t>
            </a:r>
            <a:r>
              <a:rPr lang="en-US" dirty="0"/>
              <a:t>or </a:t>
            </a:r>
            <a:r>
              <a:rPr lang="en-US" b="1" dirty="0">
                <a:solidFill>
                  <a:srgbClr val="FF0000"/>
                </a:solidFill>
              </a:rPr>
              <a:t>taste</a:t>
            </a:r>
            <a:r>
              <a:rPr lang="en-US" dirty="0">
                <a:solidFill>
                  <a:srgbClr val="FF0000"/>
                </a:solidFill>
              </a:rPr>
              <a:t> </a:t>
            </a:r>
            <a:r>
              <a:rPr lang="en-US" dirty="0"/>
              <a:t>chemicals for the fun of it.</a:t>
            </a:r>
          </a:p>
          <a:p>
            <a:pPr marL="574675" indent="-504825" fontAlgn="auto">
              <a:lnSpc>
                <a:spcPct val="90000"/>
              </a:lnSpc>
              <a:spcAft>
                <a:spcPts val="0"/>
              </a:spcAft>
              <a:buFontTx/>
              <a:buNone/>
              <a:defRPr/>
            </a:pPr>
            <a:r>
              <a:rPr lang="en-US" dirty="0" smtClean="0"/>
              <a:t>6. Always </a:t>
            </a:r>
            <a:r>
              <a:rPr lang="en-US" b="1" dirty="0">
                <a:solidFill>
                  <a:srgbClr val="FF0000"/>
                </a:solidFill>
              </a:rPr>
              <a:t>clean</a:t>
            </a:r>
            <a:r>
              <a:rPr lang="en-US" dirty="0">
                <a:solidFill>
                  <a:srgbClr val="FF0000"/>
                </a:solidFill>
              </a:rPr>
              <a:t> </a:t>
            </a:r>
            <a:r>
              <a:rPr lang="en-US" dirty="0"/>
              <a:t>up your workspace when you are finished.</a:t>
            </a:r>
          </a:p>
          <a:p>
            <a:endParaRPr lang="en-US" dirty="0"/>
          </a:p>
        </p:txBody>
      </p:sp>
    </p:spTree>
    <p:extLst>
      <p:ext uri="{BB962C8B-B14F-4D97-AF65-F5344CB8AC3E}">
        <p14:creationId xmlns:p14="http://schemas.microsoft.com/office/powerpoint/2010/main" val="2776641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CHOOSING LAB PARTNERS</a:t>
            </a:r>
            <a:endParaRPr lang="en-US" sz="4000" b="1" dirty="0"/>
          </a:p>
        </p:txBody>
      </p:sp>
      <p:sp>
        <p:nvSpPr>
          <p:cNvPr id="3" name="Content Placeholder 2"/>
          <p:cNvSpPr>
            <a:spLocks noGrp="1"/>
          </p:cNvSpPr>
          <p:nvPr>
            <p:ph idx="1"/>
          </p:nvPr>
        </p:nvSpPr>
        <p:spPr/>
        <p:txBody>
          <a:bodyPr/>
          <a:lstStyle/>
          <a:p>
            <a:r>
              <a:rPr lang="en-US" dirty="0" smtClean="0"/>
              <a:t>Mostly groups of two – we will have a few groups of three.</a:t>
            </a:r>
          </a:p>
          <a:p>
            <a:r>
              <a:rPr lang="en-US" dirty="0" smtClean="0"/>
              <a:t>You will keep this partner for the semester.</a:t>
            </a:r>
          </a:p>
          <a:p>
            <a:r>
              <a:rPr lang="en-US" dirty="0" smtClean="0"/>
              <a:t>We work at lab desks.</a:t>
            </a:r>
          </a:p>
          <a:p>
            <a:endParaRPr lang="en-US" dirty="0"/>
          </a:p>
          <a:p>
            <a:r>
              <a:rPr lang="en-US" dirty="0" smtClean="0"/>
              <a:t>Need a permanent partner by next Monday.</a:t>
            </a:r>
            <a:endParaRPr lang="en-US" dirty="0"/>
          </a:p>
        </p:txBody>
      </p:sp>
    </p:spTree>
    <p:extLst>
      <p:ext uri="{BB962C8B-B14F-4D97-AF65-F5344CB8AC3E}">
        <p14:creationId xmlns:p14="http://schemas.microsoft.com/office/powerpoint/2010/main" val="169751553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HOW MANY PAPER CLIPS?</a:t>
            </a:r>
            <a:endParaRPr lang="en-US" sz="4000" b="1" dirty="0"/>
          </a:p>
        </p:txBody>
      </p:sp>
      <p:sp>
        <p:nvSpPr>
          <p:cNvPr id="3" name="Content Placeholder 2"/>
          <p:cNvSpPr>
            <a:spLocks noGrp="1"/>
          </p:cNvSpPr>
          <p:nvPr>
            <p:ph idx="1"/>
          </p:nvPr>
        </p:nvSpPr>
        <p:spPr/>
        <p:txBody>
          <a:bodyPr/>
          <a:lstStyle/>
          <a:p>
            <a:r>
              <a:rPr lang="en-US" dirty="0" smtClean="0"/>
              <a:t>Work in groups of two or three.  Complete the lab sheet as you work.</a:t>
            </a:r>
          </a:p>
          <a:p>
            <a:r>
              <a:rPr lang="en-US" dirty="0" smtClean="0"/>
              <a:t>If you need more paperclips, ask.</a:t>
            </a:r>
          </a:p>
        </p:txBody>
      </p:sp>
    </p:spTree>
    <p:extLst>
      <p:ext uri="{BB962C8B-B14F-4D97-AF65-F5344CB8AC3E}">
        <p14:creationId xmlns:p14="http://schemas.microsoft.com/office/powerpoint/2010/main" val="233813461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t>STATING THE PROBLEM</a:t>
            </a:r>
            <a:endParaRPr lang="en-US" sz="4400" b="1" dirty="0"/>
          </a:p>
        </p:txBody>
      </p:sp>
      <p:sp>
        <p:nvSpPr>
          <p:cNvPr id="3" name="Content Placeholder 2"/>
          <p:cNvSpPr>
            <a:spLocks noGrp="1"/>
          </p:cNvSpPr>
          <p:nvPr>
            <p:ph idx="1"/>
          </p:nvPr>
        </p:nvSpPr>
        <p:spPr/>
        <p:txBody>
          <a:bodyPr/>
          <a:lstStyle/>
          <a:p>
            <a:r>
              <a:rPr lang="en-US" dirty="0" smtClean="0"/>
              <a:t>Write in the form of a question.</a:t>
            </a:r>
            <a:endParaRPr lang="en-US" dirty="0"/>
          </a:p>
        </p:txBody>
      </p:sp>
    </p:spTree>
    <p:extLst>
      <p:ext uri="{BB962C8B-B14F-4D97-AF65-F5344CB8AC3E}">
        <p14:creationId xmlns:p14="http://schemas.microsoft.com/office/powerpoint/2010/main" val="158286560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GATHERING INFORMATION</a:t>
            </a:r>
            <a:endParaRPr lang="en-US" sz="4000" b="1" dirty="0"/>
          </a:p>
        </p:txBody>
      </p:sp>
      <p:sp>
        <p:nvSpPr>
          <p:cNvPr id="3" name="Content Placeholder 2"/>
          <p:cNvSpPr>
            <a:spLocks noGrp="1"/>
          </p:cNvSpPr>
          <p:nvPr>
            <p:ph idx="1"/>
          </p:nvPr>
        </p:nvSpPr>
        <p:spPr/>
        <p:txBody>
          <a:bodyPr/>
          <a:lstStyle/>
          <a:p>
            <a:r>
              <a:rPr lang="en-US" dirty="0" smtClean="0"/>
              <a:t>Write two complete sentences about information you might look up to help you with this problem.</a:t>
            </a:r>
            <a:endParaRPr lang="en-US" dirty="0"/>
          </a:p>
        </p:txBody>
      </p:sp>
    </p:spTree>
    <p:extLst>
      <p:ext uri="{BB962C8B-B14F-4D97-AF65-F5344CB8AC3E}">
        <p14:creationId xmlns:p14="http://schemas.microsoft.com/office/powerpoint/2010/main" val="64477602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PREDICTION/HYPOTHESIS</a:t>
            </a:r>
            <a:endParaRPr lang="en-US" sz="4000" b="1" dirty="0"/>
          </a:p>
        </p:txBody>
      </p:sp>
      <p:sp>
        <p:nvSpPr>
          <p:cNvPr id="3" name="Content Placeholder 2"/>
          <p:cNvSpPr>
            <a:spLocks noGrp="1"/>
          </p:cNvSpPr>
          <p:nvPr>
            <p:ph idx="1"/>
          </p:nvPr>
        </p:nvSpPr>
        <p:spPr/>
        <p:txBody>
          <a:bodyPr/>
          <a:lstStyle/>
          <a:p>
            <a:pPr marL="457200" indent="-457200">
              <a:buNone/>
            </a:pPr>
            <a:r>
              <a:rPr lang="en-US" b="1" dirty="0" smtClean="0">
                <a:solidFill>
                  <a:srgbClr val="0070C0"/>
                </a:solidFill>
              </a:rPr>
              <a:t>3. PREDICT</a:t>
            </a:r>
            <a:r>
              <a:rPr lang="en-US" dirty="0" smtClean="0">
                <a:solidFill>
                  <a:srgbClr val="0070C0"/>
                </a:solidFill>
              </a:rPr>
              <a:t> </a:t>
            </a:r>
            <a:r>
              <a:rPr lang="en-US" dirty="0" smtClean="0"/>
              <a:t>the number of paper clips and write it on your lab sheet </a:t>
            </a:r>
            <a:r>
              <a:rPr lang="en-US" b="1" dirty="0" smtClean="0">
                <a:solidFill>
                  <a:srgbClr val="7030A0"/>
                </a:solidFill>
              </a:rPr>
              <a:t>IN INK</a:t>
            </a:r>
            <a:r>
              <a:rPr lang="en-US" dirty="0" smtClean="0">
                <a:solidFill>
                  <a:srgbClr val="7030A0"/>
                </a:solidFill>
              </a:rPr>
              <a:t>.</a:t>
            </a:r>
          </a:p>
          <a:p>
            <a:pPr marL="457200" indent="-457200">
              <a:buNone/>
            </a:pPr>
            <a:endParaRPr lang="en-US" dirty="0" smtClean="0"/>
          </a:p>
          <a:p>
            <a:pPr marL="457200" indent="-457200">
              <a:buNone/>
            </a:pPr>
            <a:r>
              <a:rPr lang="en-US" dirty="0" smtClean="0"/>
              <a:t>4. Write a hypothesis:</a:t>
            </a:r>
          </a:p>
          <a:p>
            <a:pPr marL="457200" indent="-457200">
              <a:buNone/>
            </a:pPr>
            <a:r>
              <a:rPr lang="en-US" dirty="0" smtClean="0"/>
              <a:t>	</a:t>
            </a:r>
            <a:r>
              <a:rPr lang="en-US" b="1" dirty="0" smtClean="0">
                <a:solidFill>
                  <a:srgbClr val="FF0000"/>
                </a:solidFill>
              </a:rPr>
              <a:t>A full beaker of water will hold XXX paperclips.</a:t>
            </a:r>
          </a:p>
          <a:p>
            <a:pPr marL="0" indent="0">
              <a:buNone/>
            </a:pPr>
            <a:endParaRPr lang="en-US" dirty="0"/>
          </a:p>
        </p:txBody>
      </p:sp>
    </p:spTree>
    <p:extLst>
      <p:ext uri="{BB962C8B-B14F-4D97-AF65-F5344CB8AC3E}">
        <p14:creationId xmlns:p14="http://schemas.microsoft.com/office/powerpoint/2010/main" val="2421128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TO DO</a:t>
            </a:r>
            <a:endParaRPr lang="en-US" sz="4800" b="1" dirty="0"/>
          </a:p>
        </p:txBody>
      </p:sp>
      <p:sp>
        <p:nvSpPr>
          <p:cNvPr id="3" name="Content Placeholder 2"/>
          <p:cNvSpPr>
            <a:spLocks noGrp="1"/>
          </p:cNvSpPr>
          <p:nvPr>
            <p:ph idx="1"/>
          </p:nvPr>
        </p:nvSpPr>
        <p:spPr/>
        <p:txBody>
          <a:bodyPr/>
          <a:lstStyle/>
          <a:p>
            <a:r>
              <a:rPr lang="en-US" dirty="0" smtClean="0"/>
              <a:t>Get papers signed that you did not last night.</a:t>
            </a:r>
          </a:p>
          <a:p>
            <a:r>
              <a:rPr lang="en-US" dirty="0" smtClean="0"/>
              <a:t>Work on Fortune Tell Fish handout – backside – </a:t>
            </a:r>
            <a:r>
              <a:rPr lang="en-US" smtClean="0"/>
              <a:t>due Wednesday.</a:t>
            </a:r>
          </a:p>
          <a:p>
            <a:endParaRPr lang="en-US"/>
          </a:p>
        </p:txBody>
      </p:sp>
    </p:spTree>
    <p:extLst>
      <p:ext uri="{BB962C8B-B14F-4D97-AF65-F5344CB8AC3E}">
        <p14:creationId xmlns:p14="http://schemas.microsoft.com/office/powerpoint/2010/main" val="973708182"/>
      </p:ext>
    </p:extLst>
  </p:cSld>
  <p:clrMapOvr>
    <a:masterClrMapping/>
  </p:clrMapOvr>
  <p:timing>
    <p:tnLst>
      <p:par>
        <p:cTn id="1" dur="indefinite" restart="never" nodeType="tmRoot"/>
      </p:par>
    </p:tnLst>
  </p:timing>
</p:sld>
</file>

<file path=ppt/theme/theme1.xml><?xml version="1.0" encoding="utf-8"?>
<a:theme xmlns:a="http://schemas.openxmlformats.org/drawingml/2006/main" name="Eclipse">
  <a:themeElements>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Eclips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Verdan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Verdana" panose="020B0604030504040204" pitchFamily="34" charset="0"/>
          </a:defRPr>
        </a:defPPr>
      </a:lstStyle>
    </a:lnDef>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Eclipse</Template>
  <TotalTime>461</TotalTime>
  <Words>1885</Words>
  <Application>Microsoft Office PowerPoint</Application>
  <PresentationFormat>On-screen Show (4:3)</PresentationFormat>
  <Paragraphs>231</Paragraphs>
  <Slides>52</Slides>
  <Notes>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Eclipse</vt:lpstr>
      <vt:lpstr>TO DO</vt:lpstr>
      <vt:lpstr>SYLLABUS</vt:lpstr>
      <vt:lpstr>SYLLABUS</vt:lpstr>
      <vt:lpstr>SYLLABUS</vt:lpstr>
      <vt:lpstr>SYLLABUS</vt:lpstr>
      <vt:lpstr>SYLLABUS</vt:lpstr>
      <vt:lpstr>SYLLABUS</vt:lpstr>
      <vt:lpstr>SYLLABUS</vt:lpstr>
      <vt:lpstr>SYLLABUS</vt:lpstr>
      <vt:lpstr>SYLLABUS</vt:lpstr>
      <vt:lpstr>SYLLABUS</vt:lpstr>
      <vt:lpstr>SYLLABUS</vt:lpstr>
      <vt:lpstr>SYLLABUS</vt:lpstr>
      <vt:lpstr>SYLLABUS</vt:lpstr>
      <vt:lpstr>SYLLABUS</vt:lpstr>
      <vt:lpstr>SYLLABUS</vt:lpstr>
      <vt:lpstr>SYLLABUS</vt:lpstr>
      <vt:lpstr>SYLLABUS</vt:lpstr>
      <vt:lpstr>SYLLABUS</vt:lpstr>
      <vt:lpstr>SYLLABUS</vt:lpstr>
      <vt:lpstr>SYLLABUS</vt:lpstr>
      <vt:lpstr>THIS AND THAT…</vt:lpstr>
      <vt:lpstr>CELL PHONE POLICY</vt:lpstr>
      <vt:lpstr>SCIENTIFIC METHOD</vt:lpstr>
      <vt:lpstr>SCIENTIFIC METHOD</vt:lpstr>
      <vt:lpstr>STATE THE PROBLEM</vt:lpstr>
      <vt:lpstr>ANALYZE THE PROBLEM</vt:lpstr>
      <vt:lpstr>FORM A HYPOTHESIS</vt:lpstr>
      <vt:lpstr>VARIABLES</vt:lpstr>
      <vt:lpstr>TEST THE HYPOTHESIS</vt:lpstr>
      <vt:lpstr>CONTROL</vt:lpstr>
      <vt:lpstr>CONTROL VS EXPERIMENTAL</vt:lpstr>
      <vt:lpstr>RECORD AND ANALYZE DATA</vt:lpstr>
      <vt:lpstr>FORM A CONCLUSION</vt:lpstr>
      <vt:lpstr>PRACTICE</vt:lpstr>
      <vt:lpstr>SCENARIO ONE – Floor Wax</vt:lpstr>
      <vt:lpstr>SCENARIO TWO – Brands of Car Wax</vt:lpstr>
      <vt:lpstr>SCENARIO TWO – Compost and Bean Plants</vt:lpstr>
      <vt:lpstr>SCENARIO FOUR – Aloe Vera and Planaria</vt:lpstr>
      <vt:lpstr>THEORY VERSUS LAW</vt:lpstr>
      <vt:lpstr>THEORY VERSUS LAW</vt:lpstr>
      <vt:lpstr>THEORY VERSUS LAW</vt:lpstr>
      <vt:lpstr>PERFORMING A LAB</vt:lpstr>
      <vt:lpstr>PERFORMING A LAB</vt:lpstr>
      <vt:lpstr>LAB RULES</vt:lpstr>
      <vt:lpstr>LAB RULES</vt:lpstr>
      <vt:lpstr>CHOOSING LAB PARTNERS</vt:lpstr>
      <vt:lpstr>HOW MANY PAPER CLIPS?</vt:lpstr>
      <vt:lpstr>STATING THE PROBLEM</vt:lpstr>
      <vt:lpstr>GATHERING INFORMATION</vt:lpstr>
      <vt:lpstr>PREDICTION/HYPOTHESIS</vt:lpstr>
      <vt:lpstr>TO DO</vt:lpstr>
    </vt:vector>
  </TitlesOfParts>
  <Company>DCSS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SCIENTIFIC METHOD</dc:title>
  <dc:creator>DCSS</dc:creator>
  <cp:lastModifiedBy>JCBOE</cp:lastModifiedBy>
  <cp:revision>29</cp:revision>
  <dcterms:created xsi:type="dcterms:W3CDTF">2011-08-09T16:02:01Z</dcterms:created>
  <dcterms:modified xsi:type="dcterms:W3CDTF">2017-08-03T14:43:14Z</dcterms:modified>
</cp:coreProperties>
</file>