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3"/>
  </p:notesMasterIdLst>
  <p:handoutMasterIdLst>
    <p:handoutMasterId r:id="rId14"/>
  </p:handoutMasterIdLst>
  <p:sldIdLst>
    <p:sldId id="453" r:id="rId2"/>
    <p:sldId id="280" r:id="rId3"/>
    <p:sldId id="421" r:id="rId4"/>
    <p:sldId id="275" r:id="rId5"/>
    <p:sldId id="276" r:id="rId6"/>
    <p:sldId id="277" r:id="rId7"/>
    <p:sldId id="278" r:id="rId8"/>
    <p:sldId id="329" r:id="rId9"/>
    <p:sldId id="281" r:id="rId10"/>
    <p:sldId id="423" r:id="rId11"/>
    <p:sldId id="424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1027" autoAdjust="0"/>
    <p:restoredTop sz="94628" autoAdjust="0"/>
  </p:normalViewPr>
  <p:slideViewPr>
    <p:cSldViewPr>
      <p:cViewPr varScale="1">
        <p:scale>
          <a:sx n="111" d="100"/>
          <a:sy n="111" d="100"/>
        </p:scale>
        <p:origin x="12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5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B85F00-1006-43EF-96A1-1194FB00A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937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08E2E-9945-4D0C-B6C6-25EE0737D168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97425-07B7-4BD1-9C9A-3516A7F16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0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5799-F665-4A94-8D1B-976743B3E0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34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4D4A7-F2FF-43FA-8AFC-BBCC607F4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32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61117-762B-4A23-9DAC-D6CF42574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18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B350E-A5A6-47EE-849B-24C2D2515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8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03051-3215-4080-A5F5-F7A27786C7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36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0D3C-63A1-4A8F-AB1E-8F75320A2E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3D437-5349-4645-8B20-051679BDB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58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C5D5-A345-4E95-9D18-7584D92A2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58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F5D9E-6DE4-48AE-9C0B-3D50F2C8AA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6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D9B6-36A6-4903-A140-9C9811EAE5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66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D276D-6274-497A-A7CC-37604E18C2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5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1D0C5EF-0735-4A8D-9702-72577791EC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5083-B520-489E-87FC-6836F85E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/>
              <a:t>IONIC NOMENCLATURE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24D373-FA94-4526-9B96-F9D6C20E1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3048000"/>
            <a:ext cx="6465980" cy="3121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2DBC2E-9974-40EB-B381-8CBA7167B649}"/>
              </a:ext>
            </a:extLst>
          </p:cNvPr>
          <p:cNvSpPr txBox="1"/>
          <p:nvPr/>
        </p:nvSpPr>
        <p:spPr>
          <a:xfrm>
            <a:off x="2356690" y="1562441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Writing Names and Formulas</a:t>
            </a:r>
          </a:p>
        </p:txBody>
      </p:sp>
    </p:spTree>
    <p:extLst>
      <p:ext uri="{BB962C8B-B14F-4D97-AF65-F5344CB8AC3E}">
        <p14:creationId xmlns:p14="http://schemas.microsoft.com/office/powerpoint/2010/main" val="49626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/>
              <a:t>NAMING COMPOUNDS AND FORMULAS - NOMENCLATURE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3200" b="1" u="sng" dirty="0"/>
              <a:t>Three Goals:</a:t>
            </a:r>
            <a:endParaRPr lang="en-US" altLang="en-US" sz="32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Interpret</a:t>
            </a:r>
            <a:r>
              <a:rPr lang="en-US" altLang="en-US" sz="3200" dirty="0"/>
              <a:t> information given by a chemical formula.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dirty="0"/>
              <a:t>Write </a:t>
            </a:r>
            <a:r>
              <a:rPr lang="en-US" altLang="en-US" sz="3200" b="1" dirty="0">
                <a:solidFill>
                  <a:srgbClr val="FF0000"/>
                </a:solidFill>
              </a:rPr>
              <a:t>formulas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for various compounds.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Name</a:t>
            </a:r>
            <a:r>
              <a:rPr lang="en-US" altLang="en-US" sz="3200" dirty="0"/>
              <a:t> compounds given a formula.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/>
              <a:t>NAMING COMPOUNDS AND FORMULAS - NOMENCLATURE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3200" b="1" dirty="0"/>
              <a:t>A </a:t>
            </a:r>
            <a:r>
              <a:rPr lang="en-US" altLang="en-US" sz="3200" b="1" u="sng" dirty="0"/>
              <a:t>chemical formula </a:t>
            </a:r>
            <a:r>
              <a:rPr lang="en-US" altLang="en-US" sz="3200" b="1" dirty="0"/>
              <a:t>tells: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dirty="0"/>
              <a:t>what </a:t>
            </a:r>
            <a:r>
              <a:rPr lang="en-US" altLang="en-US" sz="3200" b="1" dirty="0">
                <a:solidFill>
                  <a:srgbClr val="FF0000"/>
                </a:solidFill>
              </a:rPr>
              <a:t>type</a:t>
            </a:r>
            <a:r>
              <a:rPr lang="en-US" altLang="en-US" sz="3200" dirty="0"/>
              <a:t> of atoms are present.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dirty="0"/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number</a:t>
            </a:r>
            <a:r>
              <a:rPr lang="en-US" altLang="en-US" sz="3200" dirty="0"/>
              <a:t> of each type of atom present.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ratio</a:t>
            </a:r>
            <a:r>
              <a:rPr lang="en-US" altLang="en-US" sz="3200" dirty="0"/>
              <a:t> of one atom to another.</a:t>
            </a:r>
          </a:p>
          <a:p>
            <a:pPr eaLnBrk="1" hangingPunct="1">
              <a:lnSpc>
                <a:spcPct val="80000"/>
              </a:lnSpc>
            </a:pPr>
            <a:endParaRPr lang="en-US" altLang="en-US" sz="3200" dirty="0"/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en-US" sz="3200" b="1" dirty="0"/>
              <a:t>H</a:t>
            </a:r>
            <a:r>
              <a:rPr lang="en-US" altLang="en-US" sz="3200" b="1" baseline="-25000" dirty="0"/>
              <a:t>2</a:t>
            </a:r>
            <a:r>
              <a:rPr lang="en-US" altLang="en-US" sz="3200" b="1" dirty="0"/>
              <a:t>O		Cl</a:t>
            </a:r>
            <a:r>
              <a:rPr lang="en-US" altLang="en-US" sz="3200" b="1" baseline="-25000" dirty="0"/>
              <a:t>2</a:t>
            </a:r>
            <a:r>
              <a:rPr lang="en-US" altLang="en-US" sz="3200" b="1" dirty="0"/>
              <a:t>		Al</a:t>
            </a:r>
            <a:r>
              <a:rPr lang="en-US" altLang="en-US" sz="3200" b="1" baseline="-25000" dirty="0"/>
              <a:t>2</a:t>
            </a:r>
            <a:r>
              <a:rPr lang="en-US" altLang="en-US" sz="3200" b="1" dirty="0"/>
              <a:t>O</a:t>
            </a:r>
            <a:r>
              <a:rPr lang="en-US" altLang="en-US" sz="3200" b="1" baseline="-25000" dirty="0"/>
              <a:t>3</a:t>
            </a:r>
            <a:endParaRPr lang="en-US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4355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/>
              <a:t>NAMING COMPOUNDS AND FORMULAS - NOMENCLATURE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Before naming a compound, you must determine which category it fits into:</a:t>
            </a:r>
          </a:p>
          <a:p>
            <a:pPr marL="0" indent="0" eaLnBrk="1" hangingPunct="1">
              <a:buNone/>
            </a:pPr>
            <a:endParaRPr lang="en-US" altLang="en-US" i="1" dirty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i="1" dirty="0"/>
              <a:t>Ionic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i="1" dirty="0"/>
              <a:t>OR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i="1" dirty="0"/>
              <a:t>Molecular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i="1" dirty="0"/>
              <a:t>(Covalent)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IONIC NOMENCLATURE</a:t>
            </a:r>
            <a:endParaRPr lang="en-US" altLang="en-US" sz="44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contains </a:t>
            </a:r>
            <a:r>
              <a:rPr lang="en-US" altLang="en-US" b="1" dirty="0">
                <a:solidFill>
                  <a:srgbClr val="FF0000"/>
                </a:solidFill>
              </a:rPr>
              <a:t>cations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FF0000"/>
                </a:solidFill>
              </a:rPr>
              <a:t>anions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dirty="0"/>
              <a:t>Includes </a:t>
            </a:r>
            <a:r>
              <a:rPr lang="en-US" altLang="en-US" b="1" dirty="0">
                <a:solidFill>
                  <a:srgbClr val="FF0000"/>
                </a:solidFill>
              </a:rPr>
              <a:t>metals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FF0000"/>
                </a:solidFill>
              </a:rPr>
              <a:t>nonmetals</a:t>
            </a:r>
            <a:r>
              <a:rPr lang="en-US" altLang="en-US" dirty="0"/>
              <a:t>.  </a:t>
            </a:r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Metals</a:t>
            </a:r>
            <a:r>
              <a:rPr lang="en-US" altLang="en-US" dirty="0"/>
              <a:t> go first in name and formula.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F3D645-867F-4F8F-9461-A554D07DC139}"/>
              </a:ext>
            </a:extLst>
          </p:cNvPr>
          <p:cNvSpPr txBox="1"/>
          <p:nvPr/>
        </p:nvSpPr>
        <p:spPr>
          <a:xfrm>
            <a:off x="1676400" y="4572000"/>
            <a:ext cx="601980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3200" dirty="0"/>
          </a:p>
          <a:p>
            <a:pPr algn="ctr"/>
            <a:r>
              <a:rPr lang="en-US" sz="3200" dirty="0"/>
              <a:t>NaCl, sodium chloride</a:t>
            </a:r>
          </a:p>
          <a:p>
            <a:pPr algn="ctr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Which symbol goes first?</a:t>
            </a:r>
          </a:p>
          <a:p>
            <a:pPr marL="552450" indent="-552450" eaLnBrk="1" hangingPunct="1">
              <a:buFont typeface="Wingdings" panose="05000000000000000000" pitchFamily="2" charset="2"/>
              <a:buAutoNum type="alphaLcPeriod"/>
            </a:pPr>
            <a:r>
              <a:rPr lang="en-US" altLang="en-US" dirty="0"/>
              <a:t>S and Cu		d.  C and Mg</a:t>
            </a:r>
          </a:p>
          <a:p>
            <a:pPr marL="552450" indent="-55245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552450" indent="-552450" eaLnBrk="1" hangingPunct="1">
              <a:buFont typeface="Wingdings" panose="05000000000000000000" pitchFamily="2" charset="2"/>
              <a:buAutoNum type="alphaLcPeriod" startAt="2"/>
            </a:pPr>
            <a:r>
              <a:rPr lang="en-US" altLang="en-US" dirty="0"/>
              <a:t>P and Bi		e.  Ca and Cl</a:t>
            </a:r>
          </a:p>
          <a:p>
            <a:pPr marL="552450" indent="-55245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552450" indent="-55245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c.  N and Fe		f.  Al and Br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2413" y="4540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400" b="1" kern="0"/>
              <a:t>IONIC NOMENCLATURE</a:t>
            </a:r>
            <a:endParaRPr lang="en-US" altLang="en-US" sz="4400" b="0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ECFE6B-A8CA-4851-9002-9347E0067C52}"/>
              </a:ext>
            </a:extLst>
          </p:cNvPr>
          <p:cNvSpPr/>
          <p:nvPr/>
        </p:nvSpPr>
        <p:spPr bwMode="auto">
          <a:xfrm>
            <a:off x="3200400" y="2362200"/>
            <a:ext cx="5334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2949CE-E130-47DF-84BC-F292183838BE}"/>
              </a:ext>
            </a:extLst>
          </p:cNvPr>
          <p:cNvSpPr/>
          <p:nvPr/>
        </p:nvSpPr>
        <p:spPr bwMode="auto">
          <a:xfrm>
            <a:off x="3124200" y="3424836"/>
            <a:ext cx="5334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EB01C-699A-4396-951D-1281DB06CBF4}"/>
              </a:ext>
            </a:extLst>
          </p:cNvPr>
          <p:cNvSpPr/>
          <p:nvPr/>
        </p:nvSpPr>
        <p:spPr bwMode="auto">
          <a:xfrm>
            <a:off x="3200400" y="4485389"/>
            <a:ext cx="5334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8E07F-0102-43D4-AA13-ECBF8DD71D9C}"/>
              </a:ext>
            </a:extLst>
          </p:cNvPr>
          <p:cNvSpPr/>
          <p:nvPr/>
        </p:nvSpPr>
        <p:spPr bwMode="auto">
          <a:xfrm>
            <a:off x="6934200" y="2362200"/>
            <a:ext cx="6096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0C1744-A513-482F-86D0-EA036D1C2C89}"/>
              </a:ext>
            </a:extLst>
          </p:cNvPr>
          <p:cNvSpPr/>
          <p:nvPr/>
        </p:nvSpPr>
        <p:spPr bwMode="auto">
          <a:xfrm>
            <a:off x="5715000" y="3427711"/>
            <a:ext cx="5334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CD7895-A885-4D23-9195-2086795DACD1}"/>
              </a:ext>
            </a:extLst>
          </p:cNvPr>
          <p:cNvSpPr/>
          <p:nvPr/>
        </p:nvSpPr>
        <p:spPr bwMode="auto">
          <a:xfrm>
            <a:off x="5564187" y="4485389"/>
            <a:ext cx="5334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NAMING IONIC COMPOUNDS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11638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dirty="0"/>
              <a:t>Write the name of the </a:t>
            </a:r>
            <a:r>
              <a:rPr lang="en-US" altLang="en-US" sz="2800" b="1" dirty="0">
                <a:solidFill>
                  <a:srgbClr val="FF0000"/>
                </a:solidFill>
              </a:rPr>
              <a:t>cation</a:t>
            </a:r>
            <a:r>
              <a:rPr lang="en-US" altLang="en-US" sz="2800" dirty="0"/>
              <a:t> (metal)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dirty="0"/>
              <a:t>Write the name of the </a:t>
            </a:r>
            <a:r>
              <a:rPr lang="en-US" altLang="en-US" sz="2800" b="1" dirty="0">
                <a:solidFill>
                  <a:srgbClr val="FF0000"/>
                </a:solidFill>
              </a:rPr>
              <a:t>anion</a:t>
            </a:r>
            <a:r>
              <a:rPr lang="en-US" altLang="en-US" sz="2800" dirty="0"/>
              <a:t>  and change the ending to </a:t>
            </a:r>
            <a:r>
              <a:rPr lang="en-US" altLang="en-US" sz="2800" b="1" dirty="0">
                <a:solidFill>
                  <a:srgbClr val="FF0000"/>
                </a:solidFill>
              </a:rPr>
              <a:t>“ide”.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PRACTICE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2"/>
            <a:ext cx="7313612" cy="4421187"/>
          </a:xfrm>
        </p:spPr>
        <p:txBody>
          <a:bodyPr/>
          <a:lstStyle/>
          <a:p>
            <a:pPr eaLnBrk="1" hangingPunct="1"/>
            <a:r>
              <a:rPr lang="en-US" altLang="en-US" dirty="0"/>
              <a:t>CaF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eaLnBrk="1" hangingPunct="1"/>
            <a:r>
              <a:rPr lang="en-US" altLang="en-US" dirty="0"/>
              <a:t>CaCl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eaLnBrk="1" hangingPunct="1"/>
            <a:r>
              <a:rPr lang="en-US" altLang="en-US" dirty="0"/>
              <a:t>MgBr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BeO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BeS</a:t>
            </a:r>
            <a:endParaRPr lang="en-US" altLang="en-US" dirty="0"/>
          </a:p>
          <a:p>
            <a:pPr eaLnBrk="1" hangingPunct="1"/>
            <a:r>
              <a:rPr lang="en-US" altLang="en-US" dirty="0"/>
              <a:t>B</a:t>
            </a:r>
            <a:r>
              <a:rPr lang="en-US" altLang="en-US" baseline="-25000" dirty="0"/>
              <a:t>2</a:t>
            </a:r>
            <a:r>
              <a:rPr lang="en-US" altLang="en-US" dirty="0"/>
              <a:t>S</a:t>
            </a:r>
            <a:r>
              <a:rPr lang="en-US" altLang="en-US" baseline="-25000" dirty="0"/>
              <a:t>3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NaF</a:t>
            </a:r>
            <a:endParaRPr lang="en-US" altLang="en-US" dirty="0"/>
          </a:p>
          <a:p>
            <a:pPr eaLnBrk="1" hangingPunct="1"/>
            <a:r>
              <a:rPr lang="en-US" altLang="en-US" dirty="0"/>
              <a:t>K</a:t>
            </a:r>
            <a:r>
              <a:rPr lang="en-US" altLang="en-US" baseline="-25000" dirty="0"/>
              <a:t>2</a:t>
            </a:r>
            <a:r>
              <a:rPr lang="en-US" altLang="en-US" dirty="0"/>
              <a:t>O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POLYATOMIC 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497387"/>
          </a:xfrm>
        </p:spPr>
        <p:txBody>
          <a:bodyPr/>
          <a:lstStyle/>
          <a:p>
            <a:pPr marL="552450" indent="-552450" eaLnBrk="1" hangingPunct="1"/>
            <a:r>
              <a:rPr lang="en-US" altLang="en-US" sz="2400" dirty="0"/>
              <a:t>An ion made up of </a:t>
            </a:r>
            <a:r>
              <a:rPr lang="en-US" altLang="en-US" sz="2400" b="1" dirty="0">
                <a:solidFill>
                  <a:srgbClr val="FF0000"/>
                </a:solidFill>
              </a:rPr>
              <a:t>more than </a:t>
            </a:r>
            <a:r>
              <a:rPr lang="en-US" altLang="en-US" sz="2400" dirty="0"/>
              <a:t>one atom NO</a:t>
            </a:r>
            <a:r>
              <a:rPr lang="en-US" altLang="en-US" sz="2400" baseline="-25000" dirty="0"/>
              <a:t>3</a:t>
            </a:r>
            <a:r>
              <a:rPr lang="en-US" altLang="en-US" sz="2400" baseline="30000" dirty="0"/>
              <a:t>-1</a:t>
            </a:r>
            <a:r>
              <a:rPr lang="en-US" altLang="en-US" sz="2400" dirty="0"/>
              <a:t>, SO</a:t>
            </a:r>
            <a:r>
              <a:rPr lang="en-US" altLang="en-US" sz="2400" baseline="-25000" dirty="0"/>
              <a:t>4</a:t>
            </a:r>
            <a:r>
              <a:rPr lang="en-US" altLang="en-US" sz="2400" baseline="30000" dirty="0"/>
              <a:t>-2</a:t>
            </a:r>
            <a:r>
              <a:rPr lang="en-US" altLang="en-US" sz="2400" dirty="0"/>
              <a:t>, C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H</a:t>
            </a:r>
            <a:r>
              <a:rPr lang="en-US" altLang="en-US" sz="2400" baseline="-25000" dirty="0"/>
              <a:t>3</a:t>
            </a:r>
            <a:r>
              <a:rPr lang="en-US" altLang="en-US" sz="2400" dirty="0"/>
              <a:t>O</a:t>
            </a:r>
            <a:r>
              <a:rPr lang="en-US" altLang="en-US" sz="2400" baseline="-25000" dirty="0"/>
              <a:t>2</a:t>
            </a:r>
            <a:r>
              <a:rPr lang="en-US" altLang="en-US" sz="2400" baseline="30000" dirty="0"/>
              <a:t>-1</a:t>
            </a:r>
            <a:r>
              <a:rPr lang="en-US" altLang="en-US" sz="2400" dirty="0"/>
              <a:t>; </a:t>
            </a:r>
          </a:p>
          <a:p>
            <a:pPr marL="552450" indent="-552450" eaLnBrk="1" hangingPunct="1"/>
            <a:r>
              <a:rPr lang="en-US" altLang="en-US" sz="2400" dirty="0"/>
              <a:t>The charges given to polyatomic ions apply to the </a:t>
            </a:r>
            <a:r>
              <a:rPr lang="en-US" altLang="en-US" sz="2400" b="1" dirty="0">
                <a:solidFill>
                  <a:srgbClr val="FF0000"/>
                </a:solidFill>
              </a:rPr>
              <a:t>whole group </a:t>
            </a:r>
            <a:r>
              <a:rPr lang="en-US" altLang="en-US" sz="2400" dirty="0"/>
              <a:t>of atoms in the ion. </a:t>
            </a:r>
          </a:p>
          <a:p>
            <a:pPr marL="552450" indent="-552450" eaLnBrk="1" hangingPunct="1"/>
            <a:r>
              <a:rPr lang="en-US" altLang="en-US" sz="2400" b="1" dirty="0">
                <a:solidFill>
                  <a:srgbClr val="FF0000"/>
                </a:solidFill>
              </a:rPr>
              <a:t>NEVER</a:t>
            </a:r>
            <a:r>
              <a:rPr lang="en-US" altLang="en-US" sz="2400" dirty="0"/>
              <a:t> change the subscripts of a polyatomic ion.  </a:t>
            </a:r>
          </a:p>
          <a:p>
            <a:pPr marL="552450" indent="-552450" eaLnBrk="1" hangingPunct="1"/>
            <a:r>
              <a:rPr lang="en-US" altLang="en-US" sz="2400" dirty="0"/>
              <a:t>If more than one ion is needed, a </a:t>
            </a:r>
            <a:r>
              <a:rPr lang="en-US" altLang="en-US" sz="2400" b="1" dirty="0">
                <a:solidFill>
                  <a:srgbClr val="FF0000"/>
                </a:solidFill>
              </a:rPr>
              <a:t>parenthesis</a:t>
            </a:r>
            <a:r>
              <a:rPr lang="en-US" altLang="en-US" sz="2400" dirty="0"/>
              <a:t> is placed around the ion and the subscript is written </a:t>
            </a:r>
            <a:r>
              <a:rPr lang="en-US" altLang="en-US" sz="2400" b="1" dirty="0">
                <a:solidFill>
                  <a:srgbClr val="FF0000"/>
                </a:solidFill>
              </a:rPr>
              <a:t>outside</a:t>
            </a:r>
            <a:r>
              <a:rPr lang="en-US" altLang="en-US" sz="2400" dirty="0"/>
              <a:t>; Example: Al(OH)</a:t>
            </a:r>
            <a:r>
              <a:rPr lang="en-US" altLang="en-US" sz="2400" baseline="-25000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POLYATOMIC 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49738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 dirty="0"/>
              <a:t>Ones You Might Run Into:</a:t>
            </a:r>
          </a:p>
          <a:p>
            <a:r>
              <a:rPr lang="en-US" dirty="0"/>
              <a:t>Acetate,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-1</a:t>
            </a:r>
            <a:endParaRPr lang="en-US" dirty="0"/>
          </a:p>
          <a:p>
            <a:r>
              <a:rPr lang="en-US" dirty="0"/>
              <a:t>Ammonium,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endParaRPr lang="en-US" dirty="0"/>
          </a:p>
          <a:p>
            <a:r>
              <a:rPr lang="en-US" dirty="0"/>
              <a:t>Bicarbonate, HCO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endParaRPr lang="en-US" dirty="0"/>
          </a:p>
          <a:p>
            <a:r>
              <a:rPr lang="en-US" dirty="0"/>
              <a:t>Carbonate, CO</a:t>
            </a:r>
            <a:r>
              <a:rPr lang="en-US" baseline="-25000" dirty="0"/>
              <a:t>3</a:t>
            </a:r>
            <a:r>
              <a:rPr lang="en-US" baseline="30000" dirty="0"/>
              <a:t>-2</a:t>
            </a:r>
            <a:endParaRPr lang="en-US" dirty="0"/>
          </a:p>
          <a:p>
            <a:r>
              <a:rPr lang="en-US" dirty="0"/>
              <a:t>Hydroxide, OH</a:t>
            </a:r>
            <a:r>
              <a:rPr lang="en-US" baseline="30000" dirty="0"/>
              <a:t>-1</a:t>
            </a:r>
            <a:endParaRPr lang="en-US" dirty="0"/>
          </a:p>
          <a:p>
            <a:r>
              <a:rPr lang="en-US" dirty="0"/>
              <a:t>Nitrate,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endParaRPr lang="en-US" dirty="0"/>
          </a:p>
          <a:p>
            <a:r>
              <a:rPr lang="en-US" dirty="0"/>
              <a:t>Phosphate, PO</a:t>
            </a:r>
            <a:r>
              <a:rPr lang="en-US" baseline="-25000" dirty="0"/>
              <a:t>4</a:t>
            </a:r>
            <a:r>
              <a:rPr lang="en-US" baseline="30000" dirty="0"/>
              <a:t>-3</a:t>
            </a:r>
            <a:endParaRPr lang="en-US" dirty="0"/>
          </a:p>
          <a:p>
            <a:r>
              <a:rPr lang="en-US" dirty="0"/>
              <a:t>Sulfate,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alt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687968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PRACTICE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2"/>
            <a:ext cx="7313612" cy="4421187"/>
          </a:xfrm>
        </p:spPr>
        <p:txBody>
          <a:bodyPr/>
          <a:lstStyle/>
          <a:p>
            <a:pPr eaLnBrk="1" hangingPunct="1"/>
            <a:r>
              <a:rPr lang="en-US" altLang="en-US" dirty="0"/>
              <a:t>Ca(OH)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eaLnBrk="1" hangingPunct="1"/>
            <a:r>
              <a:rPr lang="en-US" altLang="en-US" dirty="0"/>
              <a:t>Na</a:t>
            </a:r>
            <a:r>
              <a:rPr lang="en-US" altLang="en-US" baseline="-25000" dirty="0"/>
              <a:t>2</a:t>
            </a:r>
            <a:r>
              <a:rPr lang="en-US" altLang="en-US" dirty="0"/>
              <a:t>SO</a:t>
            </a:r>
            <a:r>
              <a:rPr lang="en-US" altLang="en-US" baseline="-25000" dirty="0"/>
              <a:t>4</a:t>
            </a:r>
            <a:endParaRPr lang="en-US" altLang="en-US" dirty="0"/>
          </a:p>
          <a:p>
            <a:pPr eaLnBrk="1" hangingPunct="1"/>
            <a:r>
              <a:rPr lang="en-US" altLang="en-US" dirty="0"/>
              <a:t>KC</a:t>
            </a:r>
            <a:r>
              <a:rPr lang="en-US" altLang="en-US" baseline="-25000" dirty="0"/>
              <a:t>2</a:t>
            </a:r>
            <a:r>
              <a:rPr lang="en-US" altLang="en-US" dirty="0"/>
              <a:t>H</a:t>
            </a:r>
            <a:r>
              <a:rPr lang="en-US" altLang="en-US" baseline="-25000" dirty="0"/>
              <a:t>3</a:t>
            </a:r>
            <a:r>
              <a:rPr lang="en-US" altLang="en-US" dirty="0"/>
              <a:t>O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eaLnBrk="1" hangingPunct="1"/>
            <a:r>
              <a:rPr lang="en-US" altLang="en-US" dirty="0"/>
              <a:t>NH</a:t>
            </a:r>
            <a:r>
              <a:rPr lang="en-US" altLang="en-US" baseline="-25000" dirty="0"/>
              <a:t>4</a:t>
            </a:r>
            <a:r>
              <a:rPr lang="en-US" altLang="en-US" dirty="0"/>
              <a:t>NO</a:t>
            </a:r>
            <a:r>
              <a:rPr lang="en-US" altLang="en-US" baseline="-25000" dirty="0"/>
              <a:t>3</a:t>
            </a:r>
            <a:endParaRPr lang="en-US" altLang="en-US" dirty="0"/>
          </a:p>
          <a:p>
            <a:pPr eaLnBrk="1" hangingPunct="1"/>
            <a:r>
              <a:rPr lang="en-US" altLang="en-US" dirty="0"/>
              <a:t>Mg(HCO</a:t>
            </a:r>
            <a:r>
              <a:rPr lang="en-US" altLang="en-US" baseline="-25000" dirty="0"/>
              <a:t>3</a:t>
            </a:r>
            <a:r>
              <a:rPr lang="en-US" altLang="en-US" dirty="0"/>
              <a:t>)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pPr eaLnBrk="1" hangingPunct="1"/>
            <a:r>
              <a:rPr lang="en-US" altLang="en-US" dirty="0"/>
              <a:t>Al</a:t>
            </a:r>
            <a:r>
              <a:rPr lang="en-US" altLang="en-US" baseline="-25000" dirty="0"/>
              <a:t>2</a:t>
            </a:r>
            <a:r>
              <a:rPr lang="en-US" altLang="en-US" dirty="0"/>
              <a:t>(CO</a:t>
            </a:r>
            <a:r>
              <a:rPr lang="en-US" altLang="en-US" baseline="-25000" dirty="0"/>
              <a:t>3</a:t>
            </a:r>
            <a:r>
              <a:rPr lang="en-US" altLang="en-US" dirty="0"/>
              <a:t>)</a:t>
            </a:r>
            <a:r>
              <a:rPr lang="en-US" altLang="en-US" baseline="-25000" dirty="0"/>
              <a:t>3</a:t>
            </a:r>
            <a:endParaRPr lang="en-US" altLang="en-US" dirty="0"/>
          </a:p>
          <a:p>
            <a:pPr eaLnBrk="1" hangingPunct="1"/>
            <a:r>
              <a:rPr lang="en-US" altLang="en-US" dirty="0"/>
              <a:t>Al(NO</a:t>
            </a:r>
            <a:r>
              <a:rPr lang="en-US" altLang="en-US" baseline="-25000" dirty="0"/>
              <a:t>3</a:t>
            </a:r>
            <a:r>
              <a:rPr lang="en-US" altLang="en-US" dirty="0"/>
              <a:t>)</a:t>
            </a:r>
            <a:r>
              <a:rPr lang="en-US" altLang="en-US" baseline="-25000" dirty="0"/>
              <a:t>3</a:t>
            </a:r>
            <a:endParaRPr lang="en-US" altLang="en-US" dirty="0"/>
          </a:p>
          <a:p>
            <a:pPr eaLnBrk="1" hangingPunct="1"/>
            <a:r>
              <a:rPr lang="en-US" altLang="en-US" dirty="0"/>
              <a:t>AlPO</a:t>
            </a:r>
            <a:r>
              <a:rPr lang="en-US" altLang="en-US" baseline="-25000" dirty="0"/>
              <a:t>4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6307050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9298</TotalTime>
  <Words>288</Words>
  <Application>Microsoft Office PowerPoint</Application>
  <PresentationFormat>On-screen Show (4:3)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Verdana</vt:lpstr>
      <vt:lpstr>Wingdings</vt:lpstr>
      <vt:lpstr>Eclipse</vt:lpstr>
      <vt:lpstr>IONIC NOMENCLATURE</vt:lpstr>
      <vt:lpstr>NAMING COMPOUNDS AND FORMULAS - NOMENCLATURE</vt:lpstr>
      <vt:lpstr>NAMING COMPOUNDS AND FORMULAS - NOMENCLATURE</vt:lpstr>
      <vt:lpstr>NAMING COMPOUNDS AND FORMULAS - NOMENCLATURE</vt:lpstr>
      <vt:lpstr>IONIC NOMENCLATURE</vt:lpstr>
      <vt:lpstr>PowerPoint Presentation</vt:lpstr>
      <vt:lpstr>NAMING IONIC COMPOUNDS </vt:lpstr>
      <vt:lpstr>PRACTICE</vt:lpstr>
      <vt:lpstr>POLYATOMIC IONS</vt:lpstr>
      <vt:lpstr>POLYATOMIC IONS</vt:lpstr>
      <vt:lpstr>PRACTICE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Nancy Brim</cp:lastModifiedBy>
  <cp:revision>141</cp:revision>
  <dcterms:created xsi:type="dcterms:W3CDTF">2010-10-18T17:52:12Z</dcterms:created>
  <dcterms:modified xsi:type="dcterms:W3CDTF">2017-10-02T00:47:01Z</dcterms:modified>
</cp:coreProperties>
</file>