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9"/>
  </p:notesMasterIdLst>
  <p:handoutMasterIdLst>
    <p:handoutMasterId r:id="rId20"/>
  </p:handoutMasterIdLst>
  <p:sldIdLst>
    <p:sldId id="447" r:id="rId2"/>
    <p:sldId id="448" r:id="rId3"/>
    <p:sldId id="449" r:id="rId4"/>
    <p:sldId id="450" r:id="rId5"/>
    <p:sldId id="451" r:id="rId6"/>
    <p:sldId id="432" r:id="rId7"/>
    <p:sldId id="282" r:id="rId8"/>
    <p:sldId id="433" r:id="rId9"/>
    <p:sldId id="434" r:id="rId10"/>
    <p:sldId id="289" r:id="rId11"/>
    <p:sldId id="284" r:id="rId12"/>
    <p:sldId id="435" r:id="rId13"/>
    <p:sldId id="422" r:id="rId14"/>
    <p:sldId id="293" r:id="rId15"/>
    <p:sldId id="436" r:id="rId16"/>
    <p:sldId id="291" r:id="rId17"/>
    <p:sldId id="437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1027" autoAdjust="0"/>
    <p:restoredTop sz="94628" autoAdjust="0"/>
  </p:normalViewPr>
  <p:slideViewPr>
    <p:cSldViewPr>
      <p:cViewPr varScale="1">
        <p:scale>
          <a:sx n="111" d="100"/>
          <a:sy n="111" d="100"/>
        </p:scale>
        <p:origin x="12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B85F00-1006-43EF-96A1-1194FB00A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937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08E2E-9945-4D0C-B6C6-25EE0737D168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97425-07B7-4BD1-9C9A-3516A7F16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0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97425-07B7-4BD1-9C9A-3516A7F160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1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5799-F665-4A94-8D1B-976743B3E0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34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D4A7-F2FF-43FA-8AFC-BBCC607F4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32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61117-762B-4A23-9DAC-D6CF42574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18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B350E-A5A6-47EE-849B-24C2D2515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8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03051-3215-4080-A5F5-F7A27786C7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36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0D3C-63A1-4A8F-AB1E-8F75320A2E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3D437-5349-4645-8B20-051679BDB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8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C5D5-A345-4E95-9D18-7584D92A2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58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F5D9E-6DE4-48AE-9C0B-3D50F2C8A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6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D9B6-36A6-4903-A140-9C9811EAE5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66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D276D-6274-497A-A7CC-37604E18C2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5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1D0C5EF-0735-4A8D-9702-72577791E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5083-B520-489E-87FC-6836F85E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IONIC NOMENCLATURE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24D373-FA94-4526-9B96-F9D6C20E1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3048000"/>
            <a:ext cx="6465980" cy="3121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2DBC2E-9974-40EB-B381-8CBA7167B649}"/>
              </a:ext>
            </a:extLst>
          </p:cNvPr>
          <p:cNvSpPr txBox="1"/>
          <p:nvPr/>
        </p:nvSpPr>
        <p:spPr>
          <a:xfrm>
            <a:off x="2356690" y="1562441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Writing Names and Formulas</a:t>
            </a:r>
          </a:p>
        </p:txBody>
      </p:sp>
    </p:spTree>
    <p:extLst>
      <p:ext uri="{BB962C8B-B14F-4D97-AF65-F5344CB8AC3E}">
        <p14:creationId xmlns:p14="http://schemas.microsoft.com/office/powerpoint/2010/main" val="49626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53C9-0F7F-4A57-A8AC-A4EE8E17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B1D43-3A1D-497D-A794-77DF7FEB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3" y="4419601"/>
            <a:ext cx="7313612" cy="1522412"/>
          </a:xfrm>
        </p:spPr>
        <p:txBody>
          <a:bodyPr/>
          <a:lstStyle/>
          <a:p>
            <a:r>
              <a:rPr lang="en-US" dirty="0" err="1"/>
              <a:t>NaBr</a:t>
            </a:r>
            <a:endParaRPr lang="en-US" dirty="0"/>
          </a:p>
          <a:p>
            <a:r>
              <a:rPr lang="en-US" dirty="0" err="1"/>
              <a:t>MgO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51AB3-8DDC-426C-AF06-5A746CA94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2600"/>
            <a:ext cx="6390547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6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BINARY IONIC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en-US" dirty="0" err="1"/>
              <a:t>HBr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err="1"/>
              <a:t>KCl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err="1"/>
              <a:t>CaO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err="1"/>
              <a:t>LiF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/>
              <a:t>MgI</a:t>
            </a:r>
            <a:r>
              <a:rPr lang="en-US" baseline="-25000" dirty="0"/>
              <a:t>2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/>
              <a:t>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err="1"/>
              <a:t>BeO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828879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BINARY IONIC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9.  SrI</a:t>
            </a:r>
            <a:r>
              <a:rPr lang="en-US" baseline="-25000" dirty="0"/>
              <a:t>2</a:t>
            </a:r>
          </a:p>
          <a:p>
            <a:pPr marL="0" lvl="0" indent="0">
              <a:buNone/>
            </a:pPr>
            <a:r>
              <a:rPr lang="en-US" dirty="0"/>
              <a:t>10. BCl</a:t>
            </a:r>
            <a:r>
              <a:rPr lang="en-US" baseline="-25000" dirty="0"/>
              <a:t>3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11. AlF</a:t>
            </a:r>
            <a:r>
              <a:rPr lang="en-US" baseline="-25000" dirty="0"/>
              <a:t>3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12. Rb</a:t>
            </a:r>
            <a:r>
              <a:rPr lang="en-US" baseline="-25000" dirty="0"/>
              <a:t>3</a:t>
            </a:r>
            <a:r>
              <a:rPr lang="en-US" dirty="0"/>
              <a:t>N</a:t>
            </a:r>
          </a:p>
          <a:p>
            <a:pPr marL="0" lvl="0" indent="0">
              <a:buNone/>
            </a:pPr>
            <a:r>
              <a:rPr lang="en-US" dirty="0"/>
              <a:t>13. Mg</a:t>
            </a:r>
            <a:r>
              <a:rPr lang="en-US" baseline="-25000" dirty="0"/>
              <a:t>3</a:t>
            </a:r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14. Na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12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BACKSIDE OF HANDOUT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NaNO</a:t>
            </a:r>
            <a:r>
              <a:rPr lang="en-US" baseline="-25000" dirty="0"/>
              <a:t>3</a:t>
            </a:r>
            <a:r>
              <a:rPr lang="en-US" dirty="0"/>
              <a:t>	</a:t>
            </a:r>
          </a:p>
          <a:p>
            <a:pPr marL="514350" indent="-514350">
              <a:buAutoNum type="arabicPeriod"/>
            </a:pP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			</a:t>
            </a:r>
          </a:p>
          <a:p>
            <a:pPr marL="514350" indent="-514350">
              <a:buAutoNum type="arabicPeriod"/>
            </a:pP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dirty="0"/>
              <a:t>HCO</a:t>
            </a:r>
            <a:r>
              <a:rPr lang="en-US" baseline="-25000" dirty="0"/>
              <a:t>3</a:t>
            </a:r>
          </a:p>
          <a:p>
            <a:pPr marL="514350" indent="-514350">
              <a:buAutoNum type="arabicPeriod"/>
            </a:pPr>
            <a:r>
              <a:rPr lang="en-US" dirty="0"/>
              <a:t>Sr(OH)</a:t>
            </a:r>
            <a:r>
              <a:rPr lang="en-US" baseline="-25000" dirty="0"/>
              <a:t>2</a:t>
            </a:r>
          </a:p>
          <a:p>
            <a:pPr marL="514350" indent="-514350">
              <a:buAutoNum type="arabicPeriod"/>
            </a:pPr>
            <a:r>
              <a:rPr lang="en-US" dirty="0"/>
              <a:t>MgSO</a:t>
            </a:r>
            <a:r>
              <a:rPr lang="en-US" baseline="-25000" dirty="0"/>
              <a:t>4</a:t>
            </a:r>
            <a:r>
              <a:rPr lang="en-US" dirty="0"/>
              <a:t>	</a:t>
            </a:r>
          </a:p>
          <a:p>
            <a:pPr marL="514350" indent="-514350">
              <a:buAutoNum type="arabicPeriod"/>
            </a:pPr>
            <a:r>
              <a:rPr lang="en-US" dirty="0"/>
              <a:t>Mg(C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4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WRITING SIMPLE IONIC FORMULAS</a:t>
            </a:r>
            <a:endParaRPr lang="en-US" alt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dirty="0"/>
              <a:t>1. Write the charge for the element </a:t>
            </a:r>
            <a:r>
              <a:rPr lang="en-US" b="1" dirty="0">
                <a:solidFill>
                  <a:srgbClr val="FF0000"/>
                </a:solidFill>
              </a:rPr>
              <a:t>over</a:t>
            </a:r>
            <a:r>
              <a:rPr lang="en-US" dirty="0"/>
              <a:t> the name.  You determine the </a:t>
            </a:r>
            <a:r>
              <a:rPr lang="en-US" b="1" dirty="0">
                <a:solidFill>
                  <a:srgbClr val="FF0000"/>
                </a:solidFill>
              </a:rPr>
              <a:t>charge</a:t>
            </a:r>
            <a:r>
              <a:rPr lang="en-US" dirty="0"/>
              <a:t> by looking at your periodic table or the list of ions in your notes.</a:t>
            </a:r>
          </a:p>
          <a:p>
            <a:pPr marL="457200" lvl="0" indent="-457200">
              <a:buNone/>
            </a:pPr>
            <a:r>
              <a:rPr lang="en-US" dirty="0"/>
              <a:t>2. Write the </a:t>
            </a:r>
            <a:r>
              <a:rPr lang="en-US" b="1" dirty="0">
                <a:solidFill>
                  <a:srgbClr val="FF0000"/>
                </a:solidFill>
              </a:rPr>
              <a:t>symbol</a:t>
            </a:r>
            <a:r>
              <a:rPr lang="en-US" dirty="0"/>
              <a:t> for the cation, followed by the symbol for the anion. 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341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WRITING SIMPLE IONIC FORMULAS</a:t>
            </a:r>
            <a:endParaRPr lang="en-US" alt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Monatomic</a:t>
            </a:r>
            <a:r>
              <a:rPr lang="en-US" u="sng" dirty="0"/>
              <a:t> Ions</a:t>
            </a:r>
            <a:endParaRPr lang="en-US" dirty="0"/>
          </a:p>
          <a:p>
            <a:pPr lvl="0"/>
            <a:r>
              <a:rPr lang="en-US" dirty="0"/>
              <a:t>An ion with only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atom: Mg</a:t>
            </a:r>
            <a:r>
              <a:rPr lang="en-US" baseline="30000" dirty="0"/>
              <a:t>+2</a:t>
            </a:r>
            <a:r>
              <a:rPr lang="en-US" dirty="0"/>
              <a:t>, Na</a:t>
            </a:r>
            <a:r>
              <a:rPr lang="en-US" baseline="30000" dirty="0"/>
              <a:t>+1</a:t>
            </a:r>
            <a:r>
              <a:rPr lang="en-US" dirty="0"/>
              <a:t>, O</a:t>
            </a:r>
            <a:r>
              <a:rPr lang="en-US" baseline="30000" dirty="0"/>
              <a:t>-2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Most of the charges can be determined by the atom’s </a:t>
            </a:r>
            <a:r>
              <a:rPr lang="en-US" b="1" dirty="0">
                <a:solidFill>
                  <a:srgbClr val="FF0000"/>
                </a:solidFill>
              </a:rPr>
              <a:t>position</a:t>
            </a:r>
            <a:r>
              <a:rPr lang="en-US" dirty="0"/>
              <a:t> on the periodic table.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WRITING SIMPLE IONIC FORMULAS</a:t>
            </a:r>
            <a:endParaRPr lang="en-US" alt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616825" cy="41148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dirty="0"/>
              <a:t>3. </a:t>
            </a:r>
            <a:r>
              <a:rPr lang="en-US" b="1" dirty="0">
                <a:solidFill>
                  <a:srgbClr val="FF0000"/>
                </a:solidFill>
              </a:rPr>
              <a:t>Crisscross</a:t>
            </a:r>
            <a:r>
              <a:rPr lang="en-US" dirty="0"/>
              <a:t> the numbers only (not the signs), writing the oxidation number as a </a:t>
            </a:r>
            <a:r>
              <a:rPr lang="en-US" b="1" dirty="0">
                <a:solidFill>
                  <a:srgbClr val="FF0000"/>
                </a:solidFill>
              </a:rPr>
              <a:t>subscript</a:t>
            </a:r>
            <a:r>
              <a:rPr lang="en-US" dirty="0"/>
              <a:t> for the other.  Do not write the number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/>
              <a:t>.  </a:t>
            </a:r>
            <a:r>
              <a:rPr lang="en-US" b="1" dirty="0">
                <a:solidFill>
                  <a:srgbClr val="FF0000"/>
                </a:solidFill>
              </a:rPr>
              <a:t>Balance</a:t>
            </a:r>
            <a:r>
              <a:rPr lang="en-US" dirty="0"/>
              <a:t> the charges by placing the subscripts.  Net charges must be </a:t>
            </a:r>
            <a:r>
              <a:rPr lang="en-US" b="1" dirty="0">
                <a:solidFill>
                  <a:srgbClr val="FF0000"/>
                </a:solidFill>
              </a:rPr>
              <a:t>zero</a:t>
            </a:r>
            <a:r>
              <a:rPr lang="en-US" dirty="0"/>
              <a:t>.  </a:t>
            </a:r>
          </a:p>
          <a:p>
            <a:pPr marL="457200" lvl="0" indent="-457200">
              <a:buNone/>
            </a:pPr>
            <a:r>
              <a:rPr lang="en-US" dirty="0"/>
              <a:t>4. Make sure the formula is in its </a:t>
            </a:r>
            <a:r>
              <a:rPr lang="en-US" b="1" dirty="0">
                <a:solidFill>
                  <a:srgbClr val="FF0000"/>
                </a:solidFill>
              </a:rPr>
              <a:t>simplest</a:t>
            </a:r>
            <a:r>
              <a:rPr lang="en-US" dirty="0"/>
              <a:t> form.  Mg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is reduced to </a:t>
            </a:r>
            <a:r>
              <a:rPr lang="en-US" dirty="0" err="1"/>
              <a:t>MgO</a:t>
            </a:r>
            <a:r>
              <a:rPr lang="en-US" dirty="0"/>
              <a:t>, but MgCl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cannot</a:t>
            </a:r>
            <a:r>
              <a:rPr lang="en-US" dirty="0"/>
              <a:t> be reduced.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91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WRITING SIMPLE IONIC FORMULAS</a:t>
            </a:r>
            <a:endParaRPr lang="en-US" alt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616825" cy="4114800"/>
          </a:xfrm>
        </p:spPr>
        <p:txBody>
          <a:bodyPr/>
          <a:lstStyle/>
          <a:p>
            <a:pPr marL="457200" indent="-457200">
              <a:buNone/>
            </a:pPr>
            <a:r>
              <a:rPr lang="en-US" dirty="0"/>
              <a:t>5. Check your work by calculating the </a:t>
            </a:r>
            <a:r>
              <a:rPr lang="en-US" b="1" dirty="0">
                <a:solidFill>
                  <a:srgbClr val="FF0000"/>
                </a:solidFill>
              </a:rPr>
              <a:t>total</a:t>
            </a:r>
            <a:r>
              <a:rPr lang="en-US" dirty="0"/>
              <a:t> positive and negative charges and confirming that the total </a:t>
            </a:r>
            <a:r>
              <a:rPr lang="en-US" b="1" dirty="0">
                <a:solidFill>
                  <a:srgbClr val="FF0000"/>
                </a:solidFill>
              </a:rPr>
              <a:t>charge</a:t>
            </a:r>
            <a:r>
              <a:rPr lang="en-US" dirty="0"/>
              <a:t> on the compound is </a:t>
            </a:r>
            <a:r>
              <a:rPr lang="en-US" b="1" dirty="0">
                <a:solidFill>
                  <a:srgbClr val="FF0000"/>
                </a:solidFill>
              </a:rPr>
              <a:t>zero</a:t>
            </a:r>
            <a:r>
              <a:rPr lang="en-US" dirty="0"/>
              <a:t>.  </a:t>
            </a:r>
          </a:p>
          <a:p>
            <a:pPr marL="457200" indent="-457200" algn="ctr">
              <a:buNone/>
            </a:pPr>
            <a:r>
              <a:rPr lang="en-US" dirty="0" err="1"/>
              <a:t>MgO</a:t>
            </a:r>
            <a:r>
              <a:rPr lang="en-US" dirty="0"/>
              <a:t> - Mg: +2 x 1 and </a:t>
            </a:r>
          </a:p>
          <a:p>
            <a:pPr marL="457200" indent="-457200" algn="ctr">
              <a:buNone/>
            </a:pPr>
            <a:r>
              <a:rPr lang="en-US" dirty="0"/>
              <a:t>O: -2 x 1 = +2 </a:t>
            </a:r>
          </a:p>
          <a:p>
            <a:pPr marL="457200" indent="-457200" algn="ctr">
              <a:buNone/>
            </a:pPr>
            <a:r>
              <a:rPr lang="en-US" dirty="0"/>
              <a:t>+2 and -2 which is zero.</a:t>
            </a:r>
          </a:p>
          <a:p>
            <a:pPr marL="457200" lvl="0" indent="-45720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0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444625"/>
            <a:ext cx="7313612" cy="4497388"/>
          </a:xfrm>
        </p:spPr>
        <p:txBody>
          <a:bodyPr/>
          <a:lstStyle/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lithium fluoride	</a:t>
            </a:r>
          </a:p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lithium chloride	</a:t>
            </a:r>
          </a:p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barium bromide	</a:t>
            </a:r>
          </a:p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barium oxide</a:t>
            </a:r>
          </a:p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aluminum iodide</a:t>
            </a:r>
          </a:p>
          <a:p>
            <a:pPr marL="552450" indent="-552450" eaLnBrk="1" hangingPunct="1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500" dirty="0"/>
              <a:t>aluminum nitride 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MULTIPLE OXIDATION NUMBERS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Some cations (positive ions) can have </a:t>
            </a:r>
            <a:r>
              <a:rPr lang="en-US" b="1" dirty="0">
                <a:solidFill>
                  <a:srgbClr val="FF0000"/>
                </a:solidFill>
              </a:rPr>
              <a:t>more than one </a:t>
            </a:r>
            <a:r>
              <a:rPr lang="en-US" dirty="0"/>
              <a:t>charge.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Most are </a:t>
            </a:r>
            <a:r>
              <a:rPr lang="en-US" b="1" dirty="0">
                <a:solidFill>
                  <a:srgbClr val="FF0000"/>
                </a:solidFill>
              </a:rPr>
              <a:t>transition</a:t>
            </a:r>
            <a:r>
              <a:rPr lang="en-US" dirty="0"/>
              <a:t> elements.  Lead and tin are </a:t>
            </a:r>
            <a:r>
              <a:rPr lang="en-US" b="1" dirty="0">
                <a:solidFill>
                  <a:srgbClr val="FF0000"/>
                </a:solidFill>
              </a:rPr>
              <a:t>exceptions</a:t>
            </a:r>
            <a:r>
              <a:rPr lang="en-US" dirty="0"/>
              <a:t>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It is important to distinguish which </a:t>
            </a:r>
            <a:r>
              <a:rPr lang="en-US" b="1" dirty="0">
                <a:solidFill>
                  <a:srgbClr val="FF0000"/>
                </a:solidFill>
              </a:rPr>
              <a:t>ion</a:t>
            </a:r>
            <a:r>
              <a:rPr lang="en-US" dirty="0"/>
              <a:t> is in the compound.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MULTIPLE OXIDATION NUMBERS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2"/>
            <a:ext cx="7313612" cy="4725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Cu</a:t>
            </a:r>
            <a:r>
              <a:rPr lang="en-US" altLang="en-US" sz="2500" baseline="30000" dirty="0"/>
              <a:t>+1</a:t>
            </a:r>
            <a:r>
              <a:rPr lang="en-US" altLang="en-US" sz="2500" dirty="0"/>
              <a:t>	    copper (I)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Cu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copper (II)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Fe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iron (II)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Fe</a:t>
            </a:r>
            <a:r>
              <a:rPr lang="en-US" altLang="en-US" sz="2500" baseline="30000" dirty="0"/>
              <a:t>+3</a:t>
            </a:r>
            <a:r>
              <a:rPr lang="en-US" altLang="en-US" sz="2500" dirty="0"/>
              <a:t>	    iron (III)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Sn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tin(II)	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Sn</a:t>
            </a:r>
            <a:r>
              <a:rPr lang="en-US" altLang="en-US" sz="2500" baseline="30000" dirty="0"/>
              <a:t>+4</a:t>
            </a:r>
            <a:r>
              <a:rPr lang="en-US" altLang="en-US" sz="2500" dirty="0"/>
              <a:t>	    tin (IV)	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Pb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lead (II)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Pb</a:t>
            </a:r>
            <a:r>
              <a:rPr lang="en-US" altLang="en-US" sz="2500" baseline="30000" dirty="0"/>
              <a:t>+4</a:t>
            </a:r>
            <a:r>
              <a:rPr lang="en-US" altLang="en-US" sz="2500" dirty="0"/>
              <a:t>	    lead(IV)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2760780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WRITING THE FORMULAS FOR THESE TYPES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11638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dirty="0"/>
              <a:t>Write the name of the cation (metal)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dirty="0"/>
              <a:t>Write the name of the anion ending in “ide”. </a:t>
            </a:r>
            <a:endParaRPr lang="en-US" altLang="en-US" sz="2800" dirty="0">
              <a:solidFill>
                <a:schemeClr val="hlink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sz="2800" dirty="0"/>
              <a:t>Just remember that the charge for the cation is in the </a:t>
            </a:r>
            <a:r>
              <a:rPr lang="en-US" sz="2800" b="1" dirty="0">
                <a:solidFill>
                  <a:srgbClr val="FF0000"/>
                </a:solidFill>
              </a:rPr>
              <a:t>name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r>
              <a:rPr lang="en-US" sz="2800" dirty="0"/>
              <a:t>Examples: copper (II) sulfate, </a:t>
            </a:r>
            <a:r>
              <a:rPr lang="en-US" sz="2800" b="1" dirty="0">
                <a:solidFill>
                  <a:srgbClr val="FF0000"/>
                </a:solidFill>
              </a:rPr>
              <a:t>CuSO</a:t>
            </a:r>
            <a:r>
              <a:rPr lang="en-US" sz="2800" b="1" baseline="-25000" dirty="0">
                <a:solidFill>
                  <a:srgbClr val="FF0000"/>
                </a:solidFill>
              </a:rPr>
              <a:t>4</a:t>
            </a:r>
            <a:r>
              <a:rPr lang="en-US" sz="2800" dirty="0"/>
              <a:t>		  iron (II) oxide, </a:t>
            </a:r>
            <a:r>
              <a:rPr lang="en-US" sz="2800" b="1" dirty="0" err="1">
                <a:solidFill>
                  <a:srgbClr val="FF0000"/>
                </a:solidFill>
              </a:rPr>
              <a:t>FeO</a:t>
            </a:r>
            <a:endParaRPr 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210624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7213"/>
            <a:ext cx="7464425" cy="4954587"/>
          </a:xfrm>
        </p:spPr>
        <p:txBody>
          <a:bodyPr/>
          <a:lstStyle/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Copper(I) fluoride	</a:t>
            </a:r>
          </a:p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Copper(II) oxide</a:t>
            </a:r>
          </a:p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Chromium (III) bromide</a:t>
            </a:r>
          </a:p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Manganese (II) iodide</a:t>
            </a:r>
          </a:p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Lead(II) chloride		</a:t>
            </a:r>
          </a:p>
          <a:p>
            <a:pPr marL="552450" indent="-552450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400" dirty="0"/>
              <a:t>Cobalt (III) sulfide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en-US" sz="2400" dirty="0"/>
              <a:t>	</a:t>
            </a:r>
          </a:p>
          <a:p>
            <a:pPr marL="552450" indent="-55245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NAMING MORE COMPLEX IONIC COMPOUNDS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7213"/>
            <a:ext cx="8001000" cy="4114800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en-US" dirty="0"/>
              <a:t>Write the name of the </a:t>
            </a:r>
            <a:r>
              <a:rPr lang="en-US" b="1" dirty="0">
                <a:solidFill>
                  <a:srgbClr val="FF0000"/>
                </a:solidFill>
              </a:rPr>
              <a:t>cation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(metal), then write the name of the </a:t>
            </a:r>
            <a:r>
              <a:rPr lang="en-US" b="1" dirty="0">
                <a:solidFill>
                  <a:srgbClr val="FF0000"/>
                </a:solidFill>
              </a:rPr>
              <a:t>anion</a:t>
            </a:r>
            <a:r>
              <a:rPr lang="en-US" dirty="0"/>
              <a:t>. </a:t>
            </a:r>
          </a:p>
          <a:p>
            <a:pPr marL="514350" lvl="0" indent="-514350">
              <a:buAutoNum type="arabicPeriod"/>
            </a:pPr>
            <a:r>
              <a:rPr lang="en-US" dirty="0"/>
              <a:t>If the cation (metal) has </a:t>
            </a:r>
            <a:r>
              <a:rPr lang="en-US" b="1" dirty="0">
                <a:solidFill>
                  <a:srgbClr val="FF0000"/>
                </a:solidFill>
              </a:rPr>
              <a:t>more than one </a:t>
            </a:r>
            <a:r>
              <a:rPr lang="en-US" dirty="0"/>
              <a:t>charge, designate the correct charge with the </a:t>
            </a:r>
            <a:r>
              <a:rPr lang="en-US" b="1" dirty="0">
                <a:solidFill>
                  <a:srgbClr val="FF0000"/>
                </a:solidFill>
              </a:rPr>
              <a:t>roman numeral </a:t>
            </a:r>
            <a:r>
              <a:rPr lang="en-US" dirty="0"/>
              <a:t>using the </a:t>
            </a:r>
            <a:r>
              <a:rPr lang="en-US" b="1" dirty="0">
                <a:solidFill>
                  <a:srgbClr val="FF0000"/>
                </a:solidFill>
              </a:rPr>
              <a:t>formula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as a guide to determine the charge.</a:t>
            </a:r>
          </a:p>
          <a:p>
            <a:pPr marL="463550" indent="-463550">
              <a:buNone/>
            </a:pPr>
            <a:r>
              <a:rPr lang="en-US" dirty="0"/>
              <a:t>Example:  Fe(OH)</a:t>
            </a:r>
            <a:r>
              <a:rPr lang="en-US" baseline="-25000" dirty="0"/>
              <a:t>2</a:t>
            </a:r>
            <a:r>
              <a:rPr lang="en-US" dirty="0"/>
              <a:t>	</a:t>
            </a:r>
            <a:r>
              <a:rPr lang="en-US" b="1" dirty="0">
                <a:solidFill>
                  <a:srgbClr val="FF0000"/>
                </a:solidFill>
              </a:rPr>
              <a:t>iron (II) hydroxide</a:t>
            </a:r>
            <a:r>
              <a:rPr lang="en-US" dirty="0"/>
              <a:t>	       	 Fe(OH)</a:t>
            </a:r>
            <a:r>
              <a:rPr lang="en-US" baseline="-25000" dirty="0"/>
              <a:t>3	</a:t>
            </a:r>
            <a:r>
              <a:rPr lang="en-US" b="1" dirty="0">
                <a:solidFill>
                  <a:srgbClr val="FF0000"/>
                </a:solidFill>
              </a:rPr>
              <a:t>iron (III) hydroxide</a:t>
            </a:r>
          </a:p>
          <a:p>
            <a:pPr marL="463550" lvl="0" indent="-46355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8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PRACTICE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1. </a:t>
            </a:r>
            <a:r>
              <a:rPr lang="en-US" sz="2800" dirty="0" err="1"/>
              <a:t>FeO</a:t>
            </a:r>
            <a:endParaRPr lang="en-US" sz="2800" dirty="0"/>
          </a:p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2. Fe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3</a:t>
            </a:r>
            <a:endParaRPr lang="en-US" sz="2800" dirty="0"/>
          </a:p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3. CuCl</a:t>
            </a:r>
            <a:r>
              <a:rPr lang="en-US" sz="2800" baseline="-25000" dirty="0"/>
              <a:t>2</a:t>
            </a:r>
            <a:endParaRPr lang="en-US" sz="2800" dirty="0"/>
          </a:p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4. </a:t>
            </a:r>
            <a:r>
              <a:rPr lang="en-US" sz="2800" dirty="0" err="1"/>
              <a:t>CuCl</a:t>
            </a:r>
            <a:endParaRPr lang="en-US" sz="2800" dirty="0"/>
          </a:p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5. PbF</a:t>
            </a:r>
            <a:r>
              <a:rPr lang="en-US" sz="2800" baseline="-25000" dirty="0"/>
              <a:t>4</a:t>
            </a:r>
            <a:endParaRPr lang="en-US" sz="2800" dirty="0"/>
          </a:p>
          <a:p>
            <a:pPr marL="463550" lvl="0" indent="-463550">
              <a:lnSpc>
                <a:spcPct val="150000"/>
              </a:lnSpc>
              <a:buNone/>
            </a:pPr>
            <a:r>
              <a:rPr lang="en-US" sz="2800" dirty="0"/>
              <a:t>6. SnCl</a:t>
            </a:r>
            <a:r>
              <a:rPr lang="en-US" sz="2800" baseline="-25000" dirty="0"/>
              <a:t>2</a:t>
            </a:r>
            <a:endParaRPr lang="en-US" sz="2800" dirty="0"/>
          </a:p>
          <a:p>
            <a:pPr marL="0" indent="0" eaLnBrk="1" hangingPunct="1">
              <a:lnSpc>
                <a:spcPct val="140000"/>
              </a:lnSpc>
              <a:buNone/>
            </a:pPr>
            <a:endParaRPr lang="en-US" altLang="en-US" sz="2500" baseline="-2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PRACTICE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313612" cy="4114800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1. Potassium hydrogen carbonate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2. Iron(II) hydroxide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3. Iron(III) nitrate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4. Beryllium carbonate	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5. Sodium acetate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dirty="0"/>
              <a:t>6. Potassium sulfate</a:t>
            </a:r>
          </a:p>
          <a:p>
            <a:pPr marL="463550" lvl="0" indent="-463550">
              <a:lnSpc>
                <a:spcPct val="150000"/>
              </a:lnSpc>
              <a:buNone/>
            </a:pPr>
            <a:endParaRPr lang="en-US" altLang="en-US" sz="2500" baseline="-25000" dirty="0"/>
          </a:p>
        </p:txBody>
      </p:sp>
    </p:spTree>
    <p:extLst>
      <p:ext uri="{BB962C8B-B14F-4D97-AF65-F5344CB8AC3E}">
        <p14:creationId xmlns:p14="http://schemas.microsoft.com/office/powerpoint/2010/main" val="2628722483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9271</TotalTime>
  <Words>470</Words>
  <Application>Microsoft Office PowerPoint</Application>
  <PresentationFormat>On-screen Show (4:3)</PresentationFormat>
  <Paragraphs>99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Verdana</vt:lpstr>
      <vt:lpstr>Wingdings</vt:lpstr>
      <vt:lpstr>Eclipse</vt:lpstr>
      <vt:lpstr>IONIC NOMENCLATURE</vt:lpstr>
      <vt:lpstr>REVIEW</vt:lpstr>
      <vt:lpstr>BINARY IONIC NAMES</vt:lpstr>
      <vt:lpstr>BINARY IONIC NAMES</vt:lpstr>
      <vt:lpstr>BACKSIDE OF HANDOUT</vt:lpstr>
      <vt:lpstr>WRITING SIMPLE IONIC FORMULAS</vt:lpstr>
      <vt:lpstr>WRITING SIMPLE IONIC FORMULAS</vt:lpstr>
      <vt:lpstr>WRITING SIMPLE IONIC FORMULAS</vt:lpstr>
      <vt:lpstr>WRITING SIMPLE IONIC FORMULAS</vt:lpstr>
      <vt:lpstr>PRACTICE</vt:lpstr>
      <vt:lpstr>MULTIPLE OXIDATION NUMBERS</vt:lpstr>
      <vt:lpstr>MULTIPLE OXIDATION NUMBERS</vt:lpstr>
      <vt:lpstr>WRITING THE FORMULAS FOR THESE TYPES</vt:lpstr>
      <vt:lpstr>PRACTICE</vt:lpstr>
      <vt:lpstr>NAMING MORE COMPLEX IONIC COMPOUNDS</vt:lpstr>
      <vt:lpstr>PRACTICE</vt:lpstr>
      <vt:lpstr>PRACTICE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 Brim</cp:lastModifiedBy>
  <cp:revision>139</cp:revision>
  <dcterms:created xsi:type="dcterms:W3CDTF">2010-10-18T17:52:12Z</dcterms:created>
  <dcterms:modified xsi:type="dcterms:W3CDTF">2017-10-02T00:47:32Z</dcterms:modified>
</cp:coreProperties>
</file>