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handoutMasterIdLst>
    <p:handoutMasterId r:id="rId24"/>
  </p:handoutMasterIdLst>
  <p:sldIdLst>
    <p:sldId id="305" r:id="rId2"/>
    <p:sldId id="283" r:id="rId3"/>
    <p:sldId id="272" r:id="rId4"/>
    <p:sldId id="282" r:id="rId5"/>
    <p:sldId id="271" r:id="rId6"/>
    <p:sldId id="284" r:id="rId7"/>
    <p:sldId id="293" r:id="rId8"/>
    <p:sldId id="273" r:id="rId9"/>
    <p:sldId id="274" r:id="rId10"/>
    <p:sldId id="301" r:id="rId11"/>
    <p:sldId id="285" r:id="rId12"/>
    <p:sldId id="322" r:id="rId13"/>
    <p:sldId id="362" r:id="rId14"/>
    <p:sldId id="363" r:id="rId15"/>
    <p:sldId id="364" r:id="rId16"/>
    <p:sldId id="365" r:id="rId17"/>
    <p:sldId id="366" r:id="rId18"/>
    <p:sldId id="277" r:id="rId19"/>
    <p:sldId id="262" r:id="rId20"/>
    <p:sldId id="367" r:id="rId21"/>
    <p:sldId id="304" r:id="rId22"/>
    <p:sldId id="360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FF00"/>
    <a:srgbClr val="3366FF"/>
    <a:srgbClr val="006600"/>
    <a:srgbClr val="3D703C"/>
    <a:srgbClr val="0000FF"/>
    <a:srgbClr val="07080F"/>
    <a:srgbClr val="FE14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66" autoAdjust="0"/>
    <p:restoredTop sz="94737" autoAdjust="0"/>
  </p:normalViewPr>
  <p:slideViewPr>
    <p:cSldViewPr>
      <p:cViewPr varScale="1">
        <p:scale>
          <a:sx n="105" d="100"/>
          <a:sy n="105" d="100"/>
        </p:scale>
        <p:origin x="133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5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7B767655-7874-4544-ACA6-DCB36B1E0B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480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A4A598-6505-4778-9BFB-B006961656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092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79AF9B-0FE5-40AB-9213-F75D3E7A4E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1416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69845D-4632-464B-954B-5AADB13AC4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3265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C45D9A-A90E-437A-B947-7B172B07B5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4914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217C50-9FB8-4BE3-99C0-A07BF176E7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9784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A59F8B-4D32-4A58-A43B-D54C653972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7113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92CB06-978B-40C7-8668-B0BF96A973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937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EEE337-6429-4913-AE7F-A018570025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2610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7ADF54-693C-45EE-9FBC-F779A61789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5090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36A45E-BC6B-416D-86E2-0353924DD0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9364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955CE5-6775-4F62-97B9-1EC2B36DA9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87079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896A50-02B5-497D-8522-5B27056A87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9842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10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8AF00BF-8D36-4C94-8A5D-8F7172C9F3E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howe.k12.ok.us/~jimaskew/meniscs1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1.bp.blogspot.com/_4fyl0pVgML0/TMb53zP_ZFI/AAAAAAAAABM/SpOIT4PU_fg/s1600/images.jp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Turn in Fortune Teller Fish/First Day Stations handout.</a:t>
            </a:r>
          </a:p>
          <a:p>
            <a:r>
              <a:rPr lang="en-US" dirty="0"/>
              <a:t>Get out yesterday’s notes.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332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876800"/>
            <a:ext cx="8229600" cy="1981200"/>
          </a:xfrm>
        </p:spPr>
        <p:txBody>
          <a:bodyPr/>
          <a:lstStyle/>
          <a:p>
            <a:pPr eaLnBrk="1" hangingPunct="1"/>
            <a:r>
              <a:rPr lang="en-US" altLang="en-US" sz="6600" b="1" dirty="0">
                <a:solidFill>
                  <a:srgbClr val="FF0000"/>
                </a:solidFill>
                <a:latin typeface="Akbar" pitchFamily="2" charset="0"/>
              </a:rPr>
              <a:t>Distance between two points.</a:t>
            </a:r>
          </a:p>
        </p:txBody>
      </p:sp>
      <p:sp>
        <p:nvSpPr>
          <p:cNvPr id="15363" name="WordArt 3"/>
          <p:cNvSpPr>
            <a:spLocks noChangeArrowheads="1" noChangeShapeType="1" noTextEdit="1"/>
          </p:cNvSpPr>
          <p:nvPr/>
        </p:nvSpPr>
        <p:spPr bwMode="auto">
          <a:xfrm>
            <a:off x="1143000" y="0"/>
            <a:ext cx="6934200" cy="495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ssimilation"/>
              </a:rPr>
              <a:t>LENGTH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>
                <a:latin typeface="Akbar" pitchFamily="2" charset="0"/>
              </a:rPr>
              <a:t>LENGTH</a:t>
            </a:r>
          </a:p>
        </p:txBody>
      </p:sp>
      <p:pic>
        <p:nvPicPr>
          <p:cNvPr id="25617" name="Picture 17" descr="meter_sti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9144000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8" name="Text Box 18"/>
          <p:cNvSpPr txBox="1">
            <a:spLocks noChangeArrowheads="1"/>
          </p:cNvSpPr>
          <p:nvPr/>
        </p:nvSpPr>
        <p:spPr bwMode="auto">
          <a:xfrm>
            <a:off x="381000" y="3465513"/>
            <a:ext cx="5562600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3600" b="1" dirty="0">
                <a:solidFill>
                  <a:schemeClr val="accent4"/>
                </a:solidFill>
                <a:latin typeface="Akbar" pitchFamily="2" charset="0"/>
              </a:rPr>
              <a:t>1m = 100 Centimeters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3600" b="1" dirty="0">
                <a:solidFill>
                  <a:schemeClr val="accent4"/>
                </a:solidFill>
                <a:latin typeface="Akbar" pitchFamily="2" charset="0"/>
              </a:rPr>
              <a:t>1m = 1000 millimeters</a:t>
            </a:r>
          </a:p>
        </p:txBody>
      </p:sp>
      <p:sp>
        <p:nvSpPr>
          <p:cNvPr id="16389" name="Text Box 19"/>
          <p:cNvSpPr txBox="1">
            <a:spLocks noChangeArrowheads="1"/>
          </p:cNvSpPr>
          <p:nvPr/>
        </p:nvSpPr>
        <p:spPr bwMode="auto">
          <a:xfrm>
            <a:off x="5943600" y="4409281"/>
            <a:ext cx="2514600" cy="5286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0000FF"/>
                </a:solidFill>
                <a:latin typeface="Akbar" pitchFamily="2" charset="0"/>
              </a:rPr>
              <a:t>1cm = 10 mm</a:t>
            </a:r>
          </a:p>
        </p:txBody>
      </p:sp>
      <p:sp>
        <p:nvSpPr>
          <p:cNvPr id="25622" name="Line 22"/>
          <p:cNvSpPr>
            <a:spLocks noChangeShapeType="1"/>
          </p:cNvSpPr>
          <p:nvPr/>
        </p:nvSpPr>
        <p:spPr bwMode="auto">
          <a:xfrm flipV="1">
            <a:off x="5791200" y="2779713"/>
            <a:ext cx="0" cy="1600200"/>
          </a:xfrm>
          <a:prstGeom prst="line">
            <a:avLst/>
          </a:prstGeom>
          <a:noFill/>
          <a:ln w="66675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5624" name="Line 24"/>
          <p:cNvSpPr>
            <a:spLocks noChangeShapeType="1"/>
          </p:cNvSpPr>
          <p:nvPr/>
        </p:nvSpPr>
        <p:spPr bwMode="auto">
          <a:xfrm flipV="1">
            <a:off x="7924800" y="2932113"/>
            <a:ext cx="0" cy="1182687"/>
          </a:xfrm>
          <a:prstGeom prst="line">
            <a:avLst/>
          </a:prstGeom>
          <a:noFill/>
          <a:ln w="66675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5625" name="Line 25"/>
          <p:cNvSpPr>
            <a:spLocks noChangeShapeType="1"/>
          </p:cNvSpPr>
          <p:nvPr/>
        </p:nvSpPr>
        <p:spPr bwMode="auto">
          <a:xfrm flipV="1">
            <a:off x="3962400" y="2703513"/>
            <a:ext cx="0" cy="1600200"/>
          </a:xfrm>
          <a:prstGeom prst="line">
            <a:avLst/>
          </a:prstGeom>
          <a:noFill/>
          <a:ln w="66675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6395" name="Rectangle 4"/>
          <p:cNvSpPr>
            <a:spLocks noChangeArrowheads="1"/>
          </p:cNvSpPr>
          <p:nvPr/>
        </p:nvSpPr>
        <p:spPr bwMode="auto">
          <a:xfrm>
            <a:off x="0" y="5117743"/>
            <a:ext cx="9144000" cy="132343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>
                <a:latin typeface="Akbar" pitchFamily="2" charset="0"/>
              </a:rPr>
              <a:t>Use a </a:t>
            </a:r>
            <a:r>
              <a:rPr lang="en-US" altLang="en-US" sz="4000" b="1" dirty="0" err="1">
                <a:solidFill>
                  <a:srgbClr val="FF0000"/>
                </a:solidFill>
                <a:latin typeface="Akbar" pitchFamily="2" charset="0"/>
              </a:rPr>
              <a:t>meterstick</a:t>
            </a:r>
            <a:r>
              <a:rPr lang="en-US" altLang="en-US" sz="4000" b="1" dirty="0">
                <a:latin typeface="Akbar" pitchFamily="2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>
                <a:latin typeface="Akbar" pitchFamily="2" charset="0"/>
              </a:rPr>
              <a:t>Each line on the meter stick is a</a:t>
            </a:r>
            <a:r>
              <a:rPr lang="en-US" altLang="en-US" sz="4000" dirty="0">
                <a:latin typeface="Akbar" pitchFamily="2" charset="0"/>
              </a:rPr>
              <a:t> millimeter</a:t>
            </a:r>
            <a:r>
              <a:rPr lang="en-US" altLang="en-US" sz="2800" dirty="0">
                <a:latin typeface="Akbar" pitchFamily="2" charset="0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5E33BD-FDC9-4A90-AC0A-20BEC23FC0C6}"/>
              </a:ext>
            </a:extLst>
          </p:cNvPr>
          <p:cNvSpPr txBox="1"/>
          <p:nvPr/>
        </p:nvSpPr>
        <p:spPr>
          <a:xfrm>
            <a:off x="5791200" y="990600"/>
            <a:ext cx="3124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Measured in </a:t>
            </a:r>
            <a:r>
              <a:rPr lang="en-US" sz="2800" b="1" dirty="0">
                <a:solidFill>
                  <a:srgbClr val="FF0000"/>
                </a:solidFill>
              </a:rPr>
              <a:t>meters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876800"/>
            <a:ext cx="8229600" cy="1981200"/>
          </a:xfrm>
        </p:spPr>
        <p:txBody>
          <a:bodyPr/>
          <a:lstStyle/>
          <a:p>
            <a:pPr eaLnBrk="1" hangingPunct="1"/>
            <a:r>
              <a:rPr lang="en-US" altLang="en-US" sz="6600" b="1" dirty="0">
                <a:solidFill>
                  <a:srgbClr val="FF0000"/>
                </a:solidFill>
                <a:latin typeface="Akbar" pitchFamily="2" charset="0"/>
              </a:rPr>
              <a:t>Amount of matter in an object</a:t>
            </a:r>
          </a:p>
        </p:txBody>
      </p:sp>
      <p:sp>
        <p:nvSpPr>
          <p:cNvPr id="18435" name="WordArt 4"/>
          <p:cNvSpPr>
            <a:spLocks noChangeArrowheads="1" noChangeShapeType="1" noTextEdit="1"/>
          </p:cNvSpPr>
          <p:nvPr/>
        </p:nvSpPr>
        <p:spPr bwMode="auto">
          <a:xfrm>
            <a:off x="1143000" y="0"/>
            <a:ext cx="6934200" cy="495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ssimilation"/>
              </a:rPr>
              <a:t>MASS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6" descr="balanc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209800"/>
            <a:ext cx="6172200" cy="4332410"/>
          </a:xfrm>
          <a:prstGeom prst="rect">
            <a:avLst/>
          </a:prstGeom>
          <a:noFill/>
          <a:ln w="60325">
            <a:solidFill>
              <a:srgbClr val="8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381000" y="3962400"/>
            <a:ext cx="2057400" cy="1754326"/>
          </a:xfrm>
          <a:prstGeom prst="rect">
            <a:avLst/>
          </a:prstGeom>
          <a:solidFill>
            <a:schemeClr val="folHlink"/>
          </a:solidFill>
          <a:ln w="28575">
            <a:solidFill>
              <a:srgbClr val="FF0000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0000FF"/>
                </a:solidFill>
                <a:latin typeface="fat marker" pitchFamily="2" charset="0"/>
              </a:rPr>
              <a:t>300 +70 +3.32 </a:t>
            </a:r>
            <a:r>
              <a:rPr lang="en-US" altLang="en-US" sz="3600" b="1" dirty="0">
                <a:solidFill>
                  <a:srgbClr val="0000FF"/>
                </a:solidFill>
                <a:latin typeface="fat marker" pitchFamily="2" charset="0"/>
              </a:rPr>
              <a:t>=373.32g</a:t>
            </a:r>
            <a:endParaRPr lang="en-US" altLang="en-US" sz="4400" b="1" dirty="0">
              <a:solidFill>
                <a:srgbClr val="0000FF"/>
              </a:solidFill>
              <a:latin typeface="fat marker" pitchFamily="2" charset="0"/>
            </a:endParaRPr>
          </a:p>
        </p:txBody>
      </p:sp>
      <p:sp>
        <p:nvSpPr>
          <p:cNvPr id="19461" name="Rectangle 2"/>
          <p:cNvSpPr>
            <a:spLocks noGrp="1" noChangeArrowheads="1"/>
          </p:cNvSpPr>
          <p:nvPr>
            <p:ph type="title"/>
          </p:nvPr>
        </p:nvSpPr>
        <p:spPr>
          <a:xfrm>
            <a:off x="-36286" y="1295400"/>
            <a:ext cx="9180286" cy="914400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pPr eaLnBrk="1" hangingPunct="1"/>
            <a:r>
              <a:rPr lang="en-US" altLang="en-US" sz="4800" b="1" dirty="0">
                <a:solidFill>
                  <a:srgbClr val="FF0000"/>
                </a:solidFill>
                <a:latin typeface="Akbar" pitchFamily="2" charset="0"/>
              </a:rPr>
              <a:t>Triple Beam Balance</a:t>
            </a:r>
            <a:endParaRPr lang="en-US" altLang="en-US" sz="4000" b="1" dirty="0">
              <a:solidFill>
                <a:srgbClr val="FF0000"/>
              </a:solidFill>
              <a:latin typeface="Akbar" pitchFamily="2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6600" b="1" kern="0" dirty="0">
                <a:latin typeface="Akbar" pitchFamily="2" charset="0"/>
              </a:rPr>
              <a:t>MASS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BE9106-8E97-4C42-83A4-BC371C698E9D}"/>
              </a:ext>
            </a:extLst>
          </p:cNvPr>
          <p:cNvSpPr txBox="1"/>
          <p:nvPr/>
        </p:nvSpPr>
        <p:spPr>
          <a:xfrm>
            <a:off x="381000" y="2362200"/>
            <a:ext cx="2057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Measured in </a:t>
            </a:r>
            <a:r>
              <a:rPr lang="en-US" sz="2800" b="1" dirty="0">
                <a:solidFill>
                  <a:srgbClr val="FF0000"/>
                </a:solidFill>
              </a:rPr>
              <a:t>grams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 tmFilter="0,0; .5, 1; 1, 1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24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3" grpId="0" animBg="1"/>
      <p:bldP spid="1946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876800"/>
            <a:ext cx="8229600" cy="1981200"/>
          </a:xfrm>
        </p:spPr>
        <p:txBody>
          <a:bodyPr/>
          <a:lstStyle/>
          <a:p>
            <a:pPr eaLnBrk="1" hangingPunct="1"/>
            <a:r>
              <a:rPr lang="en-US" altLang="en-US" sz="6000" b="1" dirty="0">
                <a:solidFill>
                  <a:srgbClr val="FF0000"/>
                </a:solidFill>
                <a:latin typeface="Akbar" pitchFamily="2" charset="0"/>
              </a:rPr>
              <a:t>Space occupied by an Object</a:t>
            </a:r>
          </a:p>
        </p:txBody>
      </p:sp>
      <p:sp>
        <p:nvSpPr>
          <p:cNvPr id="20483" name="WordArt 3"/>
          <p:cNvSpPr>
            <a:spLocks noChangeArrowheads="1" noChangeShapeType="1" noTextEdit="1"/>
          </p:cNvSpPr>
          <p:nvPr/>
        </p:nvSpPr>
        <p:spPr bwMode="auto">
          <a:xfrm>
            <a:off x="1143000" y="0"/>
            <a:ext cx="6934200" cy="495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ssimilation"/>
              </a:rPr>
              <a:t>VOLUME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j031675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09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5" name="Line 3"/>
          <p:cNvSpPr>
            <a:spLocks noChangeShapeType="1"/>
          </p:cNvSpPr>
          <p:nvPr/>
        </p:nvSpPr>
        <p:spPr bwMode="auto">
          <a:xfrm flipV="1">
            <a:off x="3352800" y="1676400"/>
            <a:ext cx="3200400" cy="1066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16" name="Line 4"/>
          <p:cNvSpPr>
            <a:spLocks noChangeShapeType="1"/>
          </p:cNvSpPr>
          <p:nvPr/>
        </p:nvSpPr>
        <p:spPr bwMode="auto">
          <a:xfrm flipH="1" flipV="1">
            <a:off x="3429000" y="2667000"/>
            <a:ext cx="152400" cy="2362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17" name="Line 5"/>
          <p:cNvSpPr>
            <a:spLocks noChangeShapeType="1"/>
          </p:cNvSpPr>
          <p:nvPr/>
        </p:nvSpPr>
        <p:spPr bwMode="auto">
          <a:xfrm flipH="1" flipV="1">
            <a:off x="2209800" y="1905000"/>
            <a:ext cx="1219200" cy="838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 rot="-1106097">
            <a:off x="4267200" y="1981200"/>
            <a:ext cx="2133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4522" name="Text Box 10"/>
          <p:cNvSpPr txBox="1">
            <a:spLocks noChangeArrowheads="1"/>
          </p:cNvSpPr>
          <p:nvPr/>
        </p:nvSpPr>
        <p:spPr bwMode="auto">
          <a:xfrm>
            <a:off x="0" y="5023630"/>
            <a:ext cx="9144000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54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42" pitchFamily="2" charset="0"/>
              </a:rPr>
              <a:t>Length </a:t>
            </a:r>
            <a:r>
              <a:rPr 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42" pitchFamily="2" charset="0"/>
              </a:rPr>
              <a:t>x</a:t>
            </a:r>
            <a:r>
              <a:rPr lang="en-US" sz="54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42" pitchFamily="2" charset="0"/>
              </a:rPr>
              <a:t> Height </a:t>
            </a:r>
            <a:r>
              <a:rPr 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42" pitchFamily="2" charset="0"/>
              </a:rPr>
              <a:t>x</a:t>
            </a:r>
            <a:r>
              <a:rPr lang="en-US" sz="54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42" pitchFamily="2" charset="0"/>
              </a:rPr>
              <a:t> Width </a:t>
            </a:r>
            <a:r>
              <a:rPr lang="en-US" sz="5400" dirty="0">
                <a:solidFill>
                  <a:schemeClr val="accent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42" pitchFamily="2" charset="0"/>
              </a:rPr>
              <a:t>=Volume, </a:t>
            </a:r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42" pitchFamily="2" charset="0"/>
              </a:rPr>
              <a:t>cm</a:t>
            </a:r>
            <a:r>
              <a:rPr lang="en-US" sz="54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42" pitchFamily="2" charset="0"/>
              </a:rPr>
              <a:t>3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42" pitchFamily="2" charset="0"/>
            </a:endParaRPr>
          </a:p>
          <a:p>
            <a:pPr algn="ctr">
              <a:spcBef>
                <a:spcPct val="50000"/>
              </a:spcBef>
              <a:defRPr/>
            </a:pPr>
            <a:r>
              <a:rPr lang="en-US" sz="6000" b="1" dirty="0">
                <a:solidFill>
                  <a:srgbClr val="FF0000"/>
                </a:solidFill>
                <a:latin typeface="42" pitchFamily="2" charset="0"/>
              </a:rPr>
              <a:t>RULER, cm</a:t>
            </a:r>
            <a:r>
              <a:rPr lang="en-US" sz="6000" b="1" baseline="30000" dirty="0">
                <a:solidFill>
                  <a:srgbClr val="FF0000"/>
                </a:solidFill>
                <a:latin typeface="42" pitchFamily="2" charset="0"/>
              </a:rPr>
              <a:t>3</a:t>
            </a:r>
            <a:endParaRPr lang="en-US" sz="6000" b="1" dirty="0">
              <a:solidFill>
                <a:srgbClr val="FF0000"/>
              </a:solidFill>
              <a:latin typeface="42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289719"/>
            <a:ext cx="853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</a:rPr>
              <a:t>VOLUME – REGULAR OBJECT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3CE1D9-9F46-4B39-B722-93910526F9EF}"/>
              </a:ext>
            </a:extLst>
          </p:cNvPr>
          <p:cNvSpPr txBox="1"/>
          <p:nvPr/>
        </p:nvSpPr>
        <p:spPr>
          <a:xfrm>
            <a:off x="7010400" y="1752600"/>
            <a:ext cx="1981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Use a </a:t>
            </a:r>
            <a:r>
              <a:rPr lang="en-US" sz="3600" dirty="0">
                <a:solidFill>
                  <a:srgbClr val="FF0000"/>
                </a:solidFill>
              </a:rPr>
              <a:t>meter stick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75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25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5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45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animBg="1"/>
      <p:bldP spid="64516" grpId="0" animBg="1"/>
      <p:bldP spid="64517" grpId="0" animBg="1"/>
      <p:bldP spid="64522" grpId="0" autoUpdateAnimBg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2286000"/>
            <a:ext cx="914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26629" name="Picture 5" descr="the meniscus in a graduated cylindar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355284"/>
            <a:ext cx="4495800" cy="4352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5" name="Text Box 11"/>
          <p:cNvSpPr txBox="1">
            <a:spLocks noChangeArrowheads="1"/>
          </p:cNvSpPr>
          <p:nvPr/>
        </p:nvSpPr>
        <p:spPr bwMode="auto">
          <a:xfrm>
            <a:off x="525168" y="5914584"/>
            <a:ext cx="8382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5400" b="1" dirty="0">
                <a:solidFill>
                  <a:srgbClr val="FF0000"/>
                </a:solidFill>
              </a:rPr>
              <a:t>Graduated Cylinder, mL </a:t>
            </a:r>
          </a:p>
        </p:txBody>
      </p:sp>
      <p:pic>
        <p:nvPicPr>
          <p:cNvPr id="26637" name="Picture 13" descr="MEASURING CYLINDER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79207"/>
            <a:ext cx="264795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42" name="Text Box 18"/>
          <p:cNvSpPr txBox="1">
            <a:spLocks noChangeArrowheads="1"/>
          </p:cNvSpPr>
          <p:nvPr/>
        </p:nvSpPr>
        <p:spPr bwMode="auto">
          <a:xfrm>
            <a:off x="-22746" y="0"/>
            <a:ext cx="914400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400" b="1" dirty="0">
                <a:latin typeface="Comic Sans MS" panose="030F0702030302020204" pitchFamily="66" charset="0"/>
              </a:rPr>
              <a:t>VOLUME – IRREGULAR, LIQUID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5" grpId="0" autoUpdateAnimBg="0"/>
      <p:bldP spid="26642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048000" cy="4525963"/>
          </a:xfrm>
        </p:spPr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23555" name="Picture 6" descr="menisc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825" y="914400"/>
            <a:ext cx="3813175" cy="520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15" descr="menisc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4797425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VOLUME – </a:t>
            </a:r>
            <a:br>
              <a:rPr lang="en-US" altLang="en-US" b="1" dirty="0"/>
            </a:br>
            <a:r>
              <a:rPr lang="en-US" altLang="en-US" b="1" dirty="0"/>
              <a:t>IRREGULAR OBJECT</a:t>
            </a:r>
          </a:p>
        </p:txBody>
      </p:sp>
      <p:pic>
        <p:nvPicPr>
          <p:cNvPr id="24580" name="Picture 3" descr="http://1.bp.blogspot.com/_4fyl0pVgML0/TMb53zP_ZFI/AAAAAAAAABM/SpOIT4PU_fg/s1600/images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913" y="1752600"/>
            <a:ext cx="4602163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27913" y="6172200"/>
            <a:ext cx="4730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GRADUATED CYLINDER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876800"/>
            <a:ext cx="8229600" cy="1981200"/>
          </a:xfrm>
        </p:spPr>
        <p:txBody>
          <a:bodyPr/>
          <a:lstStyle/>
          <a:p>
            <a:pPr eaLnBrk="1" hangingPunct="1"/>
            <a:r>
              <a:rPr lang="en-US" altLang="en-US" sz="6000" b="1" dirty="0">
                <a:solidFill>
                  <a:srgbClr val="FF0000"/>
                </a:solidFill>
                <a:latin typeface="Akbar" pitchFamily="2" charset="0"/>
              </a:rPr>
              <a:t>Indirect Measure of Kinetic Energy</a:t>
            </a:r>
          </a:p>
        </p:txBody>
      </p:sp>
      <p:sp>
        <p:nvSpPr>
          <p:cNvPr id="26627" name="WordArt 3"/>
          <p:cNvSpPr>
            <a:spLocks noChangeArrowheads="1" noChangeShapeType="1" noTextEdit="1"/>
          </p:cNvSpPr>
          <p:nvPr/>
        </p:nvSpPr>
        <p:spPr bwMode="auto">
          <a:xfrm>
            <a:off x="228600" y="0"/>
            <a:ext cx="8915400" cy="495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ssimilation"/>
              </a:rPr>
              <a:t>TEMPERATURE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8382000" y="0"/>
            <a:ext cx="762000" cy="579438"/>
          </a:xfrm>
          <a:prstGeom prst="rect">
            <a:avLst/>
          </a:prstGeom>
          <a:solidFill>
            <a:srgbClr val="FE141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1">
                <a:latin typeface="Porky's" pitchFamily="2" charset="0"/>
              </a:rPr>
              <a:t>12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>
                <a:solidFill>
                  <a:schemeClr val="tx1"/>
                </a:solidFill>
              </a:rPr>
              <a:t>TEMPERATURE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953000" cy="4525963"/>
          </a:xfrm>
        </p:spPr>
        <p:txBody>
          <a:bodyPr/>
          <a:lstStyle/>
          <a:p>
            <a:r>
              <a:rPr lang="en-US" dirty="0"/>
              <a:t>Measure using a </a:t>
            </a:r>
            <a:r>
              <a:rPr lang="en-US" b="1" dirty="0">
                <a:solidFill>
                  <a:srgbClr val="FF0000"/>
                </a:solidFill>
              </a:rPr>
              <a:t>thermometer</a:t>
            </a:r>
          </a:p>
          <a:p>
            <a:r>
              <a:rPr lang="en-US" dirty="0"/>
              <a:t>Measure in degrees </a:t>
            </a:r>
            <a:r>
              <a:rPr lang="en-US" b="1" dirty="0">
                <a:solidFill>
                  <a:srgbClr val="FF0000"/>
                </a:solidFill>
              </a:rPr>
              <a:t>Celsius, °C</a:t>
            </a:r>
            <a:r>
              <a:rPr lang="en-US" dirty="0"/>
              <a:t>.</a:t>
            </a:r>
          </a:p>
        </p:txBody>
      </p:sp>
      <p:pic>
        <p:nvPicPr>
          <p:cNvPr id="1026" name="Picture 2" descr="Using Scientific Too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524000"/>
            <a:ext cx="2057400" cy="5103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019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8763000" cy="1477962"/>
          </a:xfrm>
        </p:spPr>
        <p:txBody>
          <a:bodyPr/>
          <a:lstStyle/>
          <a:p>
            <a:pPr eaLnBrk="1" hangingPunct="1"/>
            <a:r>
              <a:rPr lang="en-US" altLang="en-US" sz="4000" b="1" dirty="0">
                <a:latin typeface="Comic Sans MS" panose="030F0702030302020204" pitchFamily="66" charset="0"/>
              </a:rPr>
              <a:t>TEMPERATURE</a:t>
            </a:r>
            <a:br>
              <a:rPr lang="en-US" altLang="en-US" sz="4000" b="1" dirty="0">
                <a:latin typeface="Comic Sans MS" panose="030F0702030302020204" pitchFamily="66" charset="0"/>
              </a:rPr>
            </a:br>
            <a:r>
              <a:rPr lang="en-US" altLang="en-US" sz="4000" b="1" dirty="0">
                <a:latin typeface="Comic Sans MS" panose="030F0702030302020204" pitchFamily="66" charset="0"/>
              </a:rPr>
              <a:t>Fahrenheit vs. Celsius vs. Kelvin</a:t>
            </a:r>
            <a:br>
              <a:rPr lang="en-US" altLang="en-US" sz="4000" b="1" dirty="0">
                <a:latin typeface="Comic Sans MS" panose="030F0702030302020204" pitchFamily="66" charset="0"/>
              </a:rPr>
            </a:br>
            <a:endParaRPr lang="en-US" altLang="en-US" sz="4000" b="1" dirty="0">
              <a:latin typeface="Comic Sans MS" panose="030F0702030302020204" pitchFamily="66" charset="0"/>
            </a:endParaRPr>
          </a:p>
        </p:txBody>
      </p:sp>
      <p:pic>
        <p:nvPicPr>
          <p:cNvPr id="15372" name="Picture 12" descr="Daniel Gabriel Fahrenheit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9139" y="1447800"/>
            <a:ext cx="2670175" cy="3352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70" name="Text Box 10"/>
          <p:cNvSpPr txBox="1">
            <a:spLocks noChangeArrowheads="1"/>
          </p:cNvSpPr>
          <p:nvPr/>
        </p:nvSpPr>
        <p:spPr bwMode="auto">
          <a:xfrm>
            <a:off x="3124200" y="4724400"/>
            <a:ext cx="2667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solidFill>
                  <a:srgbClr val="0000FF"/>
                </a:solidFill>
                <a:latin typeface="Comic Sans MS" panose="030F0702030302020204" pitchFamily="66" charset="0"/>
              </a:rPr>
              <a:t>1742</a:t>
            </a:r>
            <a:r>
              <a:rPr lang="en-US" altLang="en-US" sz="2400" dirty="0">
                <a:latin typeface="Comic Sans MS" panose="030F0702030302020204" pitchFamily="66" charset="0"/>
              </a:rPr>
              <a:t>, </a:t>
            </a:r>
            <a:r>
              <a:rPr lang="en-US" altLang="en-US" sz="2400" b="1" dirty="0">
                <a:latin typeface="Comic Sans MS" panose="030F0702030302020204" pitchFamily="66" charset="0"/>
              </a:rPr>
              <a:t>Anders Celsius (1701-1744) </a:t>
            </a:r>
          </a:p>
        </p:txBody>
      </p:sp>
      <p:sp>
        <p:nvSpPr>
          <p:cNvPr id="15374" name="Text Box 14"/>
          <p:cNvSpPr txBox="1">
            <a:spLocks noChangeArrowheads="1"/>
          </p:cNvSpPr>
          <p:nvPr/>
        </p:nvSpPr>
        <p:spPr bwMode="auto">
          <a:xfrm>
            <a:off x="145596" y="4906962"/>
            <a:ext cx="28956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solidFill>
                  <a:srgbClr val="0000FF"/>
                </a:solidFill>
                <a:latin typeface="Comic Sans MS" panose="030F0702030302020204" pitchFamily="66" charset="0"/>
              </a:rPr>
              <a:t>1714</a:t>
            </a:r>
            <a:r>
              <a:rPr lang="en-US" altLang="en-US" sz="2400" b="1" dirty="0">
                <a:latin typeface="Comic Sans MS" panose="030F0702030302020204" pitchFamily="66" charset="0"/>
              </a:rPr>
              <a:t>:Daniel Gabriel Fahrenheit (1686-1736) </a:t>
            </a:r>
          </a:p>
        </p:txBody>
      </p:sp>
      <p:pic>
        <p:nvPicPr>
          <p:cNvPr id="15376" name="Picture 16" descr="Anders Celsi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447800"/>
            <a:ext cx="2547938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9" name="Picture 19" descr="Thomson_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0" y="1371600"/>
            <a:ext cx="2555875" cy="3276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83" name="Text Box 23"/>
          <p:cNvSpPr txBox="1">
            <a:spLocks noChangeArrowheads="1"/>
          </p:cNvSpPr>
          <p:nvPr/>
        </p:nvSpPr>
        <p:spPr bwMode="auto">
          <a:xfrm>
            <a:off x="6172200" y="4648200"/>
            <a:ext cx="29718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Comic Sans MS" panose="030F0702030302020204" pitchFamily="66" charset="0"/>
              </a:rPr>
              <a:t>Lord Kelvin (1824-1907)</a:t>
            </a:r>
          </a:p>
        </p:txBody>
      </p:sp>
      <p:sp>
        <p:nvSpPr>
          <p:cNvPr id="27661" name="Rectangle 30"/>
          <p:cNvSpPr>
            <a:spLocks noChangeArrowheads="1"/>
          </p:cNvSpPr>
          <p:nvPr/>
        </p:nvSpPr>
        <p:spPr bwMode="auto">
          <a:xfrm>
            <a:off x="6172200" y="5562600"/>
            <a:ext cx="2438400" cy="12954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Absolute Zero: temperature at which all matter stops moving.</a:t>
            </a:r>
          </a:p>
        </p:txBody>
      </p:sp>
    </p:spTree>
    <p:extLst>
      <p:ext uri="{BB962C8B-B14F-4D97-AF65-F5344CB8AC3E}">
        <p14:creationId xmlns:p14="http://schemas.microsoft.com/office/powerpoint/2010/main" val="623594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0" grpId="0" autoUpdateAnimBg="0"/>
      <p:bldP spid="15374" grpId="0" autoUpdateAnimBg="0"/>
      <p:bldP spid="15383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5" descr="Temperature Scal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0"/>
            <a:ext cx="7696200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8676" name="Line 4"/>
          <p:cNvSpPr>
            <a:spLocks noChangeShapeType="1"/>
          </p:cNvSpPr>
          <p:nvPr/>
        </p:nvSpPr>
        <p:spPr bwMode="auto">
          <a:xfrm>
            <a:off x="3962400" y="55626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1463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857" y="4572000"/>
            <a:ext cx="5061965" cy="173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 bwMode="auto">
          <a:xfrm>
            <a:off x="1886857" y="4876800"/>
            <a:ext cx="3048000" cy="838200"/>
          </a:xfrm>
          <a:prstGeom prst="ellipse">
            <a:avLst/>
          </a:prstGeom>
          <a:noFill/>
          <a:ln>
            <a:solidFill>
              <a:srgbClr val="FF0000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TEMPERATURE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2392363"/>
          </a:xfrm>
        </p:spPr>
        <p:txBody>
          <a:bodyPr/>
          <a:lstStyle/>
          <a:p>
            <a:r>
              <a:rPr lang="en-US" dirty="0"/>
              <a:t>You must be able to make conversions.</a:t>
            </a:r>
          </a:p>
          <a:p>
            <a:r>
              <a:rPr lang="en-US" dirty="0"/>
              <a:t>Kelvin = ºCelsius + 273</a:t>
            </a:r>
          </a:p>
          <a:p>
            <a:r>
              <a:rPr lang="en-US" dirty="0"/>
              <a:t>K = ºC + 273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4669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799" y="647700"/>
            <a:ext cx="8871045" cy="5867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4800" b="1" dirty="0">
                <a:solidFill>
                  <a:srgbClr val="0000FF"/>
                </a:solidFill>
              </a:rPr>
              <a:t>PRACTICE: </a:t>
            </a:r>
          </a:p>
          <a:p>
            <a:pPr eaLnBrk="1" hangingPunct="1">
              <a:buFontTx/>
              <a:buNone/>
            </a:pPr>
            <a:r>
              <a:rPr lang="en-US" altLang="en-US" sz="4000" dirty="0"/>
              <a:t>1. 250 Kelvin to ºCelsius  </a:t>
            </a:r>
          </a:p>
          <a:p>
            <a:pPr eaLnBrk="1" hangingPunct="1">
              <a:buFontTx/>
              <a:buNone/>
            </a:pPr>
            <a:r>
              <a:rPr lang="en-US" altLang="en-US" sz="4000" dirty="0"/>
              <a:t>2. 339 Kelvin to ºCelsius  </a:t>
            </a:r>
          </a:p>
          <a:p>
            <a:pPr eaLnBrk="1" hangingPunct="1">
              <a:buFontTx/>
              <a:buNone/>
            </a:pPr>
            <a:r>
              <a:rPr lang="en-US" altLang="en-US" sz="4000" dirty="0"/>
              <a:t>3. 17º Celsius to Kelvin</a:t>
            </a:r>
          </a:p>
          <a:p>
            <a:pPr eaLnBrk="1" hangingPunct="1">
              <a:buFontTx/>
              <a:buNone/>
            </a:pPr>
            <a:r>
              <a:rPr lang="en-US" altLang="en-US" sz="4000" dirty="0"/>
              <a:t>4. -55º Celsius to Kelvin</a:t>
            </a:r>
          </a:p>
          <a:p>
            <a:pPr eaLnBrk="1" hangingPunct="1">
              <a:buFontTx/>
              <a:buNone/>
            </a:pPr>
            <a:endParaRPr lang="en-US" altLang="en-US" sz="4000" dirty="0"/>
          </a:p>
        </p:txBody>
      </p:sp>
      <p:pic>
        <p:nvPicPr>
          <p:cNvPr id="29699" name="Picture 5" descr="cco1x0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962400"/>
            <a:ext cx="23209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33202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u="sng" dirty="0"/>
              <a:t>Answers  </a:t>
            </a:r>
            <a:r>
              <a:rPr lang="en-US" altLang="en-US" dirty="0"/>
              <a:t>  </a:t>
            </a:r>
          </a:p>
          <a:p>
            <a:pPr eaLnBrk="1" hangingPunct="1">
              <a:buFontTx/>
              <a:buNone/>
            </a:pPr>
            <a:r>
              <a:rPr lang="en-US" altLang="en-US" dirty="0"/>
              <a:t>1. -23 </a:t>
            </a:r>
            <a:r>
              <a:rPr lang="en-US" altLang="en-US" dirty="0">
                <a:cs typeface="Arial" panose="020B0604020202020204" pitchFamily="34" charset="0"/>
              </a:rPr>
              <a:t>º</a:t>
            </a:r>
            <a:r>
              <a:rPr lang="en-US" altLang="en-US" dirty="0"/>
              <a:t>C             </a:t>
            </a:r>
          </a:p>
          <a:p>
            <a:pPr eaLnBrk="1" hangingPunct="1">
              <a:buFontTx/>
              <a:buNone/>
            </a:pPr>
            <a:r>
              <a:rPr lang="en-US" altLang="en-US" dirty="0"/>
              <a:t>2. 66 </a:t>
            </a:r>
            <a:r>
              <a:rPr lang="en-US" altLang="en-US" dirty="0">
                <a:cs typeface="Arial" panose="020B0604020202020204" pitchFamily="34" charset="0"/>
              </a:rPr>
              <a:t>º</a:t>
            </a:r>
            <a:r>
              <a:rPr lang="en-US" altLang="en-US" dirty="0"/>
              <a:t>C             </a:t>
            </a:r>
          </a:p>
          <a:p>
            <a:pPr eaLnBrk="1" hangingPunct="1">
              <a:buFontTx/>
              <a:buNone/>
            </a:pPr>
            <a:r>
              <a:rPr lang="en-US" altLang="en-US" dirty="0"/>
              <a:t>3. 290 K</a:t>
            </a:r>
          </a:p>
          <a:p>
            <a:pPr eaLnBrk="1" hangingPunct="1">
              <a:buFontTx/>
              <a:buNone/>
            </a:pPr>
            <a:r>
              <a:rPr lang="en-US" altLang="en-US" dirty="0"/>
              <a:t>4.  218 K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382000" cy="1143000"/>
          </a:xfrm>
          <a:noFill/>
        </p:spPr>
        <p:txBody>
          <a:bodyPr/>
          <a:lstStyle/>
          <a:p>
            <a:pPr eaLnBrk="1" hangingPunct="1"/>
            <a:r>
              <a:rPr lang="en-US" altLang="en-US" sz="5400" b="1" dirty="0">
                <a:solidFill>
                  <a:schemeClr val="tx1"/>
                </a:solidFill>
              </a:rPr>
              <a:t>TEMPERATURE</a:t>
            </a:r>
          </a:p>
        </p:txBody>
      </p:sp>
    </p:spTree>
    <p:extLst>
      <p:ext uri="{BB962C8B-B14F-4D97-AF65-F5344CB8AC3E}">
        <p14:creationId xmlns:p14="http://schemas.microsoft.com/office/powerpoint/2010/main" val="411225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686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686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686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686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686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686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"/>
                                        <p:tgtEl>
                                          <p:spTgt spid="68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68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68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686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686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686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METRIC CONVERSIONS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94401"/>
            <a:ext cx="8229600" cy="3337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 bwMode="auto">
          <a:xfrm>
            <a:off x="914400" y="2362200"/>
            <a:ext cx="1066800" cy="990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952171" y="2667000"/>
            <a:ext cx="1066800" cy="990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895600" y="2895600"/>
            <a:ext cx="1066800" cy="108131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4953000" y="3657600"/>
            <a:ext cx="1066800" cy="990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6016171" y="3976914"/>
            <a:ext cx="1066800" cy="990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7010400" y="4267200"/>
            <a:ext cx="1066800" cy="990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17A4A23-E611-434F-A16F-7EAF96A24C0C}"/>
              </a:ext>
            </a:extLst>
          </p:cNvPr>
          <p:cNvSpPr/>
          <p:nvPr/>
        </p:nvSpPr>
        <p:spPr bwMode="auto">
          <a:xfrm>
            <a:off x="5257800" y="2194401"/>
            <a:ext cx="3276600" cy="131079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3F0BD4-E58D-492F-B46D-D0876985E9F9}"/>
              </a:ext>
            </a:extLst>
          </p:cNvPr>
          <p:cNvSpPr/>
          <p:nvPr/>
        </p:nvSpPr>
        <p:spPr bwMode="auto">
          <a:xfrm>
            <a:off x="613229" y="4233672"/>
            <a:ext cx="3276600" cy="131079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54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Metric Conversions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86800" cy="5105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600" dirty="0"/>
              <a:t>A conversion is </a:t>
            </a:r>
            <a:r>
              <a:rPr lang="en-US" sz="3600" b="1" dirty="0">
                <a:solidFill>
                  <a:srgbClr val="FF0000"/>
                </a:solidFill>
              </a:rPr>
              <a:t>changing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/>
              <a:t>the way you state the </a:t>
            </a:r>
            <a:r>
              <a:rPr lang="en-US" sz="3600" b="1" dirty="0">
                <a:solidFill>
                  <a:srgbClr val="FF0000"/>
                </a:solidFill>
              </a:rPr>
              <a:t>same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/>
              <a:t>amount!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dirty="0"/>
              <a:t>Example: 1 dollar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600" dirty="0"/>
              <a:t>4 quarters, 100 pennies, 10 dimes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600" dirty="0"/>
              <a:t>1 meter = 100 centimeters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dirty="0"/>
              <a:t>Simply move your </a:t>
            </a:r>
            <a:r>
              <a:rPr lang="en-US" sz="3600" b="1" dirty="0">
                <a:solidFill>
                  <a:srgbClr val="FF0000"/>
                </a:solidFill>
              </a:rPr>
              <a:t>decimal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/>
              <a:t>point.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54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Metric Conversions</a:t>
            </a:r>
          </a:p>
        </p:txBody>
      </p:sp>
      <p:pic>
        <p:nvPicPr>
          <p:cNvPr id="7" name="Picture 6"/>
          <p:cNvPicPr/>
          <p:nvPr/>
        </p:nvPicPr>
        <p:blipFill>
          <a:blip r:embed="rId2"/>
          <a:stretch>
            <a:fillRect/>
          </a:stretch>
        </p:blipFill>
        <p:spPr>
          <a:xfrm>
            <a:off x="1219200" y="1371600"/>
            <a:ext cx="7081837" cy="5164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95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METRIC CONVERSIONS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 to your lab desk and follow the directions.</a:t>
            </a:r>
          </a:p>
          <a:p>
            <a:r>
              <a:rPr lang="en-US" dirty="0"/>
              <a:t>You must do two objects with volume, one with mass, and one with length.</a:t>
            </a:r>
          </a:p>
          <a:p>
            <a:r>
              <a:rPr lang="en-US" dirty="0"/>
              <a:t>Have a seat once you have recorded the data.</a:t>
            </a:r>
          </a:p>
          <a:p>
            <a:r>
              <a:rPr lang="en-US" dirty="0"/>
              <a:t>Make your conversions and work on your vocabulary Chapter </a:t>
            </a:r>
            <a:r>
              <a:rPr lang="en-US"/>
              <a:t>One list.</a:t>
            </a:r>
          </a:p>
        </p:txBody>
      </p:sp>
    </p:spTree>
    <p:extLst>
      <p:ext uri="{BB962C8B-B14F-4D97-AF65-F5344CB8AC3E}">
        <p14:creationId xmlns:p14="http://schemas.microsoft.com/office/powerpoint/2010/main" val="17417079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>
                <a:solidFill>
                  <a:schemeClr val="tx1"/>
                </a:solidFill>
              </a:rPr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 on Metric Conversions – get data collected and then do the conversions.</a:t>
            </a:r>
          </a:p>
          <a:p>
            <a:r>
              <a:rPr lang="en-US" dirty="0"/>
              <a:t>Work on Paper Clip lab – due tomorrow</a:t>
            </a:r>
          </a:p>
          <a:p>
            <a:r>
              <a:rPr lang="en-US" dirty="0"/>
              <a:t>Work </a:t>
            </a:r>
            <a:r>
              <a:rPr lang="en-US"/>
              <a:t>on Vocabulary.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0975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13094</TotalTime>
  <Words>334</Words>
  <Application>Microsoft Office PowerPoint</Application>
  <PresentationFormat>On-screen Show (4:3)</PresentationFormat>
  <Paragraphs>71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42</vt:lpstr>
      <vt:lpstr>Akbar</vt:lpstr>
      <vt:lpstr>Arial</vt:lpstr>
      <vt:lpstr>Assimilation</vt:lpstr>
      <vt:lpstr>Comic Sans MS</vt:lpstr>
      <vt:lpstr>fat marker</vt:lpstr>
      <vt:lpstr>Porky's</vt:lpstr>
      <vt:lpstr>Times New Roman</vt:lpstr>
      <vt:lpstr>Default Design</vt:lpstr>
      <vt:lpstr>DO NOW</vt:lpstr>
      <vt:lpstr>Distance between two points.</vt:lpstr>
      <vt:lpstr>LENGTH</vt:lpstr>
      <vt:lpstr>Amount of matter in an object</vt:lpstr>
      <vt:lpstr>Triple Beam Balance</vt:lpstr>
      <vt:lpstr>Space occupied by an Object</vt:lpstr>
      <vt:lpstr>PowerPoint Presentation</vt:lpstr>
      <vt:lpstr>PowerPoint Presentation</vt:lpstr>
      <vt:lpstr>PowerPoint Presentation</vt:lpstr>
      <vt:lpstr>VOLUME –  IRREGULAR OBJECT</vt:lpstr>
      <vt:lpstr>Indirect Measure of Kinetic Energy</vt:lpstr>
      <vt:lpstr>TEMPERATURE</vt:lpstr>
      <vt:lpstr>TEMPERATURE Fahrenheit vs. Celsius vs. Kelvin </vt:lpstr>
      <vt:lpstr>PowerPoint Presentation</vt:lpstr>
      <vt:lpstr>TEMPERATURE</vt:lpstr>
      <vt:lpstr>PowerPoint Presentation</vt:lpstr>
      <vt:lpstr>TEMPERATURE</vt:lpstr>
      <vt:lpstr>METRIC CONVERSIONS</vt:lpstr>
      <vt:lpstr>Metric Conversions</vt:lpstr>
      <vt:lpstr>Metric Conversions</vt:lpstr>
      <vt:lpstr>METRIC CONVERSIONS</vt:lpstr>
      <vt:lpstr>TO DO</vt:lpstr>
    </vt:vector>
  </TitlesOfParts>
  <Company>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Metric System</dc:title>
  <dc:creator>a</dc:creator>
  <cp:lastModifiedBy>Nancy Brim</cp:lastModifiedBy>
  <cp:revision>143</cp:revision>
  <dcterms:created xsi:type="dcterms:W3CDTF">2002-07-31T12:48:05Z</dcterms:created>
  <dcterms:modified xsi:type="dcterms:W3CDTF">2017-08-06T18:55:12Z</dcterms:modified>
</cp:coreProperties>
</file>