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4"/>
  </p:notesMasterIdLst>
  <p:handoutMasterIdLst>
    <p:handoutMasterId r:id="rId15"/>
  </p:handoutMasterIdLst>
  <p:sldIdLst>
    <p:sldId id="520" r:id="rId2"/>
    <p:sldId id="508" r:id="rId3"/>
    <p:sldId id="509" r:id="rId4"/>
    <p:sldId id="510" r:id="rId5"/>
    <p:sldId id="511" r:id="rId6"/>
    <p:sldId id="512" r:id="rId7"/>
    <p:sldId id="513" r:id="rId8"/>
    <p:sldId id="514" r:id="rId9"/>
    <p:sldId id="516" r:id="rId10"/>
    <p:sldId id="517" r:id="rId11"/>
    <p:sldId id="518" r:id="rId12"/>
    <p:sldId id="519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1027" autoAdjust="0"/>
    <p:restoredTop sz="94628" autoAdjust="0"/>
  </p:normalViewPr>
  <p:slideViewPr>
    <p:cSldViewPr>
      <p:cViewPr varScale="1">
        <p:scale>
          <a:sx n="111" d="100"/>
          <a:sy n="111" d="100"/>
        </p:scale>
        <p:origin x="12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15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B85F00-1006-43EF-96A1-1194FB00A9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937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08E2E-9945-4D0C-B6C6-25EE0737D168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97425-07B7-4BD1-9C9A-3516A7F16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03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F5799-F665-4A94-8D1B-976743B3E0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034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4D4A7-F2FF-43FA-8AFC-BBCC607F44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32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61117-762B-4A23-9DAC-D6CF425743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18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B350E-A5A6-47EE-849B-24C2D25158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68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03051-3215-4080-A5F5-F7A27786C7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365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0D3C-63A1-4A8F-AB1E-8F75320A2E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74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3D437-5349-4645-8B20-051679BDB8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58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7C5D5-A345-4E95-9D18-7584D92A2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58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F5D9E-6DE4-48AE-9C0B-3D50F2C8AA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6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D9B6-36A6-4903-A140-9C9811EAE5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66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D276D-6274-497A-A7CC-37604E18C2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5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1D0C5EF-0735-4A8D-9702-72577791EC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793D-F4B7-486C-A76D-74361765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/>
              <a:t>COVALENT NOMENCLATURE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3C4AC-284B-4D0F-BFFA-F1F5F64AB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773" y="2285999"/>
            <a:ext cx="7313612" cy="4343401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>
                <a:solidFill>
                  <a:schemeClr val="accent1">
                    <a:lumMod val="50000"/>
                  </a:schemeClr>
                </a:solidFill>
              </a:rPr>
              <a:t>H</a:t>
            </a:r>
            <a:r>
              <a:rPr lang="en-US" sz="5400" baseline="-25000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sz="5400" dirty="0">
                <a:solidFill>
                  <a:schemeClr val="accent1">
                    <a:lumMod val="50000"/>
                  </a:schemeClr>
                </a:solidFill>
              </a:rPr>
              <a:t>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b="1" dirty="0"/>
              <a:t>hydrogen </a:t>
            </a:r>
            <a:r>
              <a:rPr lang="en-US" sz="4000" b="1" dirty="0">
                <a:solidFill>
                  <a:srgbClr val="FF0000"/>
                </a:solidFill>
              </a:rPr>
              <a:t>   </a:t>
            </a:r>
            <a:r>
              <a:rPr lang="en-US" sz="4000" b="1" dirty="0"/>
              <a:t>oxide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Di</a:t>
            </a:r>
            <a:r>
              <a:rPr lang="en-US" sz="4000" b="1" dirty="0"/>
              <a:t>hydrogen </a:t>
            </a:r>
            <a:r>
              <a:rPr lang="en-US" sz="4000" b="1" dirty="0">
                <a:solidFill>
                  <a:srgbClr val="FF0000"/>
                </a:solidFill>
              </a:rPr>
              <a:t>mon</a:t>
            </a:r>
            <a:r>
              <a:rPr lang="en-US" sz="4000" b="1" dirty="0"/>
              <a:t>oxide</a:t>
            </a:r>
          </a:p>
          <a:p>
            <a:pPr marL="0" indent="0" algn="ctr">
              <a:buNone/>
            </a:pPr>
            <a:endParaRPr lang="en-US" sz="4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BBAF47-954D-4D82-98BE-A52E66207191}"/>
              </a:ext>
            </a:extLst>
          </p:cNvPr>
          <p:cNvSpPr txBox="1"/>
          <p:nvPr/>
        </p:nvSpPr>
        <p:spPr>
          <a:xfrm>
            <a:off x="2356690" y="1562441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Writing Names and Formulas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BD8BCFC-C68E-411A-B0BD-5AE082978957}"/>
              </a:ext>
            </a:extLst>
          </p:cNvPr>
          <p:cNvCxnSpPr/>
          <p:nvPr/>
        </p:nvCxnSpPr>
        <p:spPr bwMode="auto">
          <a:xfrm flipH="1">
            <a:off x="3276600" y="3048000"/>
            <a:ext cx="990600" cy="990600"/>
          </a:xfrm>
          <a:prstGeom prst="straightConnector1">
            <a:avLst/>
          </a:prstGeom>
          <a:ln w="38100"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CA0B57-F77F-4D02-B726-FB2E6D08A94D}"/>
              </a:ext>
            </a:extLst>
          </p:cNvPr>
          <p:cNvCxnSpPr>
            <a:cxnSpLocks/>
          </p:cNvCxnSpPr>
          <p:nvPr/>
        </p:nvCxnSpPr>
        <p:spPr bwMode="auto">
          <a:xfrm>
            <a:off x="5867400" y="3048000"/>
            <a:ext cx="838200" cy="990600"/>
          </a:xfrm>
          <a:prstGeom prst="straightConnector1">
            <a:avLst/>
          </a:prstGeom>
          <a:ln w="38100"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88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/>
              <a:t>MOLECULAR COMPOUNDS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b="1" dirty="0"/>
              <a:t>Another word for covalent molecules</a:t>
            </a:r>
            <a:endParaRPr lang="en-US" altLang="en-US" dirty="0"/>
          </a:p>
          <a:p>
            <a:pPr eaLnBrk="1" hangingPunct="1"/>
            <a:r>
              <a:rPr lang="en-US" altLang="en-US" dirty="0"/>
              <a:t>usually </a:t>
            </a:r>
            <a:r>
              <a:rPr lang="en-US" altLang="en-US" b="1" dirty="0">
                <a:solidFill>
                  <a:srgbClr val="FF0000"/>
                </a:solidFill>
              </a:rPr>
              <a:t>binary</a:t>
            </a:r>
            <a:r>
              <a:rPr lang="en-US" altLang="en-US" dirty="0"/>
              <a:t>; called a </a:t>
            </a:r>
            <a:r>
              <a:rPr lang="en-US" altLang="en-US" b="1" dirty="0">
                <a:solidFill>
                  <a:srgbClr val="FF0000"/>
                </a:solidFill>
              </a:rPr>
              <a:t>molecule</a:t>
            </a:r>
          </a:p>
          <a:p>
            <a:pPr eaLnBrk="1" hangingPunct="1"/>
            <a:r>
              <a:rPr lang="en-US" altLang="en-US" dirty="0"/>
              <a:t>usually contain two </a:t>
            </a:r>
            <a:r>
              <a:rPr lang="en-US" altLang="en-US" b="1" dirty="0">
                <a:solidFill>
                  <a:srgbClr val="FF0000"/>
                </a:solidFill>
              </a:rPr>
              <a:t>nonmetals</a:t>
            </a:r>
            <a:r>
              <a:rPr lang="en-US" altLang="en-US" dirty="0"/>
              <a:t>; solid, liquid or gas</a:t>
            </a:r>
          </a:p>
          <a:p>
            <a:pPr eaLnBrk="1" hangingPunct="1"/>
            <a:r>
              <a:rPr lang="en-US" altLang="en-US" dirty="0"/>
              <a:t>Sometimes contains a </a:t>
            </a:r>
            <a:r>
              <a:rPr lang="en-US" altLang="en-US" b="1" dirty="0">
                <a:solidFill>
                  <a:srgbClr val="FF0000"/>
                </a:solidFill>
              </a:rPr>
              <a:t>metalloid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and a nonmetal.</a:t>
            </a:r>
          </a:p>
        </p:txBody>
      </p:sp>
    </p:spTree>
    <p:extLst>
      <p:ext uri="{BB962C8B-B14F-4D97-AF65-F5344CB8AC3E}">
        <p14:creationId xmlns:p14="http://schemas.microsoft.com/office/powerpoint/2010/main" val="427165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616825" cy="917575"/>
          </a:xfrm>
        </p:spPr>
        <p:txBody>
          <a:bodyPr/>
          <a:lstStyle/>
          <a:p>
            <a:pPr algn="ctr" eaLnBrk="1" hangingPunct="1"/>
            <a:r>
              <a:rPr lang="en-US" altLang="en-US" sz="4000" b="1" dirty="0"/>
              <a:t>NAMING MOLECULAR COMPOUNDS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600200"/>
            <a:ext cx="7313613" cy="4724400"/>
          </a:xfrm>
        </p:spPr>
        <p:txBody>
          <a:bodyPr/>
          <a:lstStyle/>
          <a:p>
            <a:pPr marL="552450" indent="-552450" eaLnBrk="1" hangingPunct="1">
              <a:buFont typeface="Wingdings" panose="05000000000000000000" pitchFamily="2" charset="2"/>
              <a:buNone/>
            </a:pPr>
            <a:r>
              <a:rPr lang="en-US" altLang="en-US" b="1" dirty="0"/>
              <a:t>Rules:</a:t>
            </a:r>
            <a:r>
              <a:rPr lang="en-US" altLang="en-US" dirty="0"/>
              <a:t>	</a:t>
            </a:r>
          </a:p>
          <a:p>
            <a:pPr marL="552450" indent="-55245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Use </a:t>
            </a:r>
            <a:r>
              <a:rPr lang="en-US" altLang="en-US" b="1" dirty="0">
                <a:solidFill>
                  <a:srgbClr val="FF0000"/>
                </a:solidFill>
              </a:rPr>
              <a:t>prefixes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to identify the number of atoms present.  </a:t>
            </a:r>
          </a:p>
          <a:p>
            <a:pPr marL="552450" indent="-55245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If only one of the first atom (nonmetal), then </a:t>
            </a:r>
            <a:r>
              <a:rPr lang="en-US" altLang="en-US" b="1" u="sng" dirty="0">
                <a:solidFill>
                  <a:srgbClr val="FF0000"/>
                </a:solidFill>
              </a:rPr>
              <a:t>NO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prefix is used.  </a:t>
            </a:r>
          </a:p>
          <a:p>
            <a:pPr marL="552450" indent="-55245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Last element ends in </a:t>
            </a:r>
            <a:r>
              <a:rPr lang="en-US" altLang="en-US" b="1" dirty="0">
                <a:solidFill>
                  <a:srgbClr val="FF0000"/>
                </a:solidFill>
              </a:rPr>
              <a:t>“ide”.</a:t>
            </a:r>
          </a:p>
          <a:p>
            <a:pPr marL="231775" indent="-231775" eaLnBrk="1" hangingPunct="1">
              <a:buNone/>
            </a:pPr>
            <a:r>
              <a:rPr lang="en-US" altLang="en-US" dirty="0"/>
              <a:t>* </a:t>
            </a:r>
            <a:r>
              <a:rPr lang="en-US" altLang="en-US" b="1" dirty="0">
                <a:solidFill>
                  <a:schemeClr val="tx2"/>
                </a:solidFill>
              </a:rPr>
              <a:t>Can combine in different ratios so MUST use prefixes.</a:t>
            </a:r>
          </a:p>
        </p:txBody>
      </p:sp>
    </p:spTree>
    <p:extLst>
      <p:ext uri="{BB962C8B-B14F-4D97-AF65-F5344CB8AC3E}">
        <p14:creationId xmlns:p14="http://schemas.microsoft.com/office/powerpoint/2010/main" val="73993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7464425" cy="917575"/>
          </a:xfrm>
        </p:spPr>
        <p:txBody>
          <a:bodyPr/>
          <a:lstStyle/>
          <a:p>
            <a:pPr algn="ctr" eaLnBrk="1" hangingPunct="1"/>
            <a:r>
              <a:rPr lang="en-US" altLang="en-US" sz="4000" b="1" dirty="0"/>
              <a:t>NAMING MOLECULAR COMPOUNDS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b="1" dirty="0"/>
              <a:t>Prefixes: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1 - </a:t>
            </a:r>
            <a:r>
              <a:rPr lang="en-US" altLang="en-US" b="1" dirty="0">
                <a:solidFill>
                  <a:srgbClr val="FF0000"/>
                </a:solidFill>
              </a:rPr>
              <a:t>mono</a:t>
            </a:r>
            <a:r>
              <a:rPr lang="en-US" altLang="en-US" dirty="0"/>
              <a:t>		 6  -  </a:t>
            </a:r>
            <a:r>
              <a:rPr lang="en-US" altLang="en-US" b="1" dirty="0" err="1">
                <a:solidFill>
                  <a:srgbClr val="FF0000"/>
                </a:solidFill>
              </a:rPr>
              <a:t>hexa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2 - </a:t>
            </a:r>
            <a:r>
              <a:rPr lang="en-US" altLang="en-US" b="1" dirty="0">
                <a:solidFill>
                  <a:srgbClr val="FF0000"/>
                </a:solidFill>
              </a:rPr>
              <a:t>di</a:t>
            </a:r>
            <a:r>
              <a:rPr lang="en-US" altLang="en-US" dirty="0"/>
              <a:t>		 7  -  </a:t>
            </a:r>
            <a:r>
              <a:rPr lang="en-US" altLang="en-US" b="1" dirty="0" err="1">
                <a:solidFill>
                  <a:srgbClr val="FF0000"/>
                </a:solidFill>
              </a:rPr>
              <a:t>hepta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3 - </a:t>
            </a:r>
            <a:r>
              <a:rPr lang="en-US" altLang="en-US" b="1" dirty="0">
                <a:solidFill>
                  <a:srgbClr val="FF0000"/>
                </a:solidFill>
              </a:rPr>
              <a:t>tri</a:t>
            </a:r>
            <a:r>
              <a:rPr lang="en-US" altLang="en-US" dirty="0"/>
              <a:t>		 8  -  </a:t>
            </a:r>
            <a:r>
              <a:rPr lang="en-US" altLang="en-US" b="1" dirty="0" err="1">
                <a:solidFill>
                  <a:srgbClr val="FF0000"/>
                </a:solidFill>
              </a:rPr>
              <a:t>octa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4 – </a:t>
            </a:r>
            <a:r>
              <a:rPr lang="en-US" altLang="en-US" b="1" dirty="0">
                <a:solidFill>
                  <a:srgbClr val="FF0000"/>
                </a:solidFill>
              </a:rPr>
              <a:t>tetra</a:t>
            </a:r>
            <a:r>
              <a:rPr lang="en-US" altLang="en-US" dirty="0"/>
              <a:t>		 9  -  </a:t>
            </a:r>
            <a:r>
              <a:rPr lang="en-US" altLang="en-US" b="1" dirty="0" err="1">
                <a:solidFill>
                  <a:srgbClr val="FF0000"/>
                </a:solidFill>
              </a:rPr>
              <a:t>nona</a:t>
            </a:r>
            <a:endParaRPr lang="en-US" alt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5 - </a:t>
            </a:r>
            <a:r>
              <a:rPr lang="en-US" altLang="en-US" b="1" dirty="0" err="1">
                <a:solidFill>
                  <a:srgbClr val="FF0000"/>
                </a:solidFill>
              </a:rPr>
              <a:t>penta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	10  -  </a:t>
            </a:r>
            <a:r>
              <a:rPr lang="en-US" altLang="en-US" b="1" dirty="0" err="1">
                <a:solidFill>
                  <a:srgbClr val="FF0000"/>
                </a:solidFill>
              </a:rPr>
              <a:t>deca</a:t>
            </a:r>
            <a:r>
              <a:rPr lang="en-US" altLang="en-US" dirty="0"/>
              <a:t>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			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057400" y="2819400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057400" y="3352800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057400" y="3810000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084439" y="4343400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81981" y="4799372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029200" y="2819400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181600" y="3352800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159477" y="3835810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159477" y="4343400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203723" y="4787081"/>
            <a:ext cx="1752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8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7259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/>
              <a:t>Examples:</a:t>
            </a:r>
            <a:endParaRPr lang="en-US" altLang="en-US" sz="2800" dirty="0"/>
          </a:p>
          <a:p>
            <a:pPr eaLnBrk="1" hangingPunct="1">
              <a:lnSpc>
                <a:spcPct val="130000"/>
              </a:lnSpc>
            </a:pPr>
            <a:r>
              <a:rPr lang="en-US" altLang="en-US" sz="2800" dirty="0"/>
              <a:t>CO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	</a:t>
            </a:r>
            <a:r>
              <a:rPr lang="en-US" altLang="en-US" sz="2800" b="1" dirty="0">
                <a:solidFill>
                  <a:srgbClr val="FF0000"/>
                </a:solidFill>
              </a:rPr>
              <a:t>carbon dioxide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2800" dirty="0"/>
              <a:t>PCl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	</a:t>
            </a:r>
            <a:r>
              <a:rPr lang="en-US" altLang="en-US" sz="2800" b="1" dirty="0">
                <a:solidFill>
                  <a:srgbClr val="FF0000"/>
                </a:solidFill>
              </a:rPr>
              <a:t>phosphorus </a:t>
            </a:r>
            <a:r>
              <a:rPr lang="en-US" altLang="en-US" sz="2800" b="1" dirty="0" err="1">
                <a:solidFill>
                  <a:srgbClr val="FF0000"/>
                </a:solidFill>
              </a:rPr>
              <a:t>trichloride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en-US" sz="2800" dirty="0"/>
              <a:t>N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	</a:t>
            </a:r>
            <a:r>
              <a:rPr lang="en-US" altLang="en-US" sz="2800" b="1" dirty="0">
                <a:solidFill>
                  <a:srgbClr val="FF0000"/>
                </a:solidFill>
              </a:rPr>
              <a:t>dinitrogen monoxide</a:t>
            </a:r>
            <a:r>
              <a:rPr lang="en-US" altLang="en-US" sz="2800" dirty="0"/>
              <a:t>	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2800" dirty="0"/>
              <a:t>P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	</a:t>
            </a:r>
            <a:r>
              <a:rPr lang="en-US" altLang="en-US" sz="2800" b="1" dirty="0" err="1">
                <a:solidFill>
                  <a:srgbClr val="FF0000"/>
                </a:solidFill>
              </a:rPr>
              <a:t>diphosphorus</a:t>
            </a:r>
            <a:r>
              <a:rPr lang="en-US" altLang="en-US" sz="2800" b="1" dirty="0">
                <a:solidFill>
                  <a:srgbClr val="FF0000"/>
                </a:solidFill>
              </a:rPr>
              <a:t> trioxide</a:t>
            </a:r>
            <a:r>
              <a:rPr lang="en-US" altLang="en-US" sz="2800" dirty="0"/>
              <a:t>	</a:t>
            </a:r>
            <a:r>
              <a:rPr lang="en-US" altLang="en-US" sz="2100" dirty="0"/>
              <a:t>			</a:t>
            </a:r>
            <a:endParaRPr lang="en-US" altLang="en-US" sz="2100" b="1" dirty="0"/>
          </a:p>
          <a:p>
            <a:pPr eaLnBrk="1" hangingPunct="1">
              <a:lnSpc>
                <a:spcPct val="90000"/>
              </a:lnSpc>
            </a:pPr>
            <a:endParaRPr lang="en-US" altLang="en-US" sz="21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7464425" cy="917575"/>
          </a:xfrm>
        </p:spPr>
        <p:txBody>
          <a:bodyPr/>
          <a:lstStyle/>
          <a:p>
            <a:pPr algn="ctr" eaLnBrk="1" hangingPunct="1"/>
            <a:r>
              <a:rPr lang="en-US" altLang="en-US" sz="4000" b="1" dirty="0"/>
              <a:t>NAMING MOLECULAR COMPOUNDS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048000" y="2362200"/>
            <a:ext cx="49530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48000" y="3028335"/>
            <a:ext cx="49530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062748" y="3637935"/>
            <a:ext cx="49530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170903" y="4247535"/>
            <a:ext cx="49530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9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PRACTICE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7213"/>
            <a:ext cx="7616825" cy="41148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1.  NCl</a:t>
            </a:r>
            <a:r>
              <a:rPr lang="en-US" altLang="en-US" baseline="-25000" dirty="0"/>
              <a:t>3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2.  CS</a:t>
            </a:r>
            <a:r>
              <a:rPr lang="en-US" altLang="en-US" baseline="-25000" dirty="0"/>
              <a:t>2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3.  Si</a:t>
            </a:r>
            <a:r>
              <a:rPr lang="en-US" altLang="en-US" baseline="-25000" dirty="0"/>
              <a:t>2</a:t>
            </a:r>
            <a:r>
              <a:rPr lang="en-US" altLang="en-US" dirty="0"/>
              <a:t>Br</a:t>
            </a:r>
            <a:r>
              <a:rPr lang="en-US" altLang="en-US" baseline="-25000" dirty="0"/>
              <a:t>6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4.  S</a:t>
            </a:r>
            <a:r>
              <a:rPr lang="en-US" altLang="en-US" baseline="-25000" dirty="0"/>
              <a:t>4</a:t>
            </a:r>
            <a:r>
              <a:rPr lang="en-US" altLang="en-US" dirty="0"/>
              <a:t>N</a:t>
            </a:r>
            <a:r>
              <a:rPr lang="en-US" altLang="en-US" baseline="-25000" dirty="0"/>
              <a:t>4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5.  SF</a:t>
            </a:r>
            <a:r>
              <a:rPr lang="en-US" altLang="en-US" baseline="-25000" dirty="0"/>
              <a:t>6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6.  N</a:t>
            </a:r>
            <a:r>
              <a:rPr lang="en-US" altLang="en-US" baseline="-25000" dirty="0"/>
              <a:t>2</a:t>
            </a:r>
            <a:r>
              <a:rPr lang="en-US" altLang="en-US" dirty="0"/>
              <a:t>O</a:t>
            </a:r>
            <a:r>
              <a:rPr lang="en-US" altLang="en-US" baseline="-25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22655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313612" cy="1143000"/>
          </a:xfrm>
        </p:spPr>
        <p:txBody>
          <a:bodyPr/>
          <a:lstStyle/>
          <a:p>
            <a:pPr algn="ctr"/>
            <a:r>
              <a:rPr lang="en-US" sz="4400" b="1" dirty="0"/>
              <a:t>WRITING MOLECULAR COMPOUNDS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lvl="0" indent="-463550">
              <a:buNone/>
            </a:pPr>
            <a:r>
              <a:rPr lang="en-US" dirty="0"/>
              <a:t>1. Write the symbol of the </a:t>
            </a:r>
            <a:r>
              <a:rPr lang="en-US" b="1" dirty="0">
                <a:solidFill>
                  <a:srgbClr val="FF0000"/>
                </a:solidFill>
              </a:rPr>
              <a:t>first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element adding a </a:t>
            </a:r>
            <a:r>
              <a:rPr lang="en-US" b="1" dirty="0">
                <a:solidFill>
                  <a:srgbClr val="FF0000"/>
                </a:solidFill>
              </a:rPr>
              <a:t>subscript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the number of atoms present.  If only one of the first atom (nonmetal), then </a:t>
            </a:r>
            <a:r>
              <a:rPr lang="en-US" b="1" u="sng" dirty="0">
                <a:solidFill>
                  <a:srgbClr val="FF0000"/>
                </a:solidFill>
              </a:rPr>
              <a:t>NO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number is used.  </a:t>
            </a:r>
          </a:p>
          <a:p>
            <a:pPr marL="463550" lvl="0" indent="-463550">
              <a:buNone/>
            </a:pPr>
            <a:r>
              <a:rPr lang="en-US" dirty="0"/>
              <a:t>2. Write the symbol of the </a:t>
            </a:r>
            <a:r>
              <a:rPr lang="en-US" b="1" dirty="0">
                <a:solidFill>
                  <a:srgbClr val="FF0000"/>
                </a:solidFill>
              </a:rPr>
              <a:t>second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element adding a </a:t>
            </a:r>
            <a:r>
              <a:rPr lang="en-US" b="1" dirty="0">
                <a:solidFill>
                  <a:srgbClr val="FF0000"/>
                </a:solidFill>
              </a:rPr>
              <a:t>subscript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the number of atoms present.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0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PRACTICE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7213"/>
            <a:ext cx="7616825" cy="4114800"/>
          </a:xfrm>
        </p:spPr>
        <p:txBody>
          <a:bodyPr/>
          <a:lstStyle/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/>
            </a:pPr>
            <a:r>
              <a:rPr lang="en-US" altLang="en-US" dirty="0"/>
              <a:t>boron </a:t>
            </a:r>
            <a:r>
              <a:rPr lang="en-US" altLang="en-US" dirty="0" err="1"/>
              <a:t>trifluoride</a:t>
            </a:r>
            <a:r>
              <a:rPr lang="en-US" altLang="en-US" dirty="0"/>
              <a:t>			</a:t>
            </a:r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/>
            </a:pPr>
            <a:r>
              <a:rPr lang="en-US" altLang="en-US" dirty="0"/>
              <a:t>silicon tetrachloride		</a:t>
            </a:r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/>
            </a:pPr>
            <a:r>
              <a:rPr lang="en-US" altLang="en-US" dirty="0"/>
              <a:t>iodine </a:t>
            </a:r>
            <a:r>
              <a:rPr lang="en-US" altLang="en-US" dirty="0" err="1"/>
              <a:t>heptafluoride</a:t>
            </a:r>
            <a:r>
              <a:rPr lang="en-US" altLang="en-US" dirty="0"/>
              <a:t>		</a:t>
            </a:r>
            <a:endParaRPr lang="en-US" altLang="en-US" baseline="-25000" dirty="0"/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 startAt="4"/>
            </a:pPr>
            <a:r>
              <a:rPr lang="en-US" altLang="en-US" dirty="0" err="1"/>
              <a:t>tetraphosphorus</a:t>
            </a:r>
            <a:r>
              <a:rPr lang="en-US" altLang="en-US" dirty="0"/>
              <a:t> </a:t>
            </a:r>
            <a:r>
              <a:rPr lang="en-US" altLang="en-US" dirty="0" err="1"/>
              <a:t>decoxide</a:t>
            </a:r>
            <a:r>
              <a:rPr lang="en-US" altLang="en-US" dirty="0"/>
              <a:t>	</a:t>
            </a:r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 startAt="4"/>
            </a:pPr>
            <a:r>
              <a:rPr lang="en-US" altLang="en-US" dirty="0"/>
              <a:t>chlorine </a:t>
            </a:r>
            <a:r>
              <a:rPr lang="en-US" altLang="en-US" dirty="0" err="1"/>
              <a:t>trifluoride</a:t>
            </a:r>
            <a:r>
              <a:rPr lang="en-US" altLang="en-US" dirty="0"/>
              <a:t>		</a:t>
            </a:r>
            <a:endParaRPr lang="en-US" altLang="en-US" baseline="-25000" dirty="0"/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 startAt="6"/>
            </a:pPr>
            <a:r>
              <a:rPr lang="en-US" altLang="en-US" dirty="0"/>
              <a:t>sulfur dichloride	</a:t>
            </a:r>
          </a:p>
          <a:p>
            <a:pPr marL="0" indent="0" eaLnBrk="1" hangingPunct="1">
              <a:lnSpc>
                <a:spcPct val="130000"/>
              </a:lnSpc>
              <a:buNone/>
            </a:pPr>
            <a:r>
              <a:rPr lang="en-US" altLang="en-US" dirty="0"/>
              <a:t>		</a:t>
            </a:r>
            <a:endParaRPr lang="en-US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498954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239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800" b="1" dirty="0"/>
              <a:t>HYDRATES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6705600" cy="55626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 </a:t>
            </a:r>
          </a:p>
          <a:p>
            <a:pPr marL="463550" indent="-463550" eaLnBrk="1" fontAlgn="auto" hangingPunct="1">
              <a:spcAft>
                <a:spcPts val="0"/>
              </a:spcAft>
              <a:defRPr/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crystalline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compound in which its </a:t>
            </a:r>
            <a:r>
              <a:rPr lang="en-US" sz="2800" b="1" dirty="0">
                <a:solidFill>
                  <a:srgbClr val="FF0000"/>
                </a:solidFill>
              </a:rPr>
              <a:t>ions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are attached to one or more </a:t>
            </a:r>
            <a:r>
              <a:rPr lang="en-US" sz="2800" b="1" dirty="0">
                <a:solidFill>
                  <a:srgbClr val="FF0000"/>
                </a:solidFill>
              </a:rPr>
              <a:t>water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molecules.  </a:t>
            </a:r>
          </a:p>
          <a:p>
            <a:pPr marL="463550" indent="-463550" eaLnBrk="1" fontAlgn="auto" hangingPunct="1">
              <a:spcAft>
                <a:spcPts val="0"/>
              </a:spcAft>
              <a:defRPr/>
            </a:pPr>
            <a:r>
              <a:rPr lang="en-US" sz="2800" dirty="0"/>
              <a:t>Hydrates are </a:t>
            </a:r>
            <a:r>
              <a:rPr lang="en-US" sz="2800" b="1" dirty="0">
                <a:solidFill>
                  <a:srgbClr val="FF0000"/>
                </a:solidFill>
              </a:rPr>
              <a:t>solids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with water molecules trapped in them.  </a:t>
            </a:r>
          </a:p>
          <a:p>
            <a:pPr marL="463550" lvl="0" indent="-463550" eaLnBrk="1" fontAlgn="auto" hangingPunct="1">
              <a:spcAft>
                <a:spcPts val="0"/>
              </a:spcAft>
              <a:defRPr/>
            </a:pPr>
            <a:r>
              <a:rPr lang="en-US" sz="2800" dirty="0"/>
              <a:t>The “</a:t>
            </a:r>
            <a:r>
              <a:rPr lang="en-US" sz="2800" dirty="0">
                <a:sym typeface="Symbol"/>
              </a:rPr>
              <a:t></a:t>
            </a:r>
            <a:r>
              <a:rPr lang="en-US" sz="2800" dirty="0"/>
              <a:t>” means that waters are </a:t>
            </a:r>
            <a:r>
              <a:rPr lang="en-US" sz="2800" b="1" dirty="0">
                <a:solidFill>
                  <a:srgbClr val="FF0000"/>
                </a:solidFill>
              </a:rPr>
              <a:t>attached</a:t>
            </a:r>
            <a:r>
              <a:rPr lang="en-US" sz="2800" dirty="0"/>
              <a:t>.  </a:t>
            </a:r>
          </a:p>
          <a:p>
            <a:pPr marL="463550" indent="-463550"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03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914400" y="36394"/>
            <a:ext cx="6781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800" b="1" dirty="0"/>
              <a:t>HYDRATES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48466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32781"/>
            <a:ext cx="33528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77590"/>
            <a:ext cx="3190875" cy="3156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1291" y="5322242"/>
            <a:ext cx="3190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Methane Hydrate</a:t>
            </a:r>
          </a:p>
        </p:txBody>
      </p:sp>
    </p:spTree>
    <p:extLst>
      <p:ext uri="{BB962C8B-B14F-4D97-AF65-F5344CB8AC3E}">
        <p14:creationId xmlns:p14="http://schemas.microsoft.com/office/powerpoint/2010/main" val="1196114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/>
              <a:t>HYDRATES</a:t>
            </a:r>
            <a:endParaRPr lang="en-US" alt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05000"/>
            <a:ext cx="7848600" cy="4846638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The formula is written as: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    (ionic formula)	  (number of waters) 		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XY   </a:t>
            </a:r>
            <a:r>
              <a:rPr lang="en-US" dirty="0">
                <a:sym typeface="Symbol"/>
              </a:rPr>
              <a:t></a:t>
            </a:r>
            <a:r>
              <a:rPr lang="en-US" dirty="0"/>
              <a:t>   XH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     	          	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CuSO</a:t>
            </a:r>
            <a:r>
              <a:rPr lang="en-US" baseline="-25000" dirty="0"/>
              <a:t>4</a:t>
            </a:r>
            <a:r>
              <a:rPr lang="en-US" dirty="0"/>
              <a:t> </a:t>
            </a:r>
            <a:r>
              <a:rPr lang="en-US" dirty="0">
                <a:sym typeface="Symbol"/>
              </a:rPr>
              <a:t></a:t>
            </a:r>
            <a:r>
              <a:rPr lang="en-US" dirty="0"/>
              <a:t> 5H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copper (II) sulfate </a:t>
            </a:r>
            <a:r>
              <a:rPr lang="en-US" dirty="0" err="1"/>
              <a:t>pentahydrate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622001" y="2965330"/>
            <a:ext cx="582721" cy="4540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67100" y="2965330"/>
            <a:ext cx="685800" cy="4191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2688474" y="2965330"/>
            <a:ext cx="1464426" cy="136298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 flipH="1">
            <a:off x="6019800" y="3048000"/>
            <a:ext cx="1399653" cy="1371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082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b="1" dirty="0"/>
              <a:t>HYDRATES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8447" y="1676400"/>
            <a:ext cx="7313612" cy="49545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600" dirty="0"/>
              <a:t>Use the same prefixes as with covalent compounds: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/>
              <a:t>mono – 1		 </a:t>
            </a:r>
            <a:r>
              <a:rPr lang="en-US" sz="2600" dirty="0" err="1"/>
              <a:t>penta</a:t>
            </a:r>
            <a:r>
              <a:rPr lang="en-US" sz="2600" dirty="0"/>
              <a:t> – 5	     </a:t>
            </a:r>
            <a:r>
              <a:rPr lang="en-US" sz="2600" dirty="0" err="1"/>
              <a:t>nona</a:t>
            </a:r>
            <a:r>
              <a:rPr lang="en-US" sz="2600" dirty="0"/>
              <a:t> -9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/>
              <a:t>di - 2			 </a:t>
            </a:r>
            <a:r>
              <a:rPr lang="en-US" sz="2600" dirty="0" err="1"/>
              <a:t>hexa</a:t>
            </a:r>
            <a:r>
              <a:rPr lang="en-US" sz="2600" dirty="0"/>
              <a:t> – 6 	     </a:t>
            </a:r>
            <a:r>
              <a:rPr lang="en-US" sz="2600" dirty="0" err="1"/>
              <a:t>deca</a:t>
            </a:r>
            <a:r>
              <a:rPr lang="en-US" sz="2600" dirty="0"/>
              <a:t> - 10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/>
              <a:t>tri - 3		 </a:t>
            </a:r>
            <a:r>
              <a:rPr lang="en-US" sz="2600" dirty="0" err="1"/>
              <a:t>hepta</a:t>
            </a:r>
            <a:r>
              <a:rPr lang="en-US" sz="2600" dirty="0"/>
              <a:t> -7 	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/>
              <a:t>tetra - 4 	 	 octa - 8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/>
              <a:t> </a:t>
            </a:r>
            <a:r>
              <a:rPr lang="en-US" sz="2600" b="1" dirty="0"/>
              <a:t>Practice Naming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600" dirty="0"/>
              <a:t>Na</a:t>
            </a:r>
            <a:r>
              <a:rPr lang="en-US" sz="2600" baseline="-25000" dirty="0"/>
              <a:t>3</a:t>
            </a:r>
            <a:r>
              <a:rPr lang="en-US" sz="2600" dirty="0"/>
              <a:t>PO</a:t>
            </a:r>
            <a:r>
              <a:rPr lang="en-US" sz="2600" baseline="-25000" dirty="0"/>
              <a:t>4</a:t>
            </a:r>
            <a:r>
              <a:rPr lang="en-US" sz="2600" dirty="0"/>
              <a:t> </a:t>
            </a:r>
            <a:r>
              <a:rPr lang="en-US" sz="2600" dirty="0">
                <a:sym typeface="Symbol"/>
              </a:rPr>
              <a:t></a:t>
            </a:r>
            <a:r>
              <a:rPr lang="en-US" sz="2600" dirty="0"/>
              <a:t> 2H</a:t>
            </a:r>
            <a:r>
              <a:rPr lang="en-US" sz="2600" baseline="-25000" dirty="0"/>
              <a:t>2</a:t>
            </a:r>
            <a:r>
              <a:rPr lang="en-US" sz="2600" dirty="0"/>
              <a:t>O  				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600" dirty="0"/>
              <a:t>SrCl</a:t>
            </a:r>
            <a:r>
              <a:rPr lang="en-US" sz="2600" baseline="-25000" dirty="0"/>
              <a:t>2</a:t>
            </a:r>
            <a:r>
              <a:rPr lang="en-US" sz="2600" dirty="0"/>
              <a:t> </a:t>
            </a:r>
            <a:r>
              <a:rPr lang="en-US" sz="2600" dirty="0">
                <a:sym typeface="Symbol"/>
              </a:rPr>
              <a:t></a:t>
            </a:r>
            <a:r>
              <a:rPr lang="en-US" sz="2600" dirty="0"/>
              <a:t> 6H</a:t>
            </a:r>
            <a:r>
              <a:rPr lang="en-US" sz="2600" baseline="-25000" dirty="0"/>
              <a:t>2</a:t>
            </a:r>
            <a:r>
              <a:rPr lang="en-US" sz="2600" dirty="0"/>
              <a:t>O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2600" dirty="0"/>
              <a:t>Ba(OH)</a:t>
            </a:r>
            <a:r>
              <a:rPr lang="en-US" sz="2600" baseline="-25000" dirty="0"/>
              <a:t>2</a:t>
            </a:r>
            <a:r>
              <a:rPr lang="en-US" sz="2600" dirty="0"/>
              <a:t> </a:t>
            </a:r>
            <a:r>
              <a:rPr lang="en-US" sz="2600" dirty="0">
                <a:sym typeface="Symbol"/>
              </a:rPr>
              <a:t></a:t>
            </a:r>
            <a:r>
              <a:rPr lang="en-US" sz="2600" dirty="0"/>
              <a:t> 8H</a:t>
            </a:r>
            <a:r>
              <a:rPr lang="en-US" sz="2600" baseline="-25000" dirty="0"/>
              <a:t>2</a:t>
            </a:r>
            <a:r>
              <a:rPr lang="en-US" sz="2600" dirty="0"/>
              <a:t>O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45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lipse">
  <a:themeElements>
    <a:clrScheme name="Eclipse 2">
      <a:dk1>
        <a:srgbClr val="000000"/>
      </a:dk1>
      <a:lt1>
        <a:srgbClr val="FFFFFF"/>
      </a:lt1>
      <a:dk2>
        <a:srgbClr val="333366"/>
      </a:dk2>
      <a:lt2>
        <a:srgbClr val="5F5F5F"/>
      </a:lt2>
      <a:accent1>
        <a:srgbClr val="CC99FF"/>
      </a:accent1>
      <a:accent2>
        <a:srgbClr val="99CCCC"/>
      </a:accent2>
      <a:accent3>
        <a:srgbClr val="FFFFFF"/>
      </a:accent3>
      <a:accent4>
        <a:srgbClr val="000000"/>
      </a:accent4>
      <a:accent5>
        <a:srgbClr val="E2CAFF"/>
      </a:accent5>
      <a:accent6>
        <a:srgbClr val="8AB9B9"/>
      </a:accent6>
      <a:hlink>
        <a:srgbClr val="666699"/>
      </a:hlink>
      <a:folHlink>
        <a:srgbClr val="660066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9354</TotalTime>
  <Words>169</Words>
  <Application>Microsoft Office PowerPoint</Application>
  <PresentationFormat>On-screen Show (4:3)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Symbol</vt:lpstr>
      <vt:lpstr>Verdana</vt:lpstr>
      <vt:lpstr>Wingdings</vt:lpstr>
      <vt:lpstr>Eclipse</vt:lpstr>
      <vt:lpstr>COVALENT NOMENCLATURE</vt:lpstr>
      <vt:lpstr>MOLECULAR COMPOUNDS</vt:lpstr>
      <vt:lpstr>NAMING MOLECULAR COMPOUNDS</vt:lpstr>
      <vt:lpstr>NAMING MOLECULAR COMPOUNDS</vt:lpstr>
      <vt:lpstr>NAMING MOLECULAR COMPOUNDS</vt:lpstr>
      <vt:lpstr>PRACTICE</vt:lpstr>
      <vt:lpstr>WRITING MOLECULAR COMPOUNDS</vt:lpstr>
      <vt:lpstr>PRACTICE</vt:lpstr>
      <vt:lpstr>HYDRATES</vt:lpstr>
      <vt:lpstr>HYDRATES</vt:lpstr>
      <vt:lpstr>HYDRATES</vt:lpstr>
      <vt:lpstr>HYDRATES</vt:lpstr>
    </vt:vector>
  </TitlesOfParts>
  <Company>DCSS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 and Nomenclature</dc:title>
  <dc:creator>DCSS</dc:creator>
  <cp:lastModifiedBy>Nancy Brim</cp:lastModifiedBy>
  <cp:revision>140</cp:revision>
  <dcterms:created xsi:type="dcterms:W3CDTF">2010-10-18T17:52:12Z</dcterms:created>
  <dcterms:modified xsi:type="dcterms:W3CDTF">2017-10-02T00:48:30Z</dcterms:modified>
</cp:coreProperties>
</file>