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handoutMasterIdLst>
    <p:handoutMasterId r:id="rId9"/>
  </p:handoutMasterIdLst>
  <p:sldIdLst>
    <p:sldId id="307" r:id="rId2"/>
    <p:sldId id="313" r:id="rId3"/>
    <p:sldId id="314" r:id="rId4"/>
    <p:sldId id="315" r:id="rId5"/>
    <p:sldId id="316" r:id="rId6"/>
    <p:sldId id="317" r:id="rId7"/>
    <p:sldId id="318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66"/>
    <a:srgbClr val="FFFF00"/>
    <a:srgbClr val="3366FF"/>
    <a:srgbClr val="006600"/>
    <a:srgbClr val="3D703C"/>
    <a:srgbClr val="07080F"/>
    <a:srgbClr val="FE14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166" autoAdjust="0"/>
    <p:restoredTop sz="94737" autoAdjust="0"/>
  </p:normalViewPr>
  <p:slideViewPr>
    <p:cSldViewPr>
      <p:cViewPr varScale="1">
        <p:scale>
          <a:sx n="105" d="100"/>
          <a:sy n="105" d="100"/>
        </p:scale>
        <p:origin x="19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7B767655-7874-4544-ACA6-DCB36B1E0B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80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4A598-6505-4778-9BFB-B006961656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09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79AF9B-0FE5-40AB-9213-F75D3E7A4E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41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69845D-4632-464B-954B-5AADB13AC4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3265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C45D9A-A90E-437A-B947-7B172B07B5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4914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217C50-9FB8-4BE3-99C0-A07BF176E7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784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59F8B-4D32-4A58-A43B-D54C653972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7113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92CB06-978B-40C7-8668-B0BF96A973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37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EEE337-6429-4913-AE7F-A018570025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61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7ADF54-693C-45EE-9FBC-F779A61789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090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36A45E-BC6B-416D-86E2-0353924DD0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364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955CE5-6775-4F62-97B9-1EC2B36DA9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8707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896A50-02B5-497D-8522-5B27056A87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9842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90000"/>
              </a:schemeClr>
            </a:gs>
            <a:gs pos="10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8AF00BF-8D36-4C94-8A5D-8F7172C9F3E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tx1"/>
                </a:solidFill>
              </a:rPr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Making Measurements lab is due Monday.</a:t>
            </a:r>
          </a:p>
          <a:p>
            <a:r>
              <a:rPr lang="en-US" dirty="0"/>
              <a:t>Turn in Paper Clip lab.</a:t>
            </a:r>
          </a:p>
        </p:txBody>
      </p:sp>
    </p:spTree>
    <p:extLst>
      <p:ext uri="{BB962C8B-B14F-4D97-AF65-F5344CB8AC3E}">
        <p14:creationId xmlns:p14="http://schemas.microsoft.com/office/powerpoint/2010/main" val="379657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SCIENTIFIC 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Scientific notation is a way of writing numbers that makes it easy to handle very large or very small numbers. </a:t>
            </a:r>
          </a:p>
          <a:p>
            <a:r>
              <a:rPr lang="en-US" sz="2800" dirty="0"/>
              <a:t>Imagine having to write out Avogadro’s Number – 6.02 x 10</a:t>
            </a:r>
            <a:r>
              <a:rPr lang="en-US" sz="2800" baseline="30000" dirty="0"/>
              <a:t>23</a:t>
            </a:r>
            <a:r>
              <a:rPr lang="en-US" sz="2800" dirty="0"/>
              <a:t>!</a:t>
            </a:r>
          </a:p>
          <a:p>
            <a:pPr marL="0" indent="0">
              <a:buNone/>
            </a:pPr>
            <a:r>
              <a:rPr lang="en-US" sz="2800" dirty="0"/>
              <a:t>	602,211,220,000,000,000,000,000</a:t>
            </a:r>
          </a:p>
        </p:txBody>
      </p:sp>
    </p:spTree>
    <p:extLst>
      <p:ext uri="{BB962C8B-B14F-4D97-AF65-F5344CB8AC3E}">
        <p14:creationId xmlns:p14="http://schemas.microsoft.com/office/powerpoint/2010/main" val="291222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SCIENTIFIC 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/>
              <a:t>To Scientific Notation</a:t>
            </a:r>
          </a:p>
          <a:p>
            <a:pPr lvl="0"/>
            <a:r>
              <a:rPr lang="en-US" sz="2800" dirty="0"/>
              <a:t>If the number is </a:t>
            </a:r>
            <a:r>
              <a:rPr lang="en-US" sz="2800" b="1" dirty="0">
                <a:solidFill>
                  <a:srgbClr val="FF0000"/>
                </a:solidFill>
              </a:rPr>
              <a:t>less</a:t>
            </a:r>
            <a:r>
              <a:rPr lang="en-US" sz="2800" dirty="0"/>
              <a:t> than one, move the decimal to the </a:t>
            </a:r>
            <a:r>
              <a:rPr lang="en-US" sz="2800" b="1" dirty="0">
                <a:solidFill>
                  <a:srgbClr val="FF0000"/>
                </a:solidFill>
              </a:rPr>
              <a:t>right</a:t>
            </a:r>
            <a:r>
              <a:rPr lang="en-US" sz="2800" dirty="0"/>
              <a:t>.  The exponent is </a:t>
            </a:r>
            <a:r>
              <a:rPr lang="en-US" sz="2800" b="1" dirty="0">
                <a:solidFill>
                  <a:srgbClr val="FF0000"/>
                </a:solidFill>
              </a:rPr>
              <a:t>negative</a:t>
            </a:r>
            <a:r>
              <a:rPr lang="en-US" sz="2800" b="1" u="sng" dirty="0"/>
              <a:t> </a:t>
            </a:r>
            <a:r>
              <a:rPr lang="en-US" sz="2800" dirty="0"/>
              <a:t>and equals the number of places you moved the decimal point.</a:t>
            </a:r>
          </a:p>
          <a:p>
            <a:pPr marL="0" indent="0" algn="ctr">
              <a:buNone/>
            </a:pPr>
            <a:r>
              <a:rPr lang="en-US" sz="2800" dirty="0"/>
              <a:t>0.00004567	</a:t>
            </a:r>
            <a:r>
              <a:rPr lang="en-US" sz="2800" dirty="0">
                <a:sym typeface="Wingdings" panose="05000000000000000000" pitchFamily="2" charset="2"/>
              </a:rPr>
              <a:t></a:t>
            </a:r>
            <a:r>
              <a:rPr lang="en-US" sz="2800" dirty="0"/>
              <a:t>	4.567 x 10</a:t>
            </a:r>
            <a:r>
              <a:rPr lang="en-US" sz="2800" baseline="30000" dirty="0"/>
              <a:t>-5</a:t>
            </a:r>
            <a:endParaRPr lang="en-US" sz="2800" dirty="0"/>
          </a:p>
          <a:p>
            <a:pPr lvl="0"/>
            <a:r>
              <a:rPr lang="en-US" sz="2800" dirty="0"/>
              <a:t>If the number is </a:t>
            </a:r>
            <a:r>
              <a:rPr lang="en-US" sz="2800" b="1" dirty="0">
                <a:solidFill>
                  <a:srgbClr val="FF0000"/>
                </a:solidFill>
              </a:rPr>
              <a:t>greater</a:t>
            </a:r>
            <a:r>
              <a:rPr lang="en-US" sz="2800" dirty="0"/>
              <a:t> than one, move the decimal to the </a:t>
            </a:r>
            <a:r>
              <a:rPr lang="en-US" sz="2800" b="1" dirty="0">
                <a:solidFill>
                  <a:srgbClr val="FF0000"/>
                </a:solidFill>
              </a:rPr>
              <a:t>left</a:t>
            </a:r>
            <a:r>
              <a:rPr lang="en-US" sz="2800" b="1" dirty="0"/>
              <a:t>.  </a:t>
            </a:r>
            <a:r>
              <a:rPr lang="en-US" sz="2800" dirty="0"/>
              <a:t>The exponent is </a:t>
            </a:r>
            <a:r>
              <a:rPr lang="en-US" sz="2800" b="1" dirty="0">
                <a:solidFill>
                  <a:srgbClr val="FF0000"/>
                </a:solidFill>
              </a:rPr>
              <a:t>positive</a:t>
            </a:r>
            <a:r>
              <a:rPr lang="en-US" sz="2800" dirty="0"/>
              <a:t>.</a:t>
            </a:r>
          </a:p>
          <a:p>
            <a:pPr marL="0" indent="0" algn="ctr">
              <a:buNone/>
            </a:pPr>
            <a:r>
              <a:rPr lang="en-US" sz="2800" dirty="0"/>
              <a:t>1234	      </a:t>
            </a:r>
            <a:r>
              <a:rPr lang="en-US" sz="2800" dirty="0">
                <a:sym typeface="Wingdings" panose="05000000000000000000" pitchFamily="2" charset="2"/>
              </a:rPr>
              <a:t></a:t>
            </a:r>
            <a:r>
              <a:rPr lang="en-US" sz="2800" dirty="0"/>
              <a:t>	1.234 x 10</a:t>
            </a:r>
            <a:r>
              <a:rPr lang="en-US" sz="2800" baseline="30000" dirty="0"/>
              <a:t>3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33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SCIENTIFIC 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From Scientific Notation</a:t>
            </a:r>
          </a:p>
          <a:p>
            <a:pPr lvl="0"/>
            <a:r>
              <a:rPr lang="en-US" dirty="0"/>
              <a:t>If the exponent is </a:t>
            </a:r>
            <a:r>
              <a:rPr lang="en-US" b="1" dirty="0">
                <a:solidFill>
                  <a:srgbClr val="FF0000"/>
                </a:solidFill>
              </a:rPr>
              <a:t>negative</a:t>
            </a:r>
            <a:r>
              <a:rPr lang="en-US" dirty="0"/>
              <a:t>, move the decimal point to the </a:t>
            </a:r>
            <a:r>
              <a:rPr lang="en-US" b="1" dirty="0">
                <a:solidFill>
                  <a:srgbClr val="FF0000"/>
                </a:solidFill>
              </a:rPr>
              <a:t>left</a:t>
            </a:r>
            <a:r>
              <a:rPr lang="en-US" dirty="0"/>
              <a:t>.  The number is </a:t>
            </a:r>
            <a:r>
              <a:rPr lang="en-US" b="1" dirty="0">
                <a:solidFill>
                  <a:srgbClr val="FF0000"/>
                </a:solidFill>
              </a:rPr>
              <a:t>less</a:t>
            </a:r>
            <a:r>
              <a:rPr lang="en-US" dirty="0"/>
              <a:t> than one.</a:t>
            </a:r>
          </a:p>
          <a:p>
            <a:pPr marL="0" indent="0" algn="ctr">
              <a:buNone/>
            </a:pPr>
            <a:r>
              <a:rPr lang="en-US" dirty="0"/>
              <a:t>4.567 x 10</a:t>
            </a:r>
            <a:r>
              <a:rPr lang="en-US" baseline="30000" dirty="0"/>
              <a:t>-5</a:t>
            </a:r>
            <a:r>
              <a:rPr lang="en-US" dirty="0"/>
              <a:t>  	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	.00004567</a:t>
            </a:r>
          </a:p>
          <a:p>
            <a:pPr lvl="0"/>
            <a:r>
              <a:rPr lang="en-US" dirty="0"/>
              <a:t>If the exponent is </a:t>
            </a:r>
            <a:r>
              <a:rPr lang="en-US" b="1" dirty="0">
                <a:solidFill>
                  <a:srgbClr val="FF0000"/>
                </a:solidFill>
              </a:rPr>
              <a:t>positive</a:t>
            </a:r>
            <a:r>
              <a:rPr lang="en-US" dirty="0"/>
              <a:t>, move the decimal point to the </a:t>
            </a:r>
            <a:r>
              <a:rPr lang="en-US" b="1" dirty="0">
                <a:solidFill>
                  <a:srgbClr val="FF0000"/>
                </a:solidFill>
              </a:rPr>
              <a:t>right</a:t>
            </a:r>
            <a:r>
              <a:rPr lang="en-US" dirty="0"/>
              <a:t>.  The number is </a:t>
            </a:r>
            <a:r>
              <a:rPr lang="en-US" b="1" dirty="0">
                <a:solidFill>
                  <a:srgbClr val="FF0000"/>
                </a:solidFill>
              </a:rPr>
              <a:t>greater</a:t>
            </a:r>
            <a:r>
              <a:rPr lang="en-US" dirty="0"/>
              <a:t> than one.</a:t>
            </a:r>
          </a:p>
          <a:p>
            <a:pPr marL="0" indent="0" algn="ctr">
              <a:buNone/>
            </a:pPr>
            <a:r>
              <a:rPr lang="en-US" dirty="0"/>
              <a:t>1.234 x 10</a:t>
            </a:r>
            <a:r>
              <a:rPr lang="en-US" baseline="30000" dirty="0"/>
              <a:t>3</a:t>
            </a:r>
            <a:r>
              <a:rPr lang="en-US" dirty="0"/>
              <a:t>  	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	1234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60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525963"/>
          </a:xfrm>
        </p:spPr>
        <p:txBody>
          <a:bodyPr/>
          <a:lstStyle/>
          <a:p>
            <a:pPr marL="0" lvl="0" indent="0">
              <a:buNone/>
            </a:pPr>
            <a:r>
              <a:rPr lang="en-US" dirty="0"/>
              <a:t>Express in scientific notation.  Assume three significant figures in each.</a:t>
            </a:r>
          </a:p>
          <a:p>
            <a:pPr marL="0" lvl="0" indent="0">
              <a:buNone/>
            </a:pPr>
            <a:r>
              <a:rPr lang="en-US" dirty="0"/>
              <a:t>1.  315	</a:t>
            </a:r>
          </a:p>
          <a:p>
            <a:pPr marL="0" lvl="0" indent="0">
              <a:buNone/>
            </a:pPr>
            <a:r>
              <a:rPr lang="en-US" dirty="0"/>
              <a:t>2.  25.2	</a:t>
            </a:r>
          </a:p>
          <a:p>
            <a:pPr marL="0" lvl="0" indent="0">
              <a:buNone/>
            </a:pPr>
            <a:r>
              <a:rPr lang="en-US" dirty="0"/>
              <a:t>3.  86,500	</a:t>
            </a:r>
          </a:p>
          <a:p>
            <a:pPr marL="0" lvl="0" indent="0">
              <a:buNone/>
            </a:pPr>
            <a:r>
              <a:rPr lang="en-US" dirty="0"/>
              <a:t>4.  0.00512	</a:t>
            </a:r>
          </a:p>
          <a:p>
            <a:pPr marL="0" lvl="0" indent="0">
              <a:buNone/>
            </a:pPr>
            <a:r>
              <a:rPr lang="en-US" dirty="0"/>
              <a:t>5.  0.162	</a:t>
            </a:r>
          </a:p>
          <a:p>
            <a:pPr marL="0" lvl="0" indent="0">
              <a:buNone/>
            </a:pPr>
            <a:r>
              <a:rPr lang="en-US" dirty="0"/>
              <a:t>6.  0.000724</a:t>
            </a:r>
          </a:p>
        </p:txBody>
      </p:sp>
    </p:spTree>
    <p:extLst>
      <p:ext uri="{BB962C8B-B14F-4D97-AF65-F5344CB8AC3E}">
        <p14:creationId xmlns:p14="http://schemas.microsoft.com/office/powerpoint/2010/main" val="276525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Express the following numbers as ordinary numbers</a:t>
            </a:r>
          </a:p>
          <a:p>
            <a:pPr marL="0" lvl="0" indent="0">
              <a:buNone/>
            </a:pPr>
            <a:r>
              <a:rPr lang="en-US" dirty="0"/>
              <a:t>7.   2.12 x 10</a:t>
            </a:r>
            <a:r>
              <a:rPr lang="en-US" baseline="30000" dirty="0"/>
              <a:t>2</a:t>
            </a:r>
            <a:r>
              <a:rPr lang="en-US" dirty="0"/>
              <a:t>	</a:t>
            </a:r>
          </a:p>
          <a:p>
            <a:pPr marL="0" lvl="0" indent="0">
              <a:buNone/>
            </a:pPr>
            <a:r>
              <a:rPr lang="en-US" dirty="0"/>
              <a:t>8.   2.17 x 10</a:t>
            </a:r>
            <a:r>
              <a:rPr lang="en-US" baseline="30000" dirty="0"/>
              <a:t>-3</a:t>
            </a:r>
            <a:r>
              <a:rPr lang="en-US" dirty="0"/>
              <a:t>	</a:t>
            </a:r>
          </a:p>
          <a:p>
            <a:pPr marL="0" lvl="0" indent="0">
              <a:buNone/>
            </a:pPr>
            <a:r>
              <a:rPr lang="en-US" dirty="0"/>
              <a:t>9.   8.92 x 10</a:t>
            </a:r>
            <a:r>
              <a:rPr lang="en-US" baseline="30000" dirty="0"/>
              <a:t>-1</a:t>
            </a:r>
            <a:r>
              <a:rPr lang="en-US" dirty="0"/>
              <a:t>	</a:t>
            </a:r>
          </a:p>
          <a:p>
            <a:pPr marL="0" lvl="0" indent="0">
              <a:buNone/>
            </a:pPr>
            <a:r>
              <a:rPr lang="en-US" dirty="0"/>
              <a:t>10.   7.90 x 10</a:t>
            </a:r>
            <a:r>
              <a:rPr lang="en-US" baseline="30000" dirty="0"/>
              <a:t>7	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11.  9.76 x 10</a:t>
            </a:r>
            <a:r>
              <a:rPr lang="en-US" baseline="30000" dirty="0"/>
              <a:t>-5</a:t>
            </a:r>
            <a:r>
              <a:rPr lang="en-US" dirty="0"/>
              <a:t>	</a:t>
            </a:r>
          </a:p>
          <a:p>
            <a:pPr marL="0" lvl="0" indent="0">
              <a:buNone/>
            </a:pPr>
            <a:r>
              <a:rPr lang="en-US" dirty="0"/>
              <a:t>12.   4.20 x 10</a:t>
            </a:r>
            <a:r>
              <a:rPr lang="en-US" baseline="30000" dirty="0"/>
              <a:t>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96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FOR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on Making Measurements lab – due Monday.</a:t>
            </a:r>
          </a:p>
          <a:p>
            <a:r>
              <a:rPr lang="en-US" dirty="0"/>
              <a:t>Work on Vocabulary List for Chapter One. Quiz over Vocabulary words is </a:t>
            </a:r>
            <a:r>
              <a:rPr lang="en-US" b="1" dirty="0">
                <a:solidFill>
                  <a:srgbClr val="0000FF"/>
                </a:solidFill>
              </a:rPr>
              <a:t>WEDNESDAY</a:t>
            </a:r>
            <a:r>
              <a:rPr lang="en-US" dirty="0"/>
              <a:t> (August 16).</a:t>
            </a:r>
          </a:p>
          <a:p>
            <a:r>
              <a:rPr lang="en-US" dirty="0"/>
              <a:t>Quiz </a:t>
            </a:r>
            <a:r>
              <a:rPr lang="en-US" b="1" dirty="0">
                <a:solidFill>
                  <a:srgbClr val="0000FF"/>
                </a:solidFill>
              </a:rPr>
              <a:t>MONDAY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dirty="0"/>
              <a:t>over Metric Conversions and Scientific Notation.</a:t>
            </a:r>
          </a:p>
        </p:txBody>
      </p:sp>
    </p:spTree>
    <p:extLst>
      <p:ext uri="{BB962C8B-B14F-4D97-AF65-F5344CB8AC3E}">
        <p14:creationId xmlns:p14="http://schemas.microsoft.com/office/powerpoint/2010/main" val="50564952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13226</TotalTime>
  <Words>183</Words>
  <Application>Microsoft Office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Wingdings</vt:lpstr>
      <vt:lpstr>Default Design</vt:lpstr>
      <vt:lpstr>DO NOW</vt:lpstr>
      <vt:lpstr>SCIENTIFIC NOTATION</vt:lpstr>
      <vt:lpstr>SCIENTIFIC NOTATION</vt:lpstr>
      <vt:lpstr>SCIENTIFIC NOTATION</vt:lpstr>
      <vt:lpstr>PRACTICE</vt:lpstr>
      <vt:lpstr>PRACTICE</vt:lpstr>
      <vt:lpstr>FOR NOW</vt:lpstr>
    </vt:vector>
  </TitlesOfParts>
  <Company>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Metric System</dc:title>
  <dc:creator>a</dc:creator>
  <cp:lastModifiedBy>Nancy Brim</cp:lastModifiedBy>
  <cp:revision>139</cp:revision>
  <dcterms:created xsi:type="dcterms:W3CDTF">2002-07-31T12:48:05Z</dcterms:created>
  <dcterms:modified xsi:type="dcterms:W3CDTF">2017-08-06T22:23:46Z</dcterms:modified>
</cp:coreProperties>
</file>