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revisionInfo.xml" ContentType="application/vnd.ms-powerpoint.revisioninfo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51" r:id="rId1"/>
  </p:sldMasterIdLst>
  <p:handoutMasterIdLst>
    <p:handoutMasterId r:id="rId15"/>
  </p:handoutMasterIdLst>
  <p:sldIdLst>
    <p:sldId id="335" r:id="rId2"/>
    <p:sldId id="336" r:id="rId3"/>
    <p:sldId id="264" r:id="rId4"/>
    <p:sldId id="361" r:id="rId5"/>
    <p:sldId id="286" r:id="rId6"/>
    <p:sldId id="297" r:id="rId7"/>
    <p:sldId id="362" r:id="rId8"/>
    <p:sldId id="363" r:id="rId9"/>
    <p:sldId id="298" r:id="rId10"/>
    <p:sldId id="331" r:id="rId11"/>
    <p:sldId id="338" r:id="rId12"/>
    <p:sldId id="337" r:id="rId13"/>
    <p:sldId id="339" r:id="rId14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E141A"/>
    <a:srgbClr val="0000FF"/>
    <a:srgbClr val="FF9966"/>
    <a:srgbClr val="FFFF66"/>
    <a:srgbClr val="FFFF00"/>
    <a:srgbClr val="3366FF"/>
    <a:srgbClr val="006600"/>
    <a:srgbClr val="3D703C"/>
    <a:srgbClr val="07080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2155" autoAdjust="0"/>
    <p:restoredTop sz="94731" autoAdjust="0"/>
  </p:normalViewPr>
  <p:slideViewPr>
    <p:cSldViewPr>
      <p:cViewPr varScale="1">
        <p:scale>
          <a:sx n="66" d="100"/>
          <a:sy n="66" d="100"/>
        </p:scale>
        <p:origin x="-1560" y="-9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-15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50" d="100"/>
        <a:sy n="5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38" Type="http://schemas.microsoft.com/office/2015/10/relationships/revisionInfo" Target="revisionInfo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handoutMaster" Target="handoutMasters/handout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>
                <a:latin typeface="Times New Roman" pitchFamily="18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7347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Times New Roman" pitchFamily="18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7348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Times New Roman" pitchFamily="18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7349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Times New Roman" panose="02020603050405020304" pitchFamily="18" charset="0"/>
              </a:defRPr>
            </a:lvl1pPr>
          </a:lstStyle>
          <a:p>
            <a:fld id="{7B767655-7874-4544-ACA6-DCB36B1E0BA0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0248037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2A4A598-6505-4778-9BFB-B006961656A9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0809287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579AF9B-0FE5-40AB-9213-F75D3E7A4E61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76141609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D69845D-4632-464B-954B-5AADB13AC412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6326502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9C45D9A-A90E-437A-B947-7B172B07B541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33491479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EB217C50-9FB8-4BE3-99C0-A07BF176E73F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10978467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22A59F8B-4D32-4A58-A43B-D54C65397229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88711373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C92CB06-978B-40C7-8668-B0BF96A9730F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38937846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1EEE337-6429-4913-AE7F-A0185700259B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61261019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77ADF54-693C-45EE-9FBC-F779A6178995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80509013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36A45E-BC6B-416D-86E2-0353924DD0BE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00936401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3955CE5-6775-4F62-97B9-1EC2B36DA93A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89870794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TwoObj" preserve="1">
  <p:cSld name="Title, Text,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4648200" y="1600200"/>
            <a:ext cx="4038600" cy="21859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4648200" y="3938588"/>
            <a:ext cx="4038600" cy="218757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9896A50-02B5-497D-8522-5B27056A875B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2098420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FF9966"/>
            </a:gs>
            <a:gs pos="100000">
              <a:schemeClr val="bg1">
                <a:tint val="45000"/>
                <a:shade val="99000"/>
                <a:satMod val="350000"/>
              </a:schemeClr>
            </a:gs>
            <a:gs pos="100000">
              <a:schemeClr val="bg1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7172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173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174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fld id="{C8AF00BF-8D36-4C94-8A5D-8F7172C9F3E9}" type="slidenum">
              <a:rPr lang="en-US" altLang="en-US"/>
              <a:pPr/>
              <a:t>‹#›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2" r:id="rId1"/>
    <p:sldLayoutId id="2147483653" r:id="rId2"/>
    <p:sldLayoutId id="2147483654" r:id="rId3"/>
    <p:sldLayoutId id="2147483655" r:id="rId4"/>
    <p:sldLayoutId id="2147483656" r:id="rId5"/>
    <p:sldLayoutId id="2147483657" r:id="rId6"/>
    <p:sldLayoutId id="2147483658" r:id="rId7"/>
    <p:sldLayoutId id="2147483659" r:id="rId8"/>
    <p:sldLayoutId id="2147483660" r:id="rId9"/>
    <p:sldLayoutId id="2147483661" r:id="rId10"/>
    <p:sldLayoutId id="2147483662" r:id="rId11"/>
    <p:sldLayoutId id="2147483663" r:id="rId12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5400" b="1" dirty="0">
                <a:solidFill>
                  <a:schemeClr val="tx1"/>
                </a:solidFill>
              </a:rPr>
              <a:t>DO NOW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Pick up the notes and a small white paper from the front.  Write your name on both</a:t>
            </a:r>
            <a:r>
              <a:rPr lang="en-US" dirty="0" smtClean="0"/>
              <a:t>.</a:t>
            </a:r>
          </a:p>
          <a:p>
            <a:r>
              <a:rPr lang="en-US" dirty="0" smtClean="0"/>
              <a:t>Turn in </a:t>
            </a:r>
            <a:r>
              <a:rPr lang="en-US" smtClean="0"/>
              <a:t>Graphing Temperatures.</a:t>
            </a:r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64325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marL="514350" indent="-514350"/>
            <a:r>
              <a:rPr lang="en-US" sz="4800" b="1" dirty="0">
                <a:solidFill>
                  <a:schemeClr val="tx1"/>
                </a:solidFill>
              </a:rPr>
              <a:t>SINK OR FLOAT?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14350" indent="-514350">
              <a:buFontTx/>
              <a:buAutoNum type="arabicPeriod"/>
            </a:pPr>
            <a:r>
              <a:rPr lang="en-US" dirty="0"/>
              <a:t>Diet Coke® - Sink or Float?</a:t>
            </a:r>
          </a:p>
          <a:p>
            <a:pPr marL="514350" indent="-514350">
              <a:buFontTx/>
              <a:buAutoNum type="arabicPeriod"/>
            </a:pPr>
            <a:r>
              <a:rPr lang="en-US" dirty="0"/>
              <a:t>C</a:t>
            </a:r>
            <a:r>
              <a:rPr lang="en-US" dirty="0" smtClean="0"/>
              <a:t>affeine </a:t>
            </a:r>
            <a:r>
              <a:rPr lang="en-US" dirty="0"/>
              <a:t>free Coke®  - Sink or Float?</a:t>
            </a:r>
          </a:p>
          <a:p>
            <a:pPr marL="514350" indent="-514350">
              <a:buFontTx/>
              <a:buAutoNum type="arabicPeriod"/>
            </a:pPr>
            <a:r>
              <a:rPr lang="en-US" dirty="0"/>
              <a:t>Sprite ® - Sink or Float?</a:t>
            </a:r>
          </a:p>
          <a:p>
            <a:pPr marL="514350" indent="-514350">
              <a:buFontTx/>
              <a:buAutoNum type="arabicPeriod"/>
            </a:pPr>
            <a:r>
              <a:rPr lang="en-US" dirty="0"/>
              <a:t>Regular Coke ® - Sink or Float?</a:t>
            </a:r>
          </a:p>
          <a:p>
            <a:pPr marL="514350" indent="-514350">
              <a:buAutoNum type="arabicPeriod"/>
            </a:pPr>
            <a:r>
              <a:rPr lang="en-US" dirty="0"/>
              <a:t>Big rock - Sink or Float?</a:t>
            </a:r>
          </a:p>
          <a:p>
            <a:pPr marL="514350" indent="-514350">
              <a:buFontTx/>
              <a:buAutoNum type="arabicPeriod"/>
            </a:pPr>
            <a:r>
              <a:rPr lang="en-US" dirty="0"/>
              <a:t>Little rock - Sink or Float?</a:t>
            </a:r>
          </a:p>
          <a:p>
            <a:pPr marL="514350" indent="-514350">
              <a:buFontTx/>
              <a:buAutoNum type="arabicPeriod"/>
            </a:pPr>
            <a:r>
              <a:rPr lang="en-US" dirty="0"/>
              <a:t>Small metal orb - Sink or Float?</a:t>
            </a:r>
          </a:p>
          <a:p>
            <a:pPr marL="514350" indent="-514350">
              <a:buFontTx/>
              <a:buAutoNum type="arabicPeriod"/>
            </a:pPr>
            <a:r>
              <a:rPr lang="en-US" dirty="0"/>
              <a:t>Big metal orb - Sink or Float?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07736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0"/>
            <a:ext cx="8229600" cy="1143000"/>
          </a:xfrm>
        </p:spPr>
        <p:txBody>
          <a:bodyPr/>
          <a:lstStyle/>
          <a:p>
            <a:pPr eaLnBrk="1" hangingPunct="1">
              <a:defRPr/>
            </a:pPr>
            <a:r>
              <a:rPr lang="en-US" sz="5400" b="1" dirty="0">
                <a:solidFill>
                  <a:schemeClr val="tx1"/>
                </a:solidFill>
              </a:rPr>
              <a:t>DERIVED UNITS</a:t>
            </a:r>
          </a:p>
        </p:txBody>
      </p:sp>
      <p:sp>
        <p:nvSpPr>
          <p:cNvPr id="14339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228600" y="1600200"/>
            <a:ext cx="8686800" cy="5791200"/>
          </a:xfrm>
        </p:spPr>
        <p:txBody>
          <a:bodyPr/>
          <a:lstStyle/>
          <a:p>
            <a:pPr marL="800100" indent="-571500" eaLnBrk="1" hangingPunct="1">
              <a:buFont typeface="Wingdings" panose="05000000000000000000" pitchFamily="2" charset="2"/>
              <a:buChar char="v"/>
              <a:defRPr/>
            </a:pPr>
            <a:r>
              <a:rPr lang="en-US" sz="3600" dirty="0"/>
              <a:t>Obtained by </a:t>
            </a:r>
            <a:r>
              <a:rPr lang="en-US" sz="3600" b="1" dirty="0">
                <a:solidFill>
                  <a:srgbClr val="FE141A"/>
                </a:solidFill>
              </a:rPr>
              <a:t>combining</a:t>
            </a:r>
            <a:r>
              <a:rPr lang="en-US" sz="3600" dirty="0">
                <a:solidFill>
                  <a:srgbClr val="FE141A"/>
                </a:solidFill>
              </a:rPr>
              <a:t> </a:t>
            </a:r>
            <a:r>
              <a:rPr lang="en-US" sz="3600" dirty="0"/>
              <a:t>different </a:t>
            </a:r>
            <a:r>
              <a:rPr lang="en-US" sz="3600" dirty="0" smtClean="0"/>
              <a:t>units.  Examples: </a:t>
            </a:r>
            <a:r>
              <a:rPr lang="en-US" sz="3600" dirty="0"/>
              <a:t>density, speed</a:t>
            </a:r>
          </a:p>
          <a:p>
            <a:pPr marL="800100" indent="-571500" eaLnBrk="1" hangingPunct="1">
              <a:buFont typeface="Wingdings" panose="05000000000000000000" pitchFamily="2" charset="2"/>
              <a:buChar char="v"/>
              <a:defRPr/>
            </a:pPr>
            <a:r>
              <a:rPr lang="en-US" sz="3600" dirty="0"/>
              <a:t>Density is the amount of mass per unit </a:t>
            </a:r>
            <a:r>
              <a:rPr lang="en-US" sz="3600" dirty="0" smtClean="0"/>
              <a:t>volume; D </a:t>
            </a:r>
            <a:r>
              <a:rPr lang="en-US" sz="3600" dirty="0"/>
              <a:t>= </a:t>
            </a:r>
            <a:r>
              <a:rPr lang="en-US" sz="3600" b="1" dirty="0" smtClean="0">
                <a:solidFill>
                  <a:srgbClr val="FE141A"/>
                </a:solidFill>
              </a:rPr>
              <a:t>m/v</a:t>
            </a:r>
          </a:p>
          <a:p>
            <a:pPr marL="800100" indent="-571500" eaLnBrk="1" hangingPunct="1">
              <a:buFont typeface="Wingdings" panose="05000000000000000000" pitchFamily="2" charset="2"/>
              <a:buChar char="v"/>
              <a:defRPr/>
            </a:pPr>
            <a:r>
              <a:rPr lang="en-US" sz="3600" dirty="0" smtClean="0"/>
              <a:t>Speed is distance divided by time; S = </a:t>
            </a:r>
            <a:r>
              <a:rPr lang="en-US" sz="3600" b="1" dirty="0" smtClean="0">
                <a:solidFill>
                  <a:srgbClr val="FE141A"/>
                </a:solidFill>
              </a:rPr>
              <a:t>d/t</a:t>
            </a:r>
            <a:endParaRPr lang="en-US" sz="3600" b="1" dirty="0">
              <a:solidFill>
                <a:srgbClr val="FE141A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43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43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433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433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433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433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339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" y="228600"/>
            <a:ext cx="8139447" cy="6400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1100605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1" name="WordArt 3"/>
          <p:cNvSpPr>
            <a:spLocks noChangeArrowheads="1" noChangeShapeType="1" noTextEdit="1"/>
          </p:cNvSpPr>
          <p:nvPr/>
        </p:nvSpPr>
        <p:spPr bwMode="auto">
          <a:xfrm>
            <a:off x="685800" y="685800"/>
            <a:ext cx="7848600" cy="350520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en-US" sz="3600" kern="10" dirty="0">
                <a:ln w="12700">
                  <a:solidFill>
                    <a:srgbClr val="EAEAEA"/>
                  </a:solidFill>
                  <a:round/>
                  <a:headEnd/>
                  <a:tailEnd/>
                </a:ln>
                <a:gradFill rotWithShape="1">
                  <a:gsLst>
                    <a:gs pos="0">
                      <a:srgbClr val="A603AB"/>
                    </a:gs>
                    <a:gs pos="12000">
                      <a:srgbClr val="E81766"/>
                    </a:gs>
                    <a:gs pos="27000">
                      <a:srgbClr val="EE3F17"/>
                    </a:gs>
                    <a:gs pos="48000">
                      <a:srgbClr val="FFFF00"/>
                    </a:gs>
                    <a:gs pos="64999">
                      <a:srgbClr val="1A8D48"/>
                    </a:gs>
                    <a:gs pos="78999">
                      <a:srgbClr val="0819FB"/>
                    </a:gs>
                    <a:gs pos="100000">
                      <a:srgbClr val="A603AB"/>
                    </a:gs>
                  </a:gsLst>
                  <a:lin ang="0" scaled="1"/>
                </a:gradFill>
                <a:effectLst>
                  <a:outerShdw dist="35921" dir="2700000" sy="50000" kx="2115830" algn="bl" rotWithShape="0">
                    <a:srgbClr val="C0C0C0">
                      <a:alpha val="79999"/>
                    </a:srgbClr>
                  </a:outerShdw>
                </a:effectLst>
                <a:latin typeface="Assimilation"/>
              </a:rPr>
              <a:t>DENSITY</a:t>
            </a:r>
          </a:p>
          <a:p>
            <a:pPr algn="ctr"/>
            <a:endParaRPr lang="en-US" sz="3600" kern="10" dirty="0">
              <a:ln w="12700">
                <a:solidFill>
                  <a:srgbClr val="EAEAEA"/>
                </a:solidFill>
                <a:round/>
                <a:headEnd/>
                <a:tailEnd/>
              </a:ln>
              <a:gradFill rotWithShape="1">
                <a:gsLst>
                  <a:gs pos="0">
                    <a:srgbClr val="A603AB"/>
                  </a:gs>
                  <a:gs pos="12000">
                    <a:srgbClr val="E81766"/>
                  </a:gs>
                  <a:gs pos="27000">
                    <a:srgbClr val="EE3F17"/>
                  </a:gs>
                  <a:gs pos="48000">
                    <a:srgbClr val="FFFF00"/>
                  </a:gs>
                  <a:gs pos="64999">
                    <a:srgbClr val="1A8D48"/>
                  </a:gs>
                  <a:gs pos="78999">
                    <a:srgbClr val="0819FB"/>
                  </a:gs>
                  <a:gs pos="100000">
                    <a:srgbClr val="A603AB"/>
                  </a:gs>
                </a:gsLst>
                <a:lin ang="0" scaled="1"/>
              </a:gradFill>
              <a:effectLst>
                <a:outerShdw dist="35921" dir="2700000" sy="50000" kx="2115830" algn="bl" rotWithShape="0">
                  <a:srgbClr val="C0C0C0">
                    <a:alpha val="79999"/>
                  </a:srgbClr>
                </a:outerShdw>
              </a:effectLst>
              <a:latin typeface="Assimilation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57514" y="2895600"/>
            <a:ext cx="6905171" cy="35302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914400"/>
          </a:xfrm>
        </p:spPr>
        <p:txBody>
          <a:bodyPr/>
          <a:lstStyle/>
          <a:p>
            <a:r>
              <a:rPr lang="en-US" altLang="en-US" sz="5400" b="1" dirty="0" smtClean="0"/>
              <a:t>DENSITY</a:t>
            </a:r>
            <a:endParaRPr lang="en-US" altLang="en-US" sz="5400" b="1" dirty="0"/>
          </a:p>
        </p:txBody>
      </p:sp>
      <p:sp>
        <p:nvSpPr>
          <p:cNvPr id="33795" name="Content Placeholder 2"/>
          <p:cNvSpPr>
            <a:spLocks noGrp="1"/>
          </p:cNvSpPr>
          <p:nvPr>
            <p:ph idx="1"/>
          </p:nvPr>
        </p:nvSpPr>
        <p:spPr>
          <a:xfrm>
            <a:off x="457200" y="1524000"/>
            <a:ext cx="4343400" cy="4449763"/>
          </a:xfrm>
        </p:spPr>
        <p:txBody>
          <a:bodyPr/>
          <a:lstStyle/>
          <a:p>
            <a:r>
              <a:rPr lang="en-US" sz="2800" dirty="0"/>
              <a:t>There are physical characteristics of a substance that help identify the substance. One of these characteristics is density. </a:t>
            </a:r>
            <a:endParaRPr lang="en-US" sz="2800" dirty="0" smtClean="0"/>
          </a:p>
          <a:p>
            <a:r>
              <a:rPr lang="en-US" altLang="en-US" sz="2800" dirty="0" smtClean="0"/>
              <a:t>Density is the </a:t>
            </a:r>
            <a:r>
              <a:rPr lang="en-US" altLang="en-US" sz="2800" dirty="0"/>
              <a:t>a</a:t>
            </a:r>
            <a:r>
              <a:rPr lang="en-US" altLang="en-US" sz="2800" dirty="0" smtClean="0"/>
              <a:t>mount </a:t>
            </a:r>
            <a:r>
              <a:rPr lang="en-US" altLang="en-US" sz="2800" dirty="0"/>
              <a:t>of </a:t>
            </a:r>
            <a:r>
              <a:rPr lang="en-US" altLang="en-US" sz="2800" b="1" dirty="0">
                <a:solidFill>
                  <a:srgbClr val="FF0000"/>
                </a:solidFill>
              </a:rPr>
              <a:t>matter</a:t>
            </a:r>
            <a:r>
              <a:rPr lang="en-US" altLang="en-US" sz="2800" dirty="0">
                <a:solidFill>
                  <a:srgbClr val="FF0000"/>
                </a:solidFill>
              </a:rPr>
              <a:t> </a:t>
            </a:r>
            <a:r>
              <a:rPr lang="en-US" altLang="en-US" sz="2800" dirty="0"/>
              <a:t>in a specific </a:t>
            </a:r>
            <a:r>
              <a:rPr lang="en-US" altLang="en-US" sz="2800" b="1" dirty="0">
                <a:solidFill>
                  <a:srgbClr val="FF0000"/>
                </a:solidFill>
              </a:rPr>
              <a:t>volume</a:t>
            </a:r>
            <a:r>
              <a:rPr lang="en-US" altLang="en-US" sz="2800" dirty="0"/>
              <a:t>; </a:t>
            </a:r>
            <a:r>
              <a:rPr lang="en-US" altLang="en-US" sz="2800" b="1" dirty="0">
                <a:solidFill>
                  <a:srgbClr val="FF0000"/>
                </a:solidFill>
              </a:rPr>
              <a:t>mass per unit volume</a:t>
            </a:r>
            <a:r>
              <a:rPr lang="en-US" altLang="en-US" sz="2800" dirty="0"/>
              <a:t>.</a:t>
            </a:r>
          </a:p>
        </p:txBody>
      </p:sp>
      <p:pic>
        <p:nvPicPr>
          <p:cNvPr id="33796" name="Picture 2" descr="http://www.nyu.edu/pages/mathmol/textbook/density_box.gif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29200" y="1905000"/>
            <a:ext cx="3514725" cy="1266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3797" name="Rounded Rectangle 3"/>
          <p:cNvSpPr>
            <a:spLocks noChangeArrowheads="1"/>
          </p:cNvSpPr>
          <p:nvPr/>
        </p:nvSpPr>
        <p:spPr bwMode="auto">
          <a:xfrm>
            <a:off x="5181600" y="3362325"/>
            <a:ext cx="3581399" cy="2819400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  <a:ln w="9525" algn="ctr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800" dirty="0"/>
              <a:t>These 2 cubes have the same VOLUME, but they have different densities. Why?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9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379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379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9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379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379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379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379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3797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5400" b="1" dirty="0" smtClean="0"/>
              <a:t>DENSITY</a:t>
            </a:r>
            <a:endParaRPr lang="en-US" sz="54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800" dirty="0"/>
              <a:t>We can calculate the density of a solid, liquid, or gas. </a:t>
            </a:r>
            <a:r>
              <a:rPr lang="en-US" sz="2800" dirty="0" smtClean="0"/>
              <a:t>Note </a:t>
            </a:r>
            <a:r>
              <a:rPr lang="en-US" sz="2800" dirty="0"/>
              <a:t>the difference in units in the formulas of the density of a solid and liquid. </a:t>
            </a:r>
            <a:endParaRPr lang="en-US" sz="2800" dirty="0" smtClean="0"/>
          </a:p>
          <a:p>
            <a:r>
              <a:rPr lang="en-US" sz="2800" dirty="0" smtClean="0"/>
              <a:t>The </a:t>
            </a:r>
            <a:r>
              <a:rPr lang="en-US" sz="2800" dirty="0"/>
              <a:t>unit for cubic centimeters is cm</a:t>
            </a:r>
            <a:r>
              <a:rPr lang="en-US" sz="2800" baseline="30000" dirty="0"/>
              <a:t>3</a:t>
            </a:r>
            <a:r>
              <a:rPr lang="en-US" sz="2800" dirty="0"/>
              <a:t> and for milliliters is </a:t>
            </a:r>
            <a:r>
              <a:rPr lang="en-US" sz="2800" dirty="0" err="1"/>
              <a:t>mL.</a:t>
            </a:r>
            <a:r>
              <a:rPr lang="en-US" sz="2800" dirty="0"/>
              <a:t> Since one mL equals one cm</a:t>
            </a:r>
            <a:r>
              <a:rPr lang="en-US" sz="2800" baseline="30000" dirty="0"/>
              <a:t>3</a:t>
            </a:r>
            <a:r>
              <a:rPr lang="en-US" sz="2800" dirty="0"/>
              <a:t>, there is no difference between g/cm</a:t>
            </a:r>
            <a:r>
              <a:rPr lang="en-US" sz="2800" baseline="30000" dirty="0"/>
              <a:t>3</a:t>
            </a:r>
            <a:r>
              <a:rPr lang="en-US" sz="2800" dirty="0"/>
              <a:t> and g/</a:t>
            </a:r>
            <a:r>
              <a:rPr lang="en-US" sz="2800" dirty="0" err="1"/>
              <a:t>mL.</a:t>
            </a:r>
            <a:r>
              <a:rPr lang="en-US" sz="2800" dirty="0"/>
              <a:t> </a:t>
            </a:r>
          </a:p>
          <a:p>
            <a:endParaRPr lang="en-US" dirty="0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05400" y="4800600"/>
            <a:ext cx="3355571" cy="1066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5800" y="4809899"/>
            <a:ext cx="4509344" cy="10575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6422838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5400" b="1" dirty="0" smtClean="0"/>
              <a:t>DENSITY</a:t>
            </a:r>
            <a:endParaRPr lang="en-US" sz="54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800" dirty="0"/>
              <a:t>This image will help you in figuring out how to solve density problems: </a:t>
            </a:r>
          </a:p>
          <a:p>
            <a:endParaRPr lang="en-US" sz="2800" dirty="0" smtClean="0"/>
          </a:p>
          <a:p>
            <a:endParaRPr lang="en-US" sz="2800" dirty="0" smtClean="0"/>
          </a:p>
          <a:p>
            <a:endParaRPr lang="en-US" sz="2800" dirty="0"/>
          </a:p>
          <a:p>
            <a:endParaRPr lang="en-US" sz="2800" dirty="0" smtClean="0"/>
          </a:p>
          <a:p>
            <a:endParaRPr lang="en-US" sz="2800" dirty="0" smtClean="0"/>
          </a:p>
          <a:p>
            <a:r>
              <a:rPr lang="en-US" sz="2800" dirty="0" smtClean="0"/>
              <a:t>Simply </a:t>
            </a:r>
            <a:r>
              <a:rPr lang="en-US" sz="2800" dirty="0"/>
              <a:t>cover up whichever value you need to calculate and the other two are shown in their proper placement, be it to multiply or to divide.   </a:t>
            </a:r>
          </a:p>
          <a:p>
            <a:endParaRPr lang="en-US" dirty="0"/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24400" y="2209800"/>
            <a:ext cx="3562350" cy="28341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2361409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Title 1"/>
          <p:cNvSpPr>
            <a:spLocks noGrp="1"/>
          </p:cNvSpPr>
          <p:nvPr>
            <p:ph type="title"/>
          </p:nvPr>
        </p:nvSpPr>
        <p:spPr>
          <a:xfrm>
            <a:off x="442913" y="12700"/>
            <a:ext cx="8229600" cy="1143000"/>
          </a:xfrm>
        </p:spPr>
        <p:txBody>
          <a:bodyPr/>
          <a:lstStyle/>
          <a:p>
            <a:r>
              <a:rPr lang="en-US" altLang="en-US" sz="5400" b="1" dirty="0" smtClean="0"/>
              <a:t>PRACTICE</a:t>
            </a:r>
            <a:endParaRPr lang="en-US" altLang="en-US" sz="5400" b="1" dirty="0"/>
          </a:p>
        </p:txBody>
      </p:sp>
      <p:sp>
        <p:nvSpPr>
          <p:cNvPr id="34819" name="Content Placeholder 2"/>
          <p:cNvSpPr>
            <a:spLocks noGrp="1"/>
          </p:cNvSpPr>
          <p:nvPr>
            <p:ph idx="1"/>
          </p:nvPr>
        </p:nvSpPr>
        <p:spPr>
          <a:xfrm>
            <a:off x="297656" y="1295400"/>
            <a:ext cx="4052888" cy="1600200"/>
          </a:xfrm>
        </p:spPr>
        <p:txBody>
          <a:bodyPr/>
          <a:lstStyle/>
          <a:p>
            <a:r>
              <a:rPr lang="en-US" altLang="en-US" dirty="0">
                <a:latin typeface="Comic Sans MS" panose="030F0702030302020204" pitchFamily="66" charset="0"/>
              </a:rPr>
              <a:t>Which cylinder has the greatest density?</a:t>
            </a:r>
          </a:p>
          <a:p>
            <a:endParaRPr lang="en-US" altLang="en-US" dirty="0">
              <a:latin typeface="Comic Sans MS" panose="030F0702030302020204" pitchFamily="66" charset="0"/>
            </a:endParaRPr>
          </a:p>
        </p:txBody>
      </p:sp>
      <p:pic>
        <p:nvPicPr>
          <p:cNvPr id="3482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49838" y="1295400"/>
            <a:ext cx="3686175" cy="2667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Up Arrow 4"/>
          <p:cNvSpPr>
            <a:spLocks noChangeArrowheads="1"/>
          </p:cNvSpPr>
          <p:nvPr/>
        </p:nvSpPr>
        <p:spPr bwMode="auto">
          <a:xfrm>
            <a:off x="4938713" y="4038600"/>
            <a:ext cx="2209800" cy="2362200"/>
          </a:xfrm>
          <a:prstGeom prst="upArrow">
            <a:avLst>
              <a:gd name="adj1" fmla="val 50000"/>
              <a:gd name="adj2" fmla="val 5830"/>
            </a:avLst>
          </a:prstGeom>
          <a:solidFill>
            <a:srgbClr val="FFFF00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 wrap="none"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600" dirty="0">
                <a:latin typeface="Comic Sans MS" panose="030F0702030302020204" pitchFamily="66" charset="0"/>
              </a:rPr>
              <a:t>Vol: 5 mL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600" dirty="0">
                <a:latin typeface="Comic Sans MS" panose="030F0702030302020204" pitchFamily="66" charset="0"/>
              </a:rPr>
              <a:t>Mass: 10g</a:t>
            </a:r>
          </a:p>
        </p:txBody>
      </p:sp>
      <p:sp>
        <p:nvSpPr>
          <p:cNvPr id="7" name="Up Arrow 6"/>
          <p:cNvSpPr>
            <a:spLocks noChangeArrowheads="1"/>
          </p:cNvSpPr>
          <p:nvPr/>
        </p:nvSpPr>
        <p:spPr bwMode="auto">
          <a:xfrm>
            <a:off x="6767513" y="4038600"/>
            <a:ext cx="2286000" cy="2362200"/>
          </a:xfrm>
          <a:prstGeom prst="upArrow">
            <a:avLst>
              <a:gd name="adj1" fmla="val 50000"/>
              <a:gd name="adj2" fmla="val 4655"/>
            </a:avLst>
          </a:prstGeom>
          <a:solidFill>
            <a:srgbClr val="FFFF00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 wrap="none"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600" dirty="0">
                <a:latin typeface="Comic Sans MS" panose="030F0702030302020204" pitchFamily="66" charset="0"/>
              </a:rPr>
              <a:t>Vol: 25 mL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600" dirty="0">
                <a:latin typeface="Comic Sans MS" panose="030F0702030302020204" pitchFamily="66" charset="0"/>
              </a:rPr>
              <a:t>Mass: 15g</a:t>
            </a:r>
          </a:p>
        </p:txBody>
      </p:sp>
      <p:sp>
        <p:nvSpPr>
          <p:cNvPr id="6" name="Rectangle 5"/>
          <p:cNvSpPr>
            <a:spLocks noChangeArrowheads="1"/>
          </p:cNvSpPr>
          <p:nvPr/>
        </p:nvSpPr>
        <p:spPr bwMode="auto">
          <a:xfrm>
            <a:off x="4938713" y="4838700"/>
            <a:ext cx="1954212" cy="571500"/>
          </a:xfrm>
          <a:prstGeom prst="rect">
            <a:avLst/>
          </a:prstGeom>
          <a:solidFill>
            <a:srgbClr val="92D050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 wrap="none"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 dirty="0">
                <a:latin typeface="Comic Sans MS" panose="030F0702030302020204" pitchFamily="66" charset="0"/>
              </a:rPr>
              <a:t>Density = 2g/mL</a:t>
            </a:r>
          </a:p>
        </p:txBody>
      </p:sp>
      <p:sp>
        <p:nvSpPr>
          <p:cNvPr id="9" name="Rectangle 8"/>
          <p:cNvSpPr>
            <a:spLocks noChangeArrowheads="1"/>
          </p:cNvSpPr>
          <p:nvPr/>
        </p:nvSpPr>
        <p:spPr bwMode="auto">
          <a:xfrm>
            <a:off x="6934200" y="4838700"/>
            <a:ext cx="2119313" cy="571500"/>
          </a:xfrm>
          <a:prstGeom prst="rect">
            <a:avLst/>
          </a:prstGeom>
          <a:solidFill>
            <a:srgbClr val="92D050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 wrap="none"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 dirty="0">
                <a:latin typeface="Comic Sans MS" panose="030F0702030302020204" pitchFamily="66" charset="0"/>
              </a:rPr>
              <a:t>Density = 1.7g/mL</a:t>
            </a:r>
          </a:p>
        </p:txBody>
      </p:sp>
      <p:sp>
        <p:nvSpPr>
          <p:cNvPr id="10" name="Content Placeholder 2"/>
          <p:cNvSpPr txBox="1">
            <a:spLocks/>
          </p:cNvSpPr>
          <p:nvPr/>
        </p:nvSpPr>
        <p:spPr bwMode="auto">
          <a:xfrm>
            <a:off x="304800" y="3048000"/>
            <a:ext cx="4343400" cy="3505200"/>
          </a:xfrm>
          <a:prstGeom prst="rect">
            <a:avLst/>
          </a:prstGeom>
          <a:solidFill>
            <a:schemeClr val="accent5">
              <a:lumMod val="75000"/>
            </a:schemeClr>
          </a:solidFill>
          <a:ln>
            <a:noFill/>
          </a:ln>
          <a:effectLst/>
        </p:spPr>
        <p:txBody>
          <a:bodyPr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>
              <a:defRPr/>
            </a:pPr>
            <a:r>
              <a:rPr lang="en-US" kern="0" dirty="0">
                <a:latin typeface="Comic Sans MS" pitchFamily="66" charset="0"/>
              </a:rPr>
              <a:t>What if I had the same amount of each cylinder (1 mL) - which one would have a greater mass??</a:t>
            </a:r>
          </a:p>
          <a:p>
            <a:pPr>
              <a:defRPr/>
            </a:pPr>
            <a:endParaRPr lang="en-US" kern="0" dirty="0">
              <a:latin typeface="Comic Sans MS" pitchFamily="66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 nodeType="clickPar">
                      <p:stCondLst>
                        <p:cond delay="indefinite"/>
                      </p:stCondLst>
                      <p:childTnLst>
                        <p:par>
                          <p:cTn id="1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 nodeType="clickPar">
                      <p:stCondLst>
                        <p:cond delay="indefinite"/>
                      </p:stCondLst>
                      <p:childTnLst>
                        <p:par>
                          <p:cTn id="2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7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7" grpId="0" animBg="1"/>
      <p:bldP spid="6" grpId="0" animBg="1"/>
      <p:bldP spid="9" grpId="0" animBg="1"/>
      <p:bldP spid="10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US" sz="5400" b="1" dirty="0" smtClean="0">
                <a:solidFill>
                  <a:schemeClr val="tx1"/>
                </a:solidFill>
              </a:rPr>
              <a:t>PRACTICE</a:t>
            </a:r>
            <a:endParaRPr lang="en-US" sz="5400" b="1" dirty="0">
              <a:solidFill>
                <a:schemeClr val="tx1"/>
              </a:solidFill>
            </a:endParaRPr>
          </a:p>
        </p:txBody>
      </p:sp>
      <p:sp>
        <p:nvSpPr>
          <p:cNvPr id="7" name="Content Placeholder 6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1" dirty="0" smtClean="0"/>
              <a:t>When </a:t>
            </a:r>
            <a:r>
              <a:rPr lang="en-US" b="1" dirty="0"/>
              <a:t>you work these problems, you need to do the following:</a:t>
            </a:r>
            <a:endParaRPr lang="en-US" dirty="0"/>
          </a:p>
          <a:p>
            <a:pPr marL="514350" lvl="0" indent="-514350">
              <a:buAutoNum type="arabicPeriod"/>
            </a:pPr>
            <a:r>
              <a:rPr lang="en-US" dirty="0" smtClean="0"/>
              <a:t>Write </a:t>
            </a:r>
            <a:r>
              <a:rPr lang="en-US" dirty="0"/>
              <a:t>what you know and where you are </a:t>
            </a:r>
            <a:r>
              <a:rPr lang="en-US" dirty="0" smtClean="0"/>
              <a:t>going.</a:t>
            </a:r>
          </a:p>
          <a:p>
            <a:pPr marL="514350" lvl="0" indent="-514350">
              <a:buAutoNum type="arabicPeriod"/>
            </a:pPr>
            <a:r>
              <a:rPr lang="en-US" dirty="0" smtClean="0"/>
              <a:t>Write </a:t>
            </a:r>
            <a:r>
              <a:rPr lang="en-US" dirty="0"/>
              <a:t>the </a:t>
            </a:r>
            <a:r>
              <a:rPr lang="en-US" dirty="0" smtClean="0"/>
              <a:t>formula.</a:t>
            </a:r>
          </a:p>
          <a:p>
            <a:pPr marL="514350" lvl="0" indent="-514350">
              <a:buAutoNum type="arabicPeriod"/>
            </a:pPr>
            <a:r>
              <a:rPr lang="en-US" dirty="0" smtClean="0"/>
              <a:t>Plug </a:t>
            </a:r>
            <a:r>
              <a:rPr lang="en-US" dirty="0"/>
              <a:t>in the data given and </a:t>
            </a:r>
            <a:r>
              <a:rPr lang="en-US" dirty="0" smtClean="0"/>
              <a:t>solve.</a:t>
            </a:r>
          </a:p>
          <a:p>
            <a:pPr marL="514350" lvl="0" indent="-514350">
              <a:buAutoNum type="arabicPeriod"/>
            </a:pPr>
            <a:r>
              <a:rPr lang="en-US" dirty="0" smtClean="0"/>
              <a:t>Be </a:t>
            </a:r>
            <a:r>
              <a:rPr lang="en-US" dirty="0"/>
              <a:t>sure your answer has the correct unit.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86400" y="232229"/>
            <a:ext cx="2887717" cy="1066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9091397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5400" b="1" dirty="0">
                <a:solidFill>
                  <a:schemeClr val="tx1"/>
                </a:solidFill>
              </a:rPr>
              <a:t>DENSITY PROBLEM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1"/>
            <a:ext cx="8229600" cy="1676400"/>
          </a:xfrm>
        </p:spPr>
        <p:txBody>
          <a:bodyPr/>
          <a:lstStyle/>
          <a:p>
            <a:r>
              <a:rPr lang="en-US" dirty="0"/>
              <a:t>A block of aluminum occupies a volume of 15.0mL and weighs 40.5g.  What is its density?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57200" y="3276601"/>
            <a:ext cx="274320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indent="0">
              <a:buNone/>
            </a:pPr>
            <a:r>
              <a:rPr lang="en-US" sz="3200" dirty="0"/>
              <a:t>V = 15.0mL</a:t>
            </a:r>
          </a:p>
          <a:p>
            <a:pPr marL="0" indent="0">
              <a:buNone/>
            </a:pPr>
            <a:r>
              <a:rPr lang="en-US" sz="3200" dirty="0"/>
              <a:t>M = 40.5g</a:t>
            </a:r>
          </a:p>
          <a:p>
            <a:pPr marL="0" indent="0">
              <a:buNone/>
            </a:pPr>
            <a:r>
              <a:rPr lang="en-US" sz="3200" dirty="0"/>
              <a:t>D = ?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3886200" y="3270381"/>
            <a:ext cx="20574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/>
              <a:t>D = M/V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3887755" y="4039660"/>
            <a:ext cx="36576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/>
              <a:t>D = 40.5g/15.0mL   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4267200" y="4802719"/>
            <a:ext cx="25908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/>
              <a:t> </a:t>
            </a:r>
            <a:r>
              <a:rPr lang="en-US" sz="3200" b="1" dirty="0"/>
              <a:t>= 2.7g/mL</a:t>
            </a:r>
          </a:p>
        </p:txBody>
      </p:sp>
      <p:sp>
        <p:nvSpPr>
          <p:cNvPr id="8" name="Rectangle 7"/>
          <p:cNvSpPr/>
          <p:nvPr/>
        </p:nvSpPr>
        <p:spPr bwMode="auto">
          <a:xfrm>
            <a:off x="4267200" y="4808939"/>
            <a:ext cx="2514600" cy="578555"/>
          </a:xfrm>
          <a:prstGeom prst="rect">
            <a:avLst/>
          </a:prstGeom>
          <a:noFill/>
          <a:ln w="381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929703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4" grpId="0"/>
      <p:bldP spid="5" grpId="0"/>
      <p:bldP spid="6" grpId="0"/>
      <p:bldP spid="7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5400" b="1" dirty="0">
                <a:solidFill>
                  <a:schemeClr val="tx1"/>
                </a:solidFill>
              </a:rPr>
              <a:t>GRO-BEAST LAB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447800"/>
            <a:ext cx="8229600" cy="4525963"/>
          </a:xfrm>
        </p:spPr>
        <p:txBody>
          <a:bodyPr/>
          <a:lstStyle/>
          <a:p>
            <a:r>
              <a:rPr lang="en-US" dirty="0"/>
              <a:t>Write down all seven pieces of data in your data table. </a:t>
            </a:r>
          </a:p>
          <a:p>
            <a:r>
              <a:rPr lang="en-US" dirty="0"/>
              <a:t>Calculate the density for each set of data.  Put the density answers in Calculations </a:t>
            </a:r>
            <a:r>
              <a:rPr lang="en-US" dirty="0" smtClean="0"/>
              <a:t>column next </a:t>
            </a:r>
            <a:r>
              <a:rPr lang="en-US" dirty="0"/>
              <a:t>to Observations and Data table.</a:t>
            </a:r>
          </a:p>
          <a:p>
            <a:r>
              <a:rPr lang="en-US" dirty="0"/>
              <a:t>Then graph the mass and volume data on the backside following the directions. </a:t>
            </a:r>
          </a:p>
          <a:p>
            <a:r>
              <a:rPr lang="en-US" dirty="0"/>
              <a:t>Answer the two conclusion questions</a:t>
            </a:r>
          </a:p>
          <a:p>
            <a:r>
              <a:rPr lang="en-US" dirty="0"/>
              <a:t>Lab is due on </a:t>
            </a:r>
            <a:r>
              <a:rPr lang="en-US" b="1" dirty="0">
                <a:solidFill>
                  <a:srgbClr val="7030A0"/>
                </a:solidFill>
              </a:rPr>
              <a:t>THURSDAY.</a:t>
            </a:r>
          </a:p>
        </p:txBody>
      </p:sp>
    </p:spTree>
    <p:extLst>
      <p:ext uri="{BB962C8B-B14F-4D97-AF65-F5344CB8AC3E}">
        <p14:creationId xmlns:p14="http://schemas.microsoft.com/office/powerpoint/2010/main" val="27369005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5400" b="1" dirty="0">
                <a:solidFill>
                  <a:schemeClr val="tx1"/>
                </a:solidFill>
              </a:rPr>
              <a:t>TO DO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Do the five remaining density problems in the notes.  Follow the four steps to solving problems.</a:t>
            </a:r>
          </a:p>
          <a:p>
            <a:r>
              <a:rPr lang="en-US" dirty="0"/>
              <a:t>Calculate the density for all seven pieces of </a:t>
            </a:r>
            <a:r>
              <a:rPr lang="en-US" dirty="0" err="1"/>
              <a:t>Gro</a:t>
            </a:r>
            <a:r>
              <a:rPr lang="en-US" dirty="0"/>
              <a:t>-beast data – </a:t>
            </a:r>
            <a:r>
              <a:rPr lang="en-US" dirty="0" smtClean="0"/>
              <a:t>Graph </a:t>
            </a:r>
            <a:r>
              <a:rPr lang="en-US" dirty="0"/>
              <a:t>and answer the two conclusion questions – due </a:t>
            </a:r>
            <a:r>
              <a:rPr lang="en-US" b="1" dirty="0">
                <a:solidFill>
                  <a:srgbClr val="7030A0"/>
                </a:solidFill>
              </a:rPr>
              <a:t>THURSDAY</a:t>
            </a:r>
            <a:r>
              <a:rPr lang="en-US" b="1" dirty="0">
                <a:solidFill>
                  <a:srgbClr val="FFFF00"/>
                </a:solidFill>
              </a:rPr>
              <a:t>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dirty="0" smtClean="0"/>
              <a:t>Vocabulary Quiz </a:t>
            </a:r>
            <a:r>
              <a:rPr lang="en-US" b="1" dirty="0" smtClean="0">
                <a:solidFill>
                  <a:srgbClr val="7030A0"/>
                </a:solidFill>
              </a:rPr>
              <a:t>tomorrow</a:t>
            </a:r>
            <a:r>
              <a:rPr lang="en-US" dirty="0" smtClean="0"/>
              <a:t>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322965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</a:defRPr>
        </a:defPPr>
      </a:lstStyle>
    </a:lnDef>
  </a:objectDefaults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13103</TotalTime>
  <Words>528</Words>
  <Application>Microsoft Office PowerPoint</Application>
  <PresentationFormat>On-screen Show (4:3)</PresentationFormat>
  <Paragraphs>65</Paragraphs>
  <Slides>13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4" baseType="lpstr">
      <vt:lpstr>Default Design</vt:lpstr>
      <vt:lpstr>DO NOW</vt:lpstr>
      <vt:lpstr>SINK OR FLOAT?</vt:lpstr>
      <vt:lpstr>DERIVED UNITS</vt:lpstr>
      <vt:lpstr>PowerPoint Presentation</vt:lpstr>
      <vt:lpstr>PowerPoint Presentation</vt:lpstr>
      <vt:lpstr>DENSITY</vt:lpstr>
      <vt:lpstr>DENSITY</vt:lpstr>
      <vt:lpstr>DENSITY</vt:lpstr>
      <vt:lpstr>PRACTICE</vt:lpstr>
      <vt:lpstr>PRACTICE</vt:lpstr>
      <vt:lpstr>DENSITY PROBLEM</vt:lpstr>
      <vt:lpstr>GRO-BEAST LAB</vt:lpstr>
      <vt:lpstr>TO DO</vt:lpstr>
    </vt:vector>
  </TitlesOfParts>
  <Company>a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Metric System</dc:title>
  <dc:creator>a</dc:creator>
  <cp:lastModifiedBy>JCBOE</cp:lastModifiedBy>
  <cp:revision>143</cp:revision>
  <dcterms:created xsi:type="dcterms:W3CDTF">2002-07-31T12:48:05Z</dcterms:created>
  <dcterms:modified xsi:type="dcterms:W3CDTF">2017-08-09T12:29:39Z</dcterms:modified>
</cp:coreProperties>
</file>