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8" r:id="rId4"/>
    <p:sldId id="260" r:id="rId5"/>
    <p:sldId id="276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70" d="100"/>
          <a:sy n="70" d="100"/>
        </p:scale>
        <p:origin x="-57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B835D6BB-0287-4F72-9F93-D201FD99A373}" type="datetimeFigureOut">
              <a:rPr lang="en-US" smtClean="0"/>
              <a:t>10/9/2017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1E2B3219-8B6B-44C7-BCD0-437554F6C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390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5D6BB-0287-4F72-9F93-D201FD99A373}" type="datetimeFigureOut">
              <a:rPr lang="en-US" smtClean="0"/>
              <a:t>10/9/2017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B3219-8B6B-44C7-BCD0-437554F6C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197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5D6BB-0287-4F72-9F93-D201FD99A373}" type="datetimeFigureOut">
              <a:rPr lang="en-US" smtClean="0"/>
              <a:t>10/9/2017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B3219-8B6B-44C7-BCD0-437554F6C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512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5D6BB-0287-4F72-9F93-D201FD99A373}" type="datetimeFigureOut">
              <a:rPr lang="en-US" smtClean="0"/>
              <a:t>10/9/2017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B3219-8B6B-44C7-BCD0-437554F6C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029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5D6BB-0287-4F72-9F93-D201FD99A373}" type="datetimeFigureOut">
              <a:rPr lang="en-US" smtClean="0"/>
              <a:t>10/9/2017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B3219-8B6B-44C7-BCD0-437554F6C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803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5D6BB-0287-4F72-9F93-D201FD99A373}" type="datetimeFigureOut">
              <a:rPr lang="en-US" smtClean="0"/>
              <a:t>10/9/2017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B3219-8B6B-44C7-BCD0-437554F6C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077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5D6BB-0287-4F72-9F93-D201FD99A373}" type="datetimeFigureOut">
              <a:rPr lang="en-US" smtClean="0"/>
              <a:t>10/9/2017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B3219-8B6B-44C7-BCD0-437554F6C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046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5D6BB-0287-4F72-9F93-D201FD99A373}" type="datetimeFigureOut">
              <a:rPr lang="en-US" smtClean="0"/>
              <a:t>10/9/2017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B3219-8B6B-44C7-BCD0-437554F6C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429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5D6BB-0287-4F72-9F93-D201FD99A373}" type="datetimeFigureOut">
              <a:rPr lang="en-US" smtClean="0"/>
              <a:t>10/9/2017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B3219-8B6B-44C7-BCD0-437554F6C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44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5D6BB-0287-4F72-9F93-D201FD99A373}" type="datetimeFigureOut">
              <a:rPr lang="en-US" smtClean="0"/>
              <a:t>10/9/2017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B3219-8B6B-44C7-BCD0-437554F6C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612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5D6BB-0287-4F72-9F93-D201FD99A373}" type="datetimeFigureOut">
              <a:rPr lang="en-US" smtClean="0"/>
              <a:t>10/9/2017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B3219-8B6B-44C7-BCD0-437554F6C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9190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5D6BB-0287-4F72-9F93-D201FD99A373}" type="datetimeFigureOut">
              <a:rPr lang="en-US" smtClean="0"/>
              <a:t>10/9/2017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B3219-8B6B-44C7-BCD0-437554F6C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7383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5D6BB-0287-4F72-9F93-D201FD99A373}" type="datetimeFigureOut">
              <a:rPr lang="en-US" smtClean="0"/>
              <a:t>10/9/2017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B3219-8B6B-44C7-BCD0-437554F6C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1558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5D6BB-0287-4F72-9F93-D201FD99A373}" type="datetimeFigureOut">
              <a:rPr lang="en-US" smtClean="0"/>
              <a:t>10/9/2017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B3219-8B6B-44C7-BCD0-437554F6C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3189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5D6BB-0287-4F72-9F93-D201FD99A373}" type="datetimeFigureOut">
              <a:rPr lang="en-US" smtClean="0"/>
              <a:t>10/9/2017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B3219-8B6B-44C7-BCD0-437554F6C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7177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B835D6BB-0287-4F72-9F93-D201FD99A373}" type="datetimeFigureOut">
              <a:rPr lang="en-US" smtClean="0"/>
              <a:t>10/9/2017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B3219-8B6B-44C7-BCD0-437554F6C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332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B835D6BB-0287-4F72-9F93-D201FD99A373}" type="datetimeFigureOut">
              <a:rPr lang="en-US" smtClean="0"/>
              <a:t>10/9/2017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B3219-8B6B-44C7-BCD0-437554F6C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861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B835D6BB-0287-4F72-9F93-D201FD99A373}" type="datetimeFigureOut">
              <a:rPr lang="en-US" smtClean="0"/>
              <a:t>10/9/2017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1E2B3219-8B6B-44C7-BCD0-437554F6C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729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BONDING AND NOMENCLATURE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A </a:t>
            </a:r>
            <a:r>
              <a:rPr lang="en-US" sz="2800" dirty="0" err="1"/>
              <a:t>ReView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43034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>
              <a:buAutoNum type="arabicPeriod"/>
            </a:pPr>
            <a:r>
              <a:rPr lang="en-US" sz="2400" b="1" i="1" dirty="0">
                <a:solidFill>
                  <a:srgbClr val="7030A0"/>
                </a:solidFill>
              </a:rPr>
              <a:t>State the main reason why chemical bonding occurs.</a:t>
            </a:r>
          </a:p>
          <a:p>
            <a:pPr marL="0" lvl="0" indent="0">
              <a:buNone/>
            </a:pPr>
            <a:endParaRPr lang="en-US" sz="2400" dirty="0"/>
          </a:p>
          <a:p>
            <a:pPr>
              <a:lnSpc>
                <a:spcPct val="90000"/>
              </a:lnSpc>
              <a:buFontTx/>
              <a:buChar char="-"/>
            </a:pPr>
            <a:r>
              <a:rPr lang="en-US" sz="2800" dirty="0">
                <a:solidFill>
                  <a:schemeClr val="tx1"/>
                </a:solidFill>
              </a:rPr>
              <a:t>Chemical bonding occurs because atoms want </a:t>
            </a:r>
            <a:r>
              <a:rPr lang="en-US" sz="2800" b="1" dirty="0">
                <a:solidFill>
                  <a:schemeClr val="tx1"/>
                </a:solidFill>
              </a:rPr>
              <a:t>CHEMICAL STABILITY</a:t>
            </a:r>
            <a:r>
              <a:rPr lang="en-US" sz="2800" dirty="0">
                <a:solidFill>
                  <a:schemeClr val="tx1"/>
                </a:solidFill>
              </a:rPr>
              <a:t>.  They want a Noble Gas valence electron number. 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en-US" altLang="en-US" sz="2800" dirty="0">
                <a:solidFill>
                  <a:schemeClr val="tx1"/>
                </a:solidFill>
              </a:rPr>
              <a:t>The atom gets a full energy level by </a:t>
            </a:r>
            <a:r>
              <a:rPr lang="en-US" altLang="en-US" sz="2800" b="1" dirty="0">
                <a:solidFill>
                  <a:schemeClr val="tx1"/>
                </a:solidFill>
              </a:rPr>
              <a:t>losing </a:t>
            </a:r>
            <a:r>
              <a:rPr lang="en-US" altLang="en-US" sz="2800" dirty="0">
                <a:solidFill>
                  <a:schemeClr val="tx1"/>
                </a:solidFill>
              </a:rPr>
              <a:t>or</a:t>
            </a:r>
            <a:r>
              <a:rPr lang="en-US" altLang="en-US" sz="2800" b="1" dirty="0">
                <a:solidFill>
                  <a:schemeClr val="tx1"/>
                </a:solidFill>
              </a:rPr>
              <a:t> gaining </a:t>
            </a:r>
            <a:r>
              <a:rPr lang="en-US" altLang="en-US" sz="2800" dirty="0">
                <a:solidFill>
                  <a:schemeClr val="tx1"/>
                </a:solidFill>
              </a:rPr>
              <a:t>electrons to form an octet.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en-US" altLang="en-US" sz="2800" dirty="0">
                <a:solidFill>
                  <a:schemeClr val="tx1"/>
                </a:solidFill>
              </a:rPr>
              <a:t>This is the most </a:t>
            </a:r>
            <a:r>
              <a:rPr lang="en-US" altLang="en-US" sz="2800" b="1" dirty="0">
                <a:solidFill>
                  <a:schemeClr val="tx1"/>
                </a:solidFill>
              </a:rPr>
              <a:t>stable</a:t>
            </a:r>
            <a:r>
              <a:rPr lang="en-US" altLang="en-US" sz="2800" dirty="0">
                <a:solidFill>
                  <a:schemeClr val="tx1"/>
                </a:solidFill>
              </a:rPr>
              <a:t> formation.  </a:t>
            </a:r>
          </a:p>
          <a:p>
            <a:pPr marL="0" lvl="0" indent="0">
              <a:buNone/>
            </a:pP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098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2400" b="1" i="1" dirty="0">
                <a:solidFill>
                  <a:srgbClr val="7030A0"/>
                </a:solidFill>
              </a:rPr>
              <a:t>2. Describe chemical stability.</a:t>
            </a:r>
          </a:p>
          <a:p>
            <a:pPr marL="0" lvl="0" indent="0">
              <a:buNone/>
            </a:pPr>
            <a:endParaRPr lang="en-US" sz="2400" dirty="0"/>
          </a:p>
          <a:p>
            <a:pPr marL="0" lvl="0" indent="0">
              <a:buNone/>
            </a:pPr>
            <a:endParaRPr lang="en-US" sz="2400" dirty="0"/>
          </a:p>
          <a:p>
            <a:pPr lvl="0">
              <a:buFontTx/>
              <a:buChar char="-"/>
            </a:pPr>
            <a:r>
              <a:rPr lang="en-US" sz="2800" dirty="0">
                <a:solidFill>
                  <a:schemeClr val="tx1"/>
                </a:solidFill>
              </a:rPr>
              <a:t>describes an atom whose outer energy level is completely filled with all the electrons allowed at that level (a Noble Gas number of electrons).</a:t>
            </a:r>
          </a:p>
          <a:p>
            <a:pPr marL="0" lvl="0" indent="0">
              <a:buNone/>
            </a:pP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5009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323322"/>
            <a:ext cx="9761862" cy="234198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2400" b="1" i="1" dirty="0">
                <a:solidFill>
                  <a:srgbClr val="7030A0"/>
                </a:solidFill>
              </a:rPr>
              <a:t>3. Describe ionic bonds and what happens to the electrons.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solidFill>
                  <a:schemeClr val="tx1"/>
                </a:solidFill>
              </a:rPr>
              <a:t>involves a </a:t>
            </a:r>
            <a:r>
              <a:rPr lang="en-US" altLang="en-US" sz="2400" b="1" dirty="0">
                <a:solidFill>
                  <a:schemeClr val="tx1"/>
                </a:solidFill>
              </a:rPr>
              <a:t>TRANSFER</a:t>
            </a:r>
            <a:r>
              <a:rPr lang="en-US" altLang="en-US" sz="2400" dirty="0">
                <a:solidFill>
                  <a:schemeClr val="tx1"/>
                </a:solidFill>
              </a:rPr>
              <a:t> of electrons from one atom to another.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solidFill>
                  <a:schemeClr val="tx1"/>
                </a:solidFill>
              </a:rPr>
              <a:t>is held together by </a:t>
            </a:r>
            <a:r>
              <a:rPr lang="en-US" altLang="en-US" sz="2400" b="1" dirty="0">
                <a:solidFill>
                  <a:schemeClr val="tx1"/>
                </a:solidFill>
              </a:rPr>
              <a:t>electric</a:t>
            </a:r>
            <a:r>
              <a:rPr lang="en-US" altLang="en-US" sz="2400" dirty="0">
                <a:solidFill>
                  <a:schemeClr val="tx1"/>
                </a:solidFill>
              </a:rPr>
              <a:t>/electrostatic force (+/-).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solidFill>
                  <a:schemeClr val="tx1"/>
                </a:solidFill>
              </a:rPr>
              <a:t>happens between </a:t>
            </a:r>
            <a:r>
              <a:rPr lang="en-US" altLang="en-US" sz="2400" b="1" dirty="0">
                <a:solidFill>
                  <a:schemeClr val="tx1"/>
                </a:solidFill>
              </a:rPr>
              <a:t>positive</a:t>
            </a:r>
            <a:r>
              <a:rPr lang="en-US" altLang="en-US" sz="2400" dirty="0">
                <a:solidFill>
                  <a:schemeClr val="tx1"/>
                </a:solidFill>
              </a:rPr>
              <a:t> ions and </a:t>
            </a:r>
            <a:r>
              <a:rPr lang="en-US" altLang="en-US" sz="2400" b="1" dirty="0">
                <a:solidFill>
                  <a:schemeClr val="tx1"/>
                </a:solidFill>
              </a:rPr>
              <a:t>negative</a:t>
            </a:r>
            <a:r>
              <a:rPr lang="en-US" altLang="en-US" sz="2400" dirty="0">
                <a:solidFill>
                  <a:schemeClr val="tx1"/>
                </a:solidFill>
              </a:rPr>
              <a:t> ions.</a:t>
            </a:r>
            <a:endParaRPr lang="en-US" dirty="0">
              <a:solidFill>
                <a:schemeClr val="tx1"/>
              </a:solidFill>
            </a:endParaRPr>
          </a:p>
          <a:p>
            <a:pPr marL="0" lv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6670" y="4088752"/>
            <a:ext cx="6162675" cy="264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921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8226" y="2467022"/>
            <a:ext cx="6719804" cy="4133202"/>
          </a:xfrm>
        </p:spPr>
        <p:txBody>
          <a:bodyPr>
            <a:normAutofit/>
          </a:bodyPr>
          <a:lstStyle/>
          <a:p>
            <a:pPr marL="233363" lvl="0" indent="-233363">
              <a:buNone/>
            </a:pPr>
            <a:r>
              <a:rPr lang="en-US" sz="2400" b="1" i="1" dirty="0">
                <a:solidFill>
                  <a:srgbClr val="7030A0"/>
                </a:solidFill>
              </a:rPr>
              <a:t>5. Describe metallic bonds and what happens to the electrons.</a:t>
            </a:r>
          </a:p>
          <a:p>
            <a:pPr>
              <a:lnSpc>
                <a:spcPct val="80000"/>
              </a:lnSpc>
              <a:buFontTx/>
              <a:buChar char="-"/>
            </a:pPr>
            <a:r>
              <a:rPr lang="en-US" altLang="en-US" sz="2800" dirty="0">
                <a:solidFill>
                  <a:schemeClr val="tx1"/>
                </a:solidFill>
              </a:rPr>
              <a:t>Metallic solids have only </a:t>
            </a:r>
            <a:r>
              <a:rPr lang="en-US" altLang="en-US" sz="2800" b="1" dirty="0">
                <a:solidFill>
                  <a:schemeClr val="tx1"/>
                </a:solidFill>
              </a:rPr>
              <a:t>metals</a:t>
            </a:r>
            <a:r>
              <a:rPr lang="en-US" altLang="en-US" sz="2800" dirty="0">
                <a:solidFill>
                  <a:schemeClr val="tx1"/>
                </a:solidFill>
              </a:rPr>
              <a:t> in them.</a:t>
            </a:r>
          </a:p>
          <a:p>
            <a:pPr>
              <a:lnSpc>
                <a:spcPct val="80000"/>
              </a:lnSpc>
              <a:buFontTx/>
              <a:buChar char="-"/>
            </a:pPr>
            <a:r>
              <a:rPr lang="en-US" altLang="en-US" sz="2800" dirty="0">
                <a:solidFill>
                  <a:schemeClr val="tx1"/>
                </a:solidFill>
              </a:rPr>
              <a:t>Metals </a:t>
            </a:r>
            <a:r>
              <a:rPr lang="en-US" altLang="en-US" sz="2800" b="1" dirty="0">
                <a:solidFill>
                  <a:schemeClr val="tx1"/>
                </a:solidFill>
              </a:rPr>
              <a:t>share</a:t>
            </a:r>
            <a:r>
              <a:rPr lang="en-US" altLang="en-US" sz="2800" dirty="0">
                <a:solidFill>
                  <a:schemeClr val="tx1"/>
                </a:solidFill>
              </a:rPr>
              <a:t> electrons.</a:t>
            </a:r>
          </a:p>
          <a:p>
            <a:pPr>
              <a:lnSpc>
                <a:spcPct val="80000"/>
              </a:lnSpc>
              <a:buFontTx/>
              <a:buChar char="-"/>
            </a:pPr>
            <a:r>
              <a:rPr lang="en-US" altLang="en-US" sz="2800" dirty="0">
                <a:solidFill>
                  <a:schemeClr val="tx1"/>
                </a:solidFill>
              </a:rPr>
              <a:t>A metallic bond is where the electrons in the outermost energy level overlap and form a </a:t>
            </a:r>
            <a:r>
              <a:rPr lang="en-US" altLang="en-US" sz="2800" b="1" dirty="0">
                <a:solidFill>
                  <a:schemeClr val="tx1"/>
                </a:solidFill>
              </a:rPr>
              <a:t>sea of electrons</a:t>
            </a:r>
            <a:r>
              <a:rPr lang="en-US" altLang="en-US" sz="2800" dirty="0">
                <a:solidFill>
                  <a:schemeClr val="tx1"/>
                </a:solidFill>
              </a:rPr>
              <a:t>.  </a:t>
            </a:r>
          </a:p>
          <a:p>
            <a:pPr marL="0" lvl="0" indent="0">
              <a:buNone/>
            </a:pPr>
            <a:endParaRPr lang="en-US" dirty="0"/>
          </a:p>
          <a:p>
            <a:pPr marL="0" lv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5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2746" y="2665863"/>
            <a:ext cx="3966475" cy="3460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0226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5" y="2603500"/>
            <a:ext cx="6076270" cy="4133202"/>
          </a:xfrm>
        </p:spPr>
        <p:txBody>
          <a:bodyPr>
            <a:normAutofit/>
          </a:bodyPr>
          <a:lstStyle/>
          <a:p>
            <a:pPr marL="233363" lvl="0" indent="-233363">
              <a:buNone/>
            </a:pPr>
            <a:r>
              <a:rPr lang="en-US" sz="2400" b="1" i="1" dirty="0">
                <a:solidFill>
                  <a:srgbClr val="7030A0"/>
                </a:solidFill>
              </a:rPr>
              <a:t>5. Describe covalent bonds and what happens to the electrons.</a:t>
            </a:r>
          </a:p>
          <a:p>
            <a:r>
              <a:rPr lang="en-US" sz="2400" dirty="0">
                <a:solidFill>
                  <a:schemeClr val="tx1"/>
                </a:solidFill>
              </a:rPr>
              <a:t>Atoms with </a:t>
            </a:r>
            <a:r>
              <a:rPr lang="en-US" sz="2400" b="1" dirty="0">
                <a:solidFill>
                  <a:schemeClr val="tx1"/>
                </a:solidFill>
              </a:rPr>
              <a:t>similar</a:t>
            </a:r>
            <a:r>
              <a:rPr lang="en-US" sz="2400" dirty="0">
                <a:solidFill>
                  <a:schemeClr val="tx1"/>
                </a:solidFill>
              </a:rPr>
              <a:t> electron affinities tend to </a:t>
            </a:r>
            <a:r>
              <a:rPr lang="en-US" sz="2400" b="1" dirty="0">
                <a:solidFill>
                  <a:schemeClr val="tx1"/>
                </a:solidFill>
              </a:rPr>
              <a:t>SHARE</a:t>
            </a:r>
            <a:r>
              <a:rPr lang="en-US" sz="2400" dirty="0">
                <a:solidFill>
                  <a:schemeClr val="tx1"/>
                </a:solidFill>
              </a:rPr>
              <a:t> electrons. </a:t>
            </a:r>
          </a:p>
          <a:p>
            <a:r>
              <a:rPr lang="en-US" altLang="en-US" sz="2400" dirty="0">
                <a:solidFill>
                  <a:schemeClr val="tx1"/>
                </a:solidFill>
              </a:rPr>
              <a:t>There are not enough electrons for each individual atom to have a </a:t>
            </a:r>
            <a:r>
              <a:rPr lang="en-US" altLang="en-US" sz="2400" b="1" dirty="0">
                <a:solidFill>
                  <a:schemeClr val="tx1"/>
                </a:solidFill>
              </a:rPr>
              <a:t>full octet</a:t>
            </a:r>
            <a:r>
              <a:rPr lang="en-US" altLang="en-US" sz="2400" dirty="0">
                <a:solidFill>
                  <a:schemeClr val="tx1"/>
                </a:solidFill>
              </a:rPr>
              <a:t>. Neither atom wants to lose electrons; both want to </a:t>
            </a:r>
            <a:r>
              <a:rPr lang="en-US" altLang="en-US" sz="2400" b="1" dirty="0">
                <a:solidFill>
                  <a:schemeClr val="tx1"/>
                </a:solidFill>
              </a:rPr>
              <a:t>gain</a:t>
            </a:r>
            <a:r>
              <a:rPr lang="en-US" altLang="en-US" sz="2400" dirty="0">
                <a:solidFill>
                  <a:schemeClr val="tx1"/>
                </a:solidFill>
              </a:rPr>
              <a:t> them.  </a:t>
            </a:r>
          </a:p>
          <a:p>
            <a:pPr marL="0" lvl="0" indent="0">
              <a:buNone/>
            </a:pPr>
            <a:endParaRPr lang="en-US" dirty="0"/>
          </a:p>
          <a:p>
            <a:pPr marL="0" lv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8190" y="2725737"/>
            <a:ext cx="3981450" cy="317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612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282" y="726829"/>
            <a:ext cx="8761413" cy="706964"/>
          </a:xfrm>
        </p:spPr>
        <p:txBody>
          <a:bodyPr/>
          <a:lstStyle/>
          <a:p>
            <a:r>
              <a:rPr lang="en-US" sz="60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020" y="2398782"/>
            <a:ext cx="3827593" cy="2108459"/>
          </a:xfrm>
        </p:spPr>
        <p:txBody>
          <a:bodyPr>
            <a:normAutofit/>
          </a:bodyPr>
          <a:lstStyle/>
          <a:p>
            <a:pPr marL="344488" lvl="0" indent="-344488">
              <a:buNone/>
            </a:pPr>
            <a:r>
              <a:rPr lang="en-US" sz="2400" b="1" i="1" dirty="0">
                <a:solidFill>
                  <a:srgbClr val="7030A0"/>
                </a:solidFill>
              </a:rPr>
              <a:t>6. Compare and contrast ionic and covalent bonds.</a:t>
            </a:r>
          </a:p>
          <a:p>
            <a:pPr marL="0" lv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2317" y="1433793"/>
            <a:ext cx="8033728" cy="5485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236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8100" y="2480670"/>
            <a:ext cx="8002694" cy="4056608"/>
          </a:xfrm>
        </p:spPr>
        <p:txBody>
          <a:bodyPr>
            <a:normAutofit/>
          </a:bodyPr>
          <a:lstStyle/>
          <a:p>
            <a:pPr marL="457200" lvl="0" indent="-457200">
              <a:buNone/>
            </a:pPr>
            <a:r>
              <a:rPr lang="en-US" sz="2400" b="1" i="1" dirty="0">
                <a:solidFill>
                  <a:srgbClr val="7030A0"/>
                </a:solidFill>
              </a:rPr>
              <a:t>7. 	Distinguish between a nonpolar molecule and a polar molecule.</a:t>
            </a:r>
          </a:p>
          <a:p>
            <a:pPr marL="0" indent="0">
              <a:buNone/>
            </a:pPr>
            <a:r>
              <a:rPr lang="en-US" sz="2800" b="1" dirty="0">
                <a:solidFill>
                  <a:schemeClr val="tx1"/>
                </a:solidFill>
              </a:rPr>
              <a:t>Nonpolar molecule:</a:t>
            </a:r>
            <a:r>
              <a:rPr lang="en-US" sz="2800" dirty="0">
                <a:solidFill>
                  <a:schemeClr val="tx1"/>
                </a:solidFill>
              </a:rPr>
              <a:t> molecule that shares electrons equally and does not have oppositely charged ends.</a:t>
            </a:r>
          </a:p>
          <a:p>
            <a:pPr marL="0" lvl="0" indent="0">
              <a:buNone/>
            </a:pPr>
            <a:r>
              <a:rPr lang="en-US" sz="2800" b="1" dirty="0">
                <a:solidFill>
                  <a:schemeClr val="tx1"/>
                </a:solidFill>
              </a:rPr>
              <a:t>Polar Molecule:</a:t>
            </a:r>
            <a:r>
              <a:rPr lang="en-US" sz="2800" dirty="0">
                <a:solidFill>
                  <a:schemeClr val="tx1"/>
                </a:solidFill>
              </a:rPr>
              <a:t> molecule with a slightly positive end and a slightly negative end as a result of electrons being shared unequally.</a:t>
            </a:r>
          </a:p>
          <a:p>
            <a:pPr marL="0" indent="0">
              <a:buNone/>
            </a:pPr>
            <a:endParaRPr lang="en-US" dirty="0"/>
          </a:p>
          <a:p>
            <a:pPr marL="0" lv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0046" y="680507"/>
            <a:ext cx="3535290" cy="15028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9696" y="2326527"/>
            <a:ext cx="2216409" cy="4321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412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85</TotalTime>
  <Words>239</Words>
  <Application>Microsoft Office PowerPoint</Application>
  <PresentationFormat>Custom</PresentationFormat>
  <Paragraphs>36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Ion Boardroom</vt:lpstr>
      <vt:lpstr>BONDING AND NOMENCLATURE</vt:lpstr>
      <vt:lpstr>REVIEW</vt:lpstr>
      <vt:lpstr>REVIEW</vt:lpstr>
      <vt:lpstr>REVIEW</vt:lpstr>
      <vt:lpstr>REVIEW</vt:lpstr>
      <vt:lpstr>REVIEW</vt:lpstr>
      <vt:lpstr>REVIEW</vt:lpstr>
      <vt:lpstr>REVIEW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BONDING AND NOMENCLATURE</dc:title>
  <dc:creator>Nancy</dc:creator>
  <cp:lastModifiedBy>JCBOE</cp:lastModifiedBy>
  <cp:revision>11</cp:revision>
  <dcterms:created xsi:type="dcterms:W3CDTF">2016-02-19T01:55:23Z</dcterms:created>
  <dcterms:modified xsi:type="dcterms:W3CDTF">2017-10-09T11:13:38Z</dcterms:modified>
</cp:coreProperties>
</file>