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80" r:id="rId5"/>
    <p:sldId id="272" r:id="rId6"/>
    <p:sldId id="273" r:id="rId7"/>
    <p:sldId id="274" r:id="rId8"/>
    <p:sldId id="281" r:id="rId9"/>
    <p:sldId id="275" r:id="rId10"/>
    <p:sldId id="276" r:id="rId11"/>
    <p:sldId id="277" r:id="rId12"/>
    <p:sldId id="279" r:id="rId13"/>
    <p:sldId id="290" r:id="rId14"/>
    <p:sldId id="278" r:id="rId15"/>
    <p:sldId id="282" r:id="rId16"/>
    <p:sldId id="259" r:id="rId17"/>
    <p:sldId id="283" r:id="rId18"/>
    <p:sldId id="260" r:id="rId19"/>
    <p:sldId id="284" r:id="rId20"/>
    <p:sldId id="285" r:id="rId21"/>
    <p:sldId id="29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5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696F0F2-9E91-497E-B4A9-83F6FE1BB3EE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04BEAE6-462D-4B39-8994-A7C0160073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RSsVomqqx94&amp;index=18&amp;list=PL07249EFA9038FDC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mF90Mk1J-k&amp;index=9&amp;list=PL07249EFA9038FDC1" TargetMode="External"/><Relationship Id="rId2" Type="http://schemas.openxmlformats.org/officeDocument/2006/relationships/hyperlink" Target="https://www.youtube.com/watch?v=aUB4uNtmmWA&amp;list=PL07249EFA9038FDC1&amp;index=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aZ7lsc5ub8" TargetMode="External"/><Relationship Id="rId4" Type="http://schemas.openxmlformats.org/officeDocument/2006/relationships/hyperlink" Target="https://www.youtube.com/watch?v=ELtSFDod3Dg&amp;index=10&amp;list=PL07249EFA9038FDC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PROPERTIES OF MATTER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274108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6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US" sz="2800" b="1" dirty="0"/>
              <a:t>Explain the kinetic theory of matter.</a:t>
            </a:r>
          </a:p>
          <a:p>
            <a:pPr marL="0" lvl="0" indent="0">
              <a:buNone/>
            </a:pPr>
            <a:endParaRPr lang="en-US" sz="2800" b="1" dirty="0"/>
          </a:p>
          <a:p>
            <a:pPr marL="274320" lvl="1" indent="0">
              <a:buNone/>
            </a:pPr>
            <a:r>
              <a:rPr lang="en-US" sz="3200" dirty="0">
                <a:solidFill>
                  <a:srgbClr val="0070C0"/>
                </a:solidFill>
              </a:rPr>
              <a:t>All matter is composed of tiny atoms, ions, or molecules (1)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B050"/>
                </a:solidFill>
              </a:rPr>
              <a:t>that are in constant, random motion (2) </a:t>
            </a:r>
            <a:r>
              <a:rPr lang="en-US" sz="3200" dirty="0">
                <a:solidFill>
                  <a:srgbClr val="7030A0"/>
                </a:solidFill>
              </a:rPr>
              <a:t>and collide with each other and the walls of their container (3).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13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b="1" dirty="0"/>
              <a:t>2. 	Describe the particle movement in the four states of matter.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768" y="2133600"/>
            <a:ext cx="558465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b="1" dirty="0"/>
              <a:t>2. 	Describe the particle movement in the four states of matter.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2286000"/>
            <a:ext cx="6753225" cy="434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0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668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/>
              <a:t>3. Explain particle behavior </a:t>
            </a:r>
            <a:r>
              <a:rPr lang="en-US" sz="2800" b="1" dirty="0">
                <a:solidFill>
                  <a:srgbClr val="FF0000"/>
                </a:solidFill>
              </a:rPr>
              <a:t>AT</a:t>
            </a:r>
            <a:r>
              <a:rPr lang="en-US" sz="2800" b="1" dirty="0"/>
              <a:t> melting and boiling points.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2971800"/>
            <a:ext cx="4267200" cy="332398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Melting and Vaporization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sz="2400" dirty="0"/>
              <a:t>The particles are getting heat energy.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The temperature is not changing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All of the heat energy is going to weaken the bonds between the particles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8200" y="2971800"/>
            <a:ext cx="4267200" cy="332398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Freezing and Condensation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sz="2400" dirty="0"/>
              <a:t>The particles are losing heat energy.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The temperature is not changing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Energy is being lost as the bonds are strengthened between the particles</a:t>
            </a:r>
          </a:p>
        </p:txBody>
      </p:sp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/>
              <a:t>4. Describe the six phase changes and what happens to the heat energy in each.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37568"/>
            <a:ext cx="4953000" cy="404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/>
              <a:t>5. 	Be able to interpret a phase diagram and a heating curve.</a:t>
            </a:r>
          </a:p>
          <a:p>
            <a:pPr marL="457200" lvl="0" indent="-457200">
              <a:buNone/>
            </a:pPr>
            <a:r>
              <a:rPr lang="en-US" dirty="0"/>
              <a:t>6</a:t>
            </a:r>
            <a:r>
              <a:rPr lang="en-US"/>
              <a:t>. 	Know </a:t>
            </a:r>
            <a:r>
              <a:rPr lang="en-US" dirty="0"/>
              <a:t>that temperature does not change during a phase change.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3276600"/>
            <a:ext cx="425767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3581400"/>
            <a:ext cx="281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/>
            <a:r>
              <a:rPr lang="en-US" sz="2000" dirty="0"/>
              <a:t>- 	Know the three phases and the four phase changes</a:t>
            </a:r>
          </a:p>
          <a:p>
            <a:pPr marL="339725" indent="-339725"/>
            <a:r>
              <a:rPr lang="en-US" sz="2000" dirty="0"/>
              <a:t>- 	Know how to read the temperature</a:t>
            </a:r>
          </a:p>
          <a:p>
            <a:pPr marL="339725" indent="-339725"/>
            <a:r>
              <a:rPr lang="en-US" sz="2000" dirty="0"/>
              <a:t>- 	Know what happens to temperature during a phase change.</a:t>
            </a:r>
          </a:p>
        </p:txBody>
      </p:sp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/>
              <a:t>5. 	Be able to interpret a phase diagram and a heating curve.</a:t>
            </a:r>
          </a:p>
          <a:p>
            <a:pPr marL="457200" lvl="0" indent="-457200">
              <a:buNone/>
            </a:pPr>
            <a:r>
              <a:rPr lang="en-US" dirty="0"/>
              <a:t>6</a:t>
            </a:r>
            <a:r>
              <a:rPr lang="en-US"/>
              <a:t>. 	Know </a:t>
            </a:r>
            <a:r>
              <a:rPr lang="en-US" dirty="0"/>
              <a:t>that temperature does not change during a phase change.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0999" y="3273623"/>
            <a:ext cx="36966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/>
            <a:r>
              <a:rPr lang="en-US" sz="2000" dirty="0"/>
              <a:t>- 	Know the three phases and the six phase changes</a:t>
            </a:r>
          </a:p>
          <a:p>
            <a:pPr marL="339725" indent="-339725"/>
            <a:r>
              <a:rPr lang="en-US" sz="2000" dirty="0"/>
              <a:t>- 	Know how to read the temperature and the pressure.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Know what happens to temperature during a phase change.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Know what happens along the equilibrium lines.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49" y="3733800"/>
            <a:ext cx="4913951" cy="2709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37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800" b="1" dirty="0"/>
              <a:t>7. Explain Archimedes Principle.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Archimedes Principle</a:t>
            </a:r>
            <a:r>
              <a:rPr lang="en-US" dirty="0">
                <a:solidFill>
                  <a:schemeClr val="accent2"/>
                </a:solidFill>
              </a:rPr>
              <a:t> - the buoyant </a:t>
            </a:r>
            <a:r>
              <a:rPr lang="en-US" b="1" dirty="0">
                <a:solidFill>
                  <a:srgbClr val="FF0000"/>
                </a:solidFill>
              </a:rPr>
              <a:t>force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on a </a:t>
            </a:r>
            <a:r>
              <a:rPr lang="en-US" b="1" dirty="0">
                <a:solidFill>
                  <a:srgbClr val="FF0000"/>
                </a:solidFill>
              </a:rPr>
              <a:t>submerged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object is equal to the weight of the fluid that is </a:t>
            </a:r>
            <a:r>
              <a:rPr lang="en-US" b="1" dirty="0">
                <a:solidFill>
                  <a:srgbClr val="FF0000"/>
                </a:solidFill>
              </a:rPr>
              <a:t>displaced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by the object.  </a:t>
            </a: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altLang="en-US" b="1" dirty="0">
                <a:solidFill>
                  <a:schemeClr val="accent2"/>
                </a:solidFill>
                <a:hlinkClick r:id="rId2"/>
              </a:rPr>
              <a:t>Buoyancy</a:t>
            </a:r>
            <a:r>
              <a:rPr lang="en-US" altLang="en-US" dirty="0">
                <a:solidFill>
                  <a:schemeClr val="accent2"/>
                </a:solidFill>
              </a:rPr>
              <a:t> is the </a:t>
            </a:r>
            <a:r>
              <a:rPr lang="en-US" dirty="0">
                <a:solidFill>
                  <a:schemeClr val="accent2"/>
                </a:solidFill>
              </a:rPr>
              <a:t>ability of a fluid to exert an </a:t>
            </a:r>
            <a:r>
              <a:rPr lang="en-US" b="1" dirty="0">
                <a:solidFill>
                  <a:srgbClr val="FF0000"/>
                </a:solidFill>
              </a:rPr>
              <a:t>upward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force</a:t>
            </a:r>
            <a:r>
              <a:rPr lang="en-US" dirty="0">
                <a:solidFill>
                  <a:schemeClr val="accent2"/>
                </a:solidFill>
              </a:rPr>
              <a:t> on an object immersed in the fluid. Can be a gas or a liquid.</a:t>
            </a:r>
            <a:endParaRPr lang="en-US" alt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962" y="3124200"/>
            <a:ext cx="4410075" cy="235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AutoNum type="arabicPeriod" startAt="8"/>
            </a:pPr>
            <a:r>
              <a:rPr lang="en-US" sz="2800" b="1" dirty="0"/>
              <a:t>Explain how a gas exerts pressure on its container.</a:t>
            </a:r>
          </a:p>
          <a:p>
            <a:pPr marL="0" lvl="0" indent="0">
              <a:buNone/>
            </a:pPr>
            <a:endParaRPr lang="en-US" sz="2800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514600"/>
            <a:ext cx="4695825" cy="354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/>
              <a:t>9. </a:t>
            </a:r>
            <a:r>
              <a:rPr lang="en-US" b="1" dirty="0"/>
              <a:t>Explain how a gas is affected when temperature, pressure, or volume is changed.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743200"/>
            <a:ext cx="3810000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/>
              <a:t>Boyle’s Law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shows a relationship between </a:t>
            </a:r>
            <a:r>
              <a:rPr lang="en-US" sz="2400" b="1" dirty="0">
                <a:solidFill>
                  <a:srgbClr val="FF0000"/>
                </a:solidFill>
              </a:rPr>
              <a:t>volume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pressure</a:t>
            </a:r>
            <a:r>
              <a:rPr lang="en-US" sz="2400" dirty="0">
                <a:solidFill>
                  <a:schemeClr val="accent2"/>
                </a:solidFill>
              </a:rPr>
              <a:t>. 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They are </a:t>
            </a:r>
            <a:r>
              <a:rPr lang="en-US" sz="2400" b="1" dirty="0">
                <a:solidFill>
                  <a:srgbClr val="FF0000"/>
                </a:solidFill>
              </a:rPr>
              <a:t>indirectly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proportional. 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734675"/>
            <a:ext cx="3733800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/>
              <a:t>Charles’ Law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shows a relationship between </a:t>
            </a:r>
            <a:r>
              <a:rPr lang="en-US" sz="2400" b="1" dirty="0">
                <a:solidFill>
                  <a:srgbClr val="FF0000"/>
                </a:solidFill>
              </a:rPr>
              <a:t>volume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temperature</a:t>
            </a:r>
            <a:r>
              <a:rPr lang="en-US" sz="2400" dirty="0">
                <a:solidFill>
                  <a:schemeClr val="accent2"/>
                </a:solidFill>
              </a:rPr>
              <a:t>. 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They are </a:t>
            </a:r>
            <a:r>
              <a:rPr lang="en-US" sz="2400" b="1" dirty="0">
                <a:solidFill>
                  <a:srgbClr val="FF0000"/>
                </a:solidFill>
              </a:rPr>
              <a:t>directly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proportional</a:t>
            </a:r>
            <a:r>
              <a:rPr lang="en-US" sz="2400" dirty="0">
                <a:solidFill>
                  <a:schemeClr val="accent2"/>
                </a:solidFill>
              </a:rPr>
              <a:t>.  </a:t>
            </a:r>
          </a:p>
          <a:p>
            <a:endParaRPr lang="en-US" dirty="0"/>
          </a:p>
        </p:txBody>
      </p:sp>
      <p:pic>
        <p:nvPicPr>
          <p:cNvPr id="6" name="Picture 6" descr="solids_liquids_gases_boy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24400"/>
            <a:ext cx="2819400" cy="20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4796025"/>
            <a:ext cx="2395041" cy="196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/>
              <a:t>10. Identify substances using physical and chemical properties.</a:t>
            </a:r>
          </a:p>
          <a:p>
            <a:pPr marL="457200" lvl="0" indent="-457200">
              <a:buNone/>
            </a:pPr>
            <a:r>
              <a:rPr lang="en-US" b="1" dirty="0"/>
              <a:t>			</a:t>
            </a:r>
            <a:r>
              <a:rPr lang="en-US" sz="2800" b="1" dirty="0">
                <a:solidFill>
                  <a:srgbClr val="FF0000"/>
                </a:solidFill>
              </a:rPr>
              <a:t>The element mercury.</a:t>
            </a:r>
          </a:p>
          <a:p>
            <a:pPr marL="457200" lvl="0" indent="-457200">
              <a:buNone/>
            </a:pPr>
            <a:endParaRPr lang="en-US" b="1" dirty="0"/>
          </a:p>
          <a:p>
            <a:pPr marL="457200" lvl="0" indent="-457200">
              <a:buNone/>
            </a:pPr>
            <a:endParaRPr lang="en-US" b="1" dirty="0"/>
          </a:p>
          <a:p>
            <a:pPr marL="457200" lvl="0" indent="-457200">
              <a:buNone/>
            </a:pPr>
            <a:r>
              <a:rPr lang="en-US" b="1" u="sng" dirty="0">
                <a:solidFill>
                  <a:schemeClr val="tx2">
                    <a:lumMod val="50000"/>
                  </a:schemeClr>
                </a:solidFill>
              </a:rPr>
              <a:t>Physical properties: </a:t>
            </a:r>
            <a:r>
              <a:rPr lang="en-US" dirty="0"/>
              <a:t>heavy, silvery white, metal, liquid at room temperature, poor conductor of heat, good conductor of electricity, boiling point - 357°C, melting point -39°C.</a:t>
            </a:r>
          </a:p>
          <a:p>
            <a:pPr marL="457200" lvl="0" indent="-457200">
              <a:buNone/>
            </a:pPr>
            <a:endParaRPr lang="en-US" b="1" dirty="0"/>
          </a:p>
          <a:p>
            <a:pPr marL="457200" lvl="0" indent="-457200">
              <a:buNone/>
            </a:pPr>
            <a:r>
              <a:rPr lang="en-US" b="1" u="sng" dirty="0">
                <a:solidFill>
                  <a:schemeClr val="tx2">
                    <a:lumMod val="50000"/>
                  </a:schemeClr>
                </a:solidFill>
              </a:rPr>
              <a:t>Chemical properties: </a:t>
            </a:r>
            <a:r>
              <a:rPr lang="en-US" dirty="0"/>
              <a:t>non-flammable, rusts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286000"/>
            <a:ext cx="183832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/>
              <a:t>10. Identify substances using physical and chemical properties.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819400"/>
            <a:ext cx="3505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Other Properties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pPr marL="342900" lvl="0" indent="-342900">
              <a:buAutoNum type="arabicPeriod"/>
            </a:pPr>
            <a:r>
              <a:rPr lang="en-US" sz="2000" b="1" dirty="0" smtClean="0">
                <a:solidFill>
                  <a:schemeClr val="tx2"/>
                </a:solidFill>
              </a:rPr>
              <a:t>Amorphous versus Crystalline </a:t>
            </a:r>
            <a:r>
              <a:rPr lang="en-US" sz="2000" dirty="0" smtClean="0"/>
              <a:t>- </a:t>
            </a:r>
            <a:r>
              <a:rPr lang="en-US" sz="2000" dirty="0"/>
              <a:t>An </a:t>
            </a:r>
            <a:r>
              <a:rPr lang="en-US" sz="2000" b="1" dirty="0"/>
              <a:t>amorphous</a:t>
            </a:r>
            <a:r>
              <a:rPr lang="en-US" sz="2000" dirty="0"/>
              <a:t> solid is a solid where the particles are not arranged in a crystalline pattern; </a:t>
            </a:r>
            <a:r>
              <a:rPr lang="en-US" sz="2000" b="1" dirty="0" smtClean="0"/>
              <a:t>Crystalline</a:t>
            </a:r>
            <a:r>
              <a:rPr lang="en-US" sz="2000" dirty="0" smtClean="0"/>
              <a:t> </a:t>
            </a:r>
            <a:r>
              <a:rPr lang="en-US" sz="2000" dirty="0"/>
              <a:t>solids are arranged in fixed </a:t>
            </a:r>
            <a:r>
              <a:rPr lang="en-US" sz="2000" b="1" dirty="0"/>
              <a:t>geometric</a:t>
            </a:r>
            <a:r>
              <a:rPr lang="en-US" sz="2000" dirty="0"/>
              <a:t> patterns</a:t>
            </a:r>
            <a:r>
              <a:rPr lang="en-US" sz="2000" dirty="0" smtClean="0"/>
              <a:t>.</a:t>
            </a:r>
          </a:p>
          <a:p>
            <a:pPr marL="342900" lvl="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2895600"/>
            <a:ext cx="4648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US" sz="2000" b="1" dirty="0" smtClean="0">
                <a:solidFill>
                  <a:schemeClr val="tx2"/>
                </a:solidFill>
              </a:rPr>
              <a:t>Fluidity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/>
              <a:t>– experienced by gases and liquids because both can FLOW.  Diffusion is the </a:t>
            </a:r>
            <a:r>
              <a:rPr lang="en-US" sz="2000" b="1" dirty="0" smtClean="0"/>
              <a:t>spreading</a:t>
            </a:r>
            <a:r>
              <a:rPr lang="en-US" sz="2000" dirty="0" smtClean="0"/>
              <a:t> </a:t>
            </a:r>
            <a:r>
              <a:rPr lang="en-US" sz="2000" dirty="0"/>
              <a:t>of particles throughout a given volume until they are evenly </a:t>
            </a:r>
            <a:r>
              <a:rPr lang="en-US" sz="2000" dirty="0" smtClean="0"/>
              <a:t>distributed.</a:t>
            </a:r>
          </a:p>
          <a:p>
            <a:endParaRPr lang="en-US" sz="2000" dirty="0" smtClean="0"/>
          </a:p>
          <a:p>
            <a:pPr marL="339725" lvl="0" indent="-339725"/>
            <a:r>
              <a:rPr lang="en-US" sz="2000" b="1" dirty="0" smtClean="0">
                <a:solidFill>
                  <a:schemeClr val="tx2"/>
                </a:solidFill>
              </a:rPr>
              <a:t>3. 	Viscosity </a:t>
            </a:r>
            <a:r>
              <a:rPr lang="en-US" sz="2000" dirty="0" smtClean="0"/>
              <a:t>- a </a:t>
            </a:r>
            <a:r>
              <a:rPr lang="en-US" sz="2000" dirty="0"/>
              <a:t>fluid’s </a:t>
            </a:r>
            <a:r>
              <a:rPr lang="en-US" sz="2000" b="1" dirty="0"/>
              <a:t>resistance</a:t>
            </a:r>
            <a:r>
              <a:rPr lang="en-US" sz="2000" dirty="0"/>
              <a:t> to flow; </a:t>
            </a:r>
            <a:r>
              <a:rPr lang="en-US" sz="2000" b="1" dirty="0"/>
              <a:t>temperature</a:t>
            </a:r>
            <a:r>
              <a:rPr lang="en-US" sz="2000" dirty="0"/>
              <a:t> can change </a:t>
            </a:r>
            <a:r>
              <a:rPr lang="en-US" sz="2000" dirty="0" smtClean="0"/>
              <a:t>it.  Low </a:t>
            </a:r>
            <a:r>
              <a:rPr lang="en-US" sz="2000" dirty="0"/>
              <a:t>viscosity flows easily – high viscosity flows slowly</a:t>
            </a:r>
            <a:r>
              <a:rPr lang="en-US" sz="2000" dirty="0" smtClean="0"/>
              <a:t>.</a:t>
            </a:r>
          </a:p>
          <a:p>
            <a:pPr lvl="0"/>
            <a:endParaRPr lang="en-US" b="1" dirty="0" smtClean="0">
              <a:solidFill>
                <a:srgbClr val="FF0000"/>
              </a:solidFill>
            </a:endParaRPr>
          </a:p>
          <a:p>
            <a:pPr lvl="0"/>
            <a:endParaRPr lang="en-US" b="1" dirty="0" smtClean="0">
              <a:solidFill>
                <a:srgbClr val="FF0000"/>
              </a:solidFill>
            </a:endParaRPr>
          </a:p>
          <a:p>
            <a:pPr lvl="0"/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buAutoNum type="arabicPeriod" startAt="2"/>
            </a:pPr>
            <a:endParaRPr lang="en-US" dirty="0" smtClean="0"/>
          </a:p>
          <a:p>
            <a:pPr marL="342900" indent="-342900">
              <a:buAutoNum type="arabicPeriod" startAt="2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41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800" b="1" dirty="0"/>
              <a:t>11. Compare and contrast physical and chemical properties.</a:t>
            </a:r>
          </a:p>
          <a:p>
            <a:pPr marL="457200" lvl="0" indent="-457200">
              <a:buNone/>
            </a:pPr>
            <a:endParaRPr lang="en-US" sz="2800" b="1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6225" y="2743200"/>
            <a:ext cx="3962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Physical Properties</a:t>
            </a:r>
          </a:p>
          <a:p>
            <a:pPr marL="285750" lvl="0" indent="-285750">
              <a:buFontTx/>
              <a:buChar char="-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The characteristics of a substance that you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can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observe without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changing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the identity of the substance. </a:t>
            </a:r>
          </a:p>
          <a:p>
            <a:pPr marL="285750" lvl="0" indent="-285750">
              <a:buFontTx/>
              <a:buChar char="-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Examples: color, texture, mass, volume, density, temperature, weight, hardness, phase            (state), length.</a:t>
            </a:r>
            <a:endParaRPr lang="en-US" sz="2000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2743200"/>
            <a:ext cx="3733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Chemical Properties</a:t>
            </a:r>
            <a:endParaRPr lang="en-US" sz="2000" dirty="0"/>
          </a:p>
          <a:p>
            <a:pPr marL="285750" lvl="0" indent="-285750">
              <a:buFontTx/>
              <a:buChar char="-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The characteristics of a substance that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CANNOT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be observed without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changing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the identity of the substance.  </a:t>
            </a:r>
          </a:p>
          <a:p>
            <a:pPr marL="285750" lvl="0" indent="-285750">
              <a:buFontTx/>
              <a:buChar char="-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Examples: Flammability, oxidation (rusting, tarnishing)</a:t>
            </a:r>
          </a:p>
          <a:p>
            <a:pPr lvl="0"/>
            <a:endParaRPr lang="en-US" i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257800"/>
            <a:ext cx="1752600" cy="129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5021628"/>
            <a:ext cx="1613531" cy="153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/>
              <a:t>12. Compare and contrast physical and chemical changes.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514600"/>
            <a:ext cx="5765799" cy="4324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0AD866-E794-4DDD-A1FC-44B67F73C5E0}"/>
              </a:ext>
            </a:extLst>
          </p:cNvPr>
          <p:cNvSpPr/>
          <p:nvPr/>
        </p:nvSpPr>
        <p:spPr>
          <a:xfrm>
            <a:off x="2057400" y="2895600"/>
            <a:ext cx="3048000" cy="3943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5A42E9-6721-4147-8C8F-BAAD5EDDFBCB}"/>
              </a:ext>
            </a:extLst>
          </p:cNvPr>
          <p:cNvSpPr/>
          <p:nvPr/>
        </p:nvSpPr>
        <p:spPr>
          <a:xfrm>
            <a:off x="4724400" y="2895600"/>
            <a:ext cx="3048000" cy="3943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8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743200" cy="4876800"/>
          </a:xfrm>
        </p:spPr>
        <p:txBody>
          <a:bodyPr>
            <a:normAutofit/>
          </a:bodyPr>
          <a:lstStyle/>
          <a:p>
            <a:r>
              <a:rPr lang="en-US" sz="2800" b="1" dirty="0"/>
              <a:t>Physical or Chemical Change?</a:t>
            </a:r>
          </a:p>
          <a:p>
            <a:endParaRPr lang="en-US" sz="2800" b="1" dirty="0"/>
          </a:p>
          <a:p>
            <a:r>
              <a:rPr lang="en-US" sz="2800" b="1" dirty="0"/>
              <a:t>REMEMBER:</a:t>
            </a:r>
          </a:p>
          <a:p>
            <a:pPr marL="230188" indent="0">
              <a:buNone/>
            </a:pPr>
            <a:r>
              <a:rPr lang="en-US" sz="2800" dirty="0"/>
              <a:t>The question to ask is: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Does it form a new substance?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752600"/>
            <a:ext cx="52292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7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/>
              <a:t>13. Compare and contrast and be able to identify elements, compounds, mixtures, and solutions.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438400"/>
            <a:ext cx="7167563" cy="42989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3000" y="5943600"/>
            <a:ext cx="7167563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43000" y="5105400"/>
            <a:ext cx="7167563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43000" y="4419600"/>
            <a:ext cx="7167563" cy="2209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43000" y="3733800"/>
            <a:ext cx="7167563" cy="2895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3000" y="3048000"/>
            <a:ext cx="7167563" cy="3581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24000"/>
            <a:ext cx="6424613" cy="49690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6741925-CCA2-4193-AEB6-49E0B71B0622}"/>
              </a:ext>
            </a:extLst>
          </p:cNvPr>
          <p:cNvSpPr/>
          <p:nvPr/>
        </p:nvSpPr>
        <p:spPr>
          <a:xfrm>
            <a:off x="1447800" y="2514600"/>
            <a:ext cx="6019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008A664-4E00-4BE1-AB00-8FAB66FB9946}"/>
              </a:ext>
            </a:extLst>
          </p:cNvPr>
          <p:cNvSpPr/>
          <p:nvPr/>
        </p:nvSpPr>
        <p:spPr>
          <a:xfrm>
            <a:off x="1447800" y="3537527"/>
            <a:ext cx="6019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31DDDF6-DE99-4346-90CD-1CEB9987B5EA}"/>
              </a:ext>
            </a:extLst>
          </p:cNvPr>
          <p:cNvSpPr/>
          <p:nvPr/>
        </p:nvSpPr>
        <p:spPr>
          <a:xfrm>
            <a:off x="1447800" y="4495800"/>
            <a:ext cx="60198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4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92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b="1" dirty="0"/>
              <a:t>13. Compare and contrast and be able to identify elements, compounds, mixtures, and solutions.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667000"/>
            <a:ext cx="4833938" cy="40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68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/>
              <a:t>14. Know the 25 vocabulary words.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00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D2533C"/>
                </a:solidFill>
              </a:rPr>
              <a:t>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Molecules in Solids</a:t>
            </a:r>
            <a:endParaRPr lang="en-US" sz="2800" dirty="0"/>
          </a:p>
          <a:p>
            <a:r>
              <a:rPr lang="en-US" sz="2800" dirty="0">
                <a:hlinkClick r:id="rId3"/>
              </a:rPr>
              <a:t>Molecules in Liquids</a:t>
            </a:r>
            <a:endParaRPr lang="en-US" sz="2800" dirty="0"/>
          </a:p>
          <a:p>
            <a:r>
              <a:rPr lang="en-US" sz="2800" dirty="0">
                <a:hlinkClick r:id="rId4"/>
              </a:rPr>
              <a:t>Evaporation and </a:t>
            </a:r>
            <a:r>
              <a:rPr lang="en-US" sz="2800" dirty="0" smtClean="0">
                <a:hlinkClick r:id="rId4"/>
              </a:rPr>
              <a:t>Condensation</a:t>
            </a:r>
            <a:endParaRPr lang="en-US" sz="2800" dirty="0" smtClean="0"/>
          </a:p>
          <a:p>
            <a:r>
              <a:rPr lang="en-US" sz="2800" dirty="0">
                <a:hlinkClick r:id="rId5"/>
              </a:rPr>
              <a:t>Review video on classes of matter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2802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1125</TotalTime>
  <Words>538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PROPERTIES OF MATTER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WATCH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MATTER</dc:title>
  <dc:creator>JCBOE</dc:creator>
  <cp:lastModifiedBy>nbrim</cp:lastModifiedBy>
  <cp:revision>28</cp:revision>
  <dcterms:created xsi:type="dcterms:W3CDTF">2016-03-21T15:20:55Z</dcterms:created>
  <dcterms:modified xsi:type="dcterms:W3CDTF">2017-11-10T13:51:32Z</dcterms:modified>
</cp:coreProperties>
</file>