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8"/>
  </p:notesMasterIdLst>
  <p:sldIdLst>
    <p:sldId id="256" r:id="rId2"/>
    <p:sldId id="292" r:id="rId3"/>
    <p:sldId id="269" r:id="rId4"/>
    <p:sldId id="293" r:id="rId5"/>
    <p:sldId id="280" r:id="rId6"/>
    <p:sldId id="285" r:id="rId7"/>
    <p:sldId id="294" r:id="rId8"/>
    <p:sldId id="296" r:id="rId9"/>
    <p:sldId id="297" r:id="rId10"/>
    <p:sldId id="298" r:id="rId11"/>
    <p:sldId id="299" r:id="rId12"/>
    <p:sldId id="300" r:id="rId13"/>
    <p:sldId id="267" r:id="rId14"/>
    <p:sldId id="278" r:id="rId15"/>
    <p:sldId id="268" r:id="rId16"/>
    <p:sldId id="295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ACACC5"/>
    <a:srgbClr val="B4B4B4"/>
    <a:srgbClr val="006600"/>
    <a:srgbClr val="CC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71" autoAdjust="0"/>
    <p:restoredTop sz="94627" autoAdjust="0"/>
  </p:normalViewPr>
  <p:slideViewPr>
    <p:cSldViewPr>
      <p:cViewPr varScale="1">
        <p:scale>
          <a:sx n="106" d="100"/>
          <a:sy n="106" d="100"/>
        </p:scale>
        <p:origin x="168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en-US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en-US" alt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en-US" alt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56682C6A-E774-4242-BE04-2EC03AE9C8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199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70D56-7A50-4069-B920-07F24715EE0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09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511215-436F-4B49-AA28-A0EBA340D3C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8872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A6F85C-8A04-4DE6-B1CE-AD96BB9A5DDB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02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7BFFEA-9F64-4A8F-B3F4-03EECBA1EB0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9188" y="673100"/>
            <a:ext cx="4584700" cy="3438525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35463"/>
            <a:ext cx="5002212" cy="4113212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8910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1958C2-54C9-46BB-A396-BD3ADB49DFAE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AutoNum type="arabicPeriod"/>
            </a:pPr>
            <a:r>
              <a:rPr lang="en-US" altLang="en-US"/>
              <a:t>Is the most common approach</a:t>
            </a:r>
          </a:p>
          <a:p>
            <a:pPr marL="228600" indent="-228600">
              <a:buFontTx/>
              <a:buAutoNum type="arabicPeriod"/>
            </a:pPr>
            <a:r>
              <a:rPr lang="en-US" altLang="en-US"/>
              <a:t>The abnormal gene would be swapped by homologous recombination</a:t>
            </a:r>
          </a:p>
          <a:p>
            <a:pPr marL="228600" indent="-228600">
              <a:buFontTx/>
              <a:buAutoNum type="arabicPeriod"/>
            </a:pPr>
            <a:r>
              <a:rPr lang="en-US" altLang="en-US"/>
              <a:t>Would cause a return to normal function</a:t>
            </a:r>
          </a:p>
          <a:p>
            <a:pPr marL="228600" indent="-228600">
              <a:buFontTx/>
              <a:buAutoNum type="arabicPeriod"/>
            </a:pPr>
            <a:r>
              <a:rPr lang="en-US" altLang="en-US"/>
              <a:t>Control expression of genes.  Similar to epistasis, when one gene affects the expression of another gene. </a:t>
            </a:r>
          </a:p>
        </p:txBody>
      </p:sp>
    </p:spTree>
    <p:extLst>
      <p:ext uri="{BB962C8B-B14F-4D97-AF65-F5344CB8AC3E}">
        <p14:creationId xmlns:p14="http://schemas.microsoft.com/office/powerpoint/2010/main" val="421208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22199B-16EF-4D13-AF37-D1A237B7AE33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556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5E6DE9-F303-46B6-89B2-C7955182E928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920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1BC065-E236-4071-87B1-BCB5477A6697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vector is a carrier molecule, usually a virus</a:t>
            </a:r>
          </a:p>
          <a:p>
            <a:r>
              <a:rPr lang="en-US" altLang="en-US"/>
              <a:t>The target cells are usually in the liver or lung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454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1EBC4E-7430-49C8-904F-38417B6B8846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495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68EE27-04EC-49F3-892D-7A9C7C38E97E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383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3CA014-2B48-4385-8005-A3C2E0B46827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074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FC172D-7886-46A3-B5D3-4DC6B90470F8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277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228600"/>
            <a:ext cx="5791200" cy="3276600"/>
          </a:xfrm>
        </p:spPr>
        <p:txBody>
          <a:bodyPr/>
          <a:lstStyle>
            <a:lvl1pPr algn="l">
              <a:defRPr sz="6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581400"/>
            <a:ext cx="5715000" cy="1752600"/>
          </a:xfrm>
        </p:spPr>
        <p:txBody>
          <a:bodyPr/>
          <a:lstStyle>
            <a:lvl1pPr marL="0" indent="0" algn="r">
              <a:buFontTx/>
              <a:buNone/>
              <a:defRPr sz="40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838200" y="6400800"/>
            <a:ext cx="2895600" cy="457200"/>
          </a:xfrm>
        </p:spPr>
        <p:txBody>
          <a:bodyPr/>
          <a:lstStyle>
            <a:lvl1pPr>
              <a:defRPr>
                <a:latin typeface="ScholHudson-Regular" pitchFamily="2" charset="0"/>
              </a:defRPr>
            </a:lvl1pPr>
          </a:lstStyle>
          <a:p>
            <a:endParaRPr lang="en-US" alt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267200" y="6400800"/>
            <a:ext cx="1905000" cy="457200"/>
          </a:xfrm>
        </p:spPr>
        <p:txBody>
          <a:bodyPr/>
          <a:lstStyle>
            <a:lvl1pPr>
              <a:defRPr>
                <a:latin typeface="ScholHudson-Regular" pitchFamily="2" charset="0"/>
              </a:defRPr>
            </a:lvl1pPr>
          </a:lstStyle>
          <a:p>
            <a:fld id="{0A0ED89B-BC6A-4010-AD55-BCE76F3D2D8F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3124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767F19-8754-42BC-A4F9-DEBDE1A2A1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352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127755-C83C-487B-896C-D9B9AA9A78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995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43BC38-D447-49E3-8DF3-B0031B9854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225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B1F5C1-D025-472B-99B5-9B3A378E80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010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EA122F-EBD1-4093-BC46-8B26A7758E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02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B32EEA-FE3B-4DBD-B9CF-2E7B9F04D3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661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C2A5BD-1367-406F-B5BF-B6D1261502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288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2F04213-960D-412C-9F5C-DB98DCBCD6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010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8BB7DB-A585-4C18-812B-E8EDFF393B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0256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43500" y="228600"/>
            <a:ext cx="16383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47625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CD0A0E-8E53-4E71-8C60-BE050799F5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055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65532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46482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876800" y="66294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28BDC9A0-B07C-4263-9D2D-A6A2A12C26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925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65532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581400" y="1905000"/>
            <a:ext cx="32004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581400" y="4191000"/>
            <a:ext cx="32004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46482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4876800" y="66294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087A0927-B50C-4E26-B7F5-0ADF17FF73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35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65532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05000"/>
            <a:ext cx="6553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629400"/>
            <a:ext cx="46482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/>
            </a:lvl1pPr>
          </a:lstStyle>
          <a:p>
            <a:endParaRPr lang="en-US" alt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87680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fld id="{257BF069-9CC4-43DD-BFFC-CEB2684E07D3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0"/>
            <a:ext cx="2286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hoEvAY0ToM%20%20&amp;%20Section%20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learn.genetics.utah.edu/content/genetherapy/gtintro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earn.genetics.utah.edu/content/cloning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LI1Gfb0yn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447800"/>
            <a:ext cx="5791200" cy="3276600"/>
          </a:xfrm>
        </p:spPr>
        <p:txBody>
          <a:bodyPr/>
          <a:lstStyle/>
          <a:p>
            <a:pPr algn="ctr"/>
            <a:r>
              <a:rPr lang="en-US" altLang="en-US">
                <a:latin typeface="Comic Sans MS" panose="030F0702030302020204" pitchFamily="66" charset="0"/>
              </a:rPr>
              <a:t>DNA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/>
              <a:t>TO DO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out notes and worksheet</a:t>
            </a:r>
          </a:p>
          <a:p>
            <a:r>
              <a:rPr lang="en-US" u="sng" dirty="0">
                <a:ln>
                  <a:solidFill>
                    <a:srgbClr val="B4B4B4"/>
                  </a:solidFill>
                </a:ln>
                <a:solidFill>
                  <a:srgbClr val="003300"/>
                </a:solidFill>
                <a:hlinkClick r:id="rId2"/>
              </a:rPr>
              <a:t>The Secrets of </a:t>
            </a:r>
            <a:r>
              <a:rPr lang="en-US" u="sng" dirty="0" smtClean="0">
                <a:ln>
                  <a:solidFill>
                    <a:srgbClr val="B4B4B4"/>
                  </a:solidFill>
                </a:ln>
                <a:solidFill>
                  <a:srgbClr val="003300"/>
                </a:solidFill>
                <a:hlinkClick r:id="rId2"/>
              </a:rPr>
              <a:t>Our </a:t>
            </a:r>
            <a:r>
              <a:rPr lang="en-US" u="sng" dirty="0">
                <a:ln>
                  <a:solidFill>
                    <a:srgbClr val="B4B4B4"/>
                  </a:solidFill>
                </a:ln>
                <a:solidFill>
                  <a:srgbClr val="003300"/>
                </a:solidFill>
                <a:hlinkClick r:id="rId2"/>
              </a:rPr>
              <a:t>Lives: The Human Genome Project</a:t>
            </a:r>
            <a:r>
              <a:rPr lang="en-US" dirty="0">
                <a:ln>
                  <a:solidFill>
                    <a:srgbClr val="B4B4B4"/>
                  </a:solidFill>
                </a:ln>
                <a:solidFill>
                  <a:srgbClr val="003300"/>
                </a:solidFill>
              </a:rPr>
              <a:t> </a:t>
            </a:r>
            <a:endParaRPr lang="en-US" b="1" dirty="0">
              <a:ln>
                <a:solidFill>
                  <a:srgbClr val="B4B4B4"/>
                </a:solidFill>
              </a:ln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29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HUMAN GENOME PROJECT</a:t>
            </a:r>
            <a:endParaRPr lang="en-US" alt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2133600"/>
            <a:ext cx="65532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latin typeface="Comic Sans MS" panose="030F0702030302020204" pitchFamily="66" charset="0"/>
              </a:rPr>
              <a:t>Started in </a:t>
            </a:r>
            <a:r>
              <a:rPr lang="en-US" altLang="en-US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1990.</a:t>
            </a:r>
            <a:endParaRPr lang="en-US" altLang="en-US" b="1" dirty="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Comic Sans MS" panose="030F0702030302020204" pitchFamily="66" charset="0"/>
              </a:rPr>
              <a:t>The </a:t>
            </a:r>
            <a:r>
              <a:rPr lang="en-US" dirty="0" smtClean="0">
                <a:latin typeface="Comic Sans MS" panose="030F0702030302020204" pitchFamily="66" charset="0"/>
              </a:rPr>
              <a:t>project’s </a:t>
            </a:r>
            <a:r>
              <a:rPr lang="en-US" dirty="0">
                <a:latin typeface="Comic Sans MS" panose="030F0702030302020204" pitchFamily="66" charset="0"/>
              </a:rPr>
              <a:t>purpose was to discover all the estimated 25,000 human genes and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map the 3 billion nucleotide sequences</a:t>
            </a:r>
            <a:r>
              <a:rPr lang="en-US" dirty="0">
                <a:latin typeface="Comic Sans MS" panose="030F0702030302020204" pitchFamily="66" charset="0"/>
              </a:rPr>
              <a:t> of DNA in human </a:t>
            </a:r>
            <a:r>
              <a:rPr lang="en-US" dirty="0" smtClean="0">
                <a:latin typeface="Comic Sans MS" panose="030F0702030302020204" pitchFamily="66" charset="0"/>
              </a:rPr>
              <a:t>chromosomes.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HUMAN GENOME PROJECT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Comic Sans MS" panose="030F0702030302020204" pitchFamily="66" charset="0"/>
              </a:rPr>
              <a:t>Currently, scientists are using this information to identify where genes are located, control mechanisms of genes and the functions of genes.</a:t>
            </a:r>
          </a:p>
          <a:p>
            <a:pPr>
              <a:lnSpc>
                <a:spcPct val="90000"/>
              </a:lnSpc>
            </a:pPr>
            <a:r>
              <a:rPr lang="en-US" altLang="en-US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Mapping every gene</a:t>
            </a:r>
            <a:r>
              <a:rPr lang="en-US" altLang="en-US" b="1" dirty="0" smtClean="0">
                <a:latin typeface="Comic Sans MS" panose="030F0702030302020204" pitchFamily="66" charset="0"/>
              </a:rPr>
              <a:t> location (loci).</a:t>
            </a:r>
          </a:p>
          <a:p>
            <a:pPr>
              <a:lnSpc>
                <a:spcPct val="90000"/>
              </a:lnSpc>
            </a:pPr>
            <a:r>
              <a:rPr lang="en-US" altLang="en-US" b="1" dirty="0" smtClean="0">
                <a:latin typeface="Comic Sans MS" panose="030F0702030302020204" pitchFamily="66" charset="0"/>
              </a:rPr>
              <a:t>Conducted by </a:t>
            </a:r>
            <a:r>
              <a:rPr lang="en-US" altLang="en-US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scientists around the world.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7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HUMAN GENOME PROJECT INSIGHTS</a:t>
            </a:r>
            <a:endParaRPr lang="en-US" altLang="en-US" sz="48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6553200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b="1" dirty="0">
                <a:latin typeface="Comic Sans MS" panose="030F0702030302020204" pitchFamily="66" charset="0"/>
              </a:rPr>
              <a:t>Only </a:t>
            </a:r>
            <a:r>
              <a:rPr lang="en-US" alt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2%</a:t>
            </a:r>
            <a:r>
              <a:rPr lang="en-US" altLang="en-US" sz="2400" b="1" dirty="0">
                <a:latin typeface="Comic Sans MS" panose="030F0702030302020204" pitchFamily="66" charset="0"/>
              </a:rPr>
              <a:t> of human genome codes for proteins </a:t>
            </a:r>
            <a:r>
              <a:rPr lang="en-US" alt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(exons</a:t>
            </a:r>
            <a:r>
              <a:rPr lang="en-US" altLang="en-US" sz="24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).</a:t>
            </a:r>
            <a:endParaRPr lang="en-US" altLang="en-US" sz="2400" b="1" dirty="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b="1" dirty="0">
                <a:latin typeface="Comic Sans MS" panose="030F0702030302020204" pitchFamily="66" charset="0"/>
              </a:rPr>
              <a:t>Other </a:t>
            </a:r>
            <a:r>
              <a:rPr lang="en-US" alt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98% (introns</a:t>
            </a:r>
            <a:r>
              <a:rPr lang="en-US" altLang="en-US" sz="2400" b="1" dirty="0">
                <a:latin typeface="Comic Sans MS" panose="030F0702030302020204" pitchFamily="66" charset="0"/>
              </a:rPr>
              <a:t>) are 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non-coding.</a:t>
            </a:r>
            <a:endParaRPr lang="en-US" altLang="en-US" sz="24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b="1" dirty="0">
                <a:latin typeface="Comic Sans MS" panose="030F0702030302020204" pitchFamily="66" charset="0"/>
              </a:rPr>
              <a:t>Only about 20,000 to 25,000 genes (expected 100,000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).</a:t>
            </a:r>
            <a:endParaRPr lang="en-US" altLang="en-US" sz="24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Proteome</a:t>
            </a:r>
            <a:r>
              <a:rPr lang="en-US" altLang="en-US" sz="2400" b="1" dirty="0">
                <a:latin typeface="Comic Sans MS" panose="030F0702030302020204" pitchFamily="66" charset="0"/>
              </a:rPr>
              <a:t> – organism’s complete set of 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proteins.</a:t>
            </a:r>
            <a:endParaRPr lang="en-US" altLang="en-US" sz="24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b="1" dirty="0">
                <a:latin typeface="Comic Sans MS" panose="030F0702030302020204" pitchFamily="66" charset="0"/>
              </a:rPr>
              <a:t>About </a:t>
            </a:r>
            <a:r>
              <a:rPr lang="en-US" alt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8 million</a:t>
            </a:r>
            <a:r>
              <a:rPr lang="en-US" altLang="en-US" sz="2400" b="1" dirty="0">
                <a:latin typeface="Comic Sans MS" panose="030F0702030302020204" pitchFamily="66" charset="0"/>
              </a:rPr>
              <a:t> single nucleotide polymorphisms (SNP) – places where humans differ by a single 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nucleotide.</a:t>
            </a:r>
            <a:endParaRPr lang="en-US" altLang="en-US" sz="2400" b="1" dirty="0"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b="1" dirty="0">
                <a:latin typeface="Comic Sans MS" panose="030F0702030302020204" pitchFamily="66" charset="0"/>
              </a:rPr>
              <a:t>About </a:t>
            </a:r>
            <a:r>
              <a:rPr lang="en-US" alt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½</a:t>
            </a:r>
            <a:r>
              <a:rPr lang="en-US" altLang="en-US" sz="2400" b="1" dirty="0">
                <a:latin typeface="Comic Sans MS" panose="030F0702030302020204" pitchFamily="66" charset="0"/>
              </a:rPr>
              <a:t> of genome comes from </a:t>
            </a:r>
            <a:r>
              <a:rPr lang="en-US" alt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transposons</a:t>
            </a:r>
            <a:r>
              <a:rPr lang="en-US" altLang="en-US" sz="2400" b="1" dirty="0">
                <a:latin typeface="Comic Sans MS" panose="030F0702030302020204" pitchFamily="66" charset="0"/>
              </a:rPr>
              <a:t> (pieces of DNA that move to different locations on chromosomes</a:t>
            </a:r>
            <a:r>
              <a:rPr lang="en-US" altLang="en-US" sz="2400" b="1" dirty="0" smtClean="0">
                <a:latin typeface="Comic Sans MS" panose="030F0702030302020204" pitchFamily="66" charset="0"/>
              </a:rPr>
              <a:t>).</a:t>
            </a:r>
            <a:endParaRPr lang="en-US" altLang="en-US" sz="2400" b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7086600" cy="1447800"/>
          </a:xfrm>
        </p:spPr>
        <p:txBody>
          <a:bodyPr/>
          <a:lstStyle/>
          <a:p>
            <a:r>
              <a:rPr lang="en-US" altLang="en-US" b="1" dirty="0" smtClean="0">
                <a:latin typeface="Comic Sans MS" panose="030F0702030302020204" pitchFamily="66" charset="0"/>
              </a:rPr>
              <a:t>BENEFITS OF HUMAN GENOME PROJECT</a:t>
            </a:r>
            <a:endParaRPr lang="en-US" altLang="en-US" b="1" dirty="0">
              <a:latin typeface="Comic Sans MS" panose="030F0702030302020204" pitchFamily="66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Improvements in </a:t>
            </a:r>
            <a:r>
              <a:rPr lang="en-US" alt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medical prevention</a:t>
            </a:r>
            <a:r>
              <a:rPr lang="en-US" alt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of disease, gene therapies, diagnosis techniques …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Production of useful protein</a:t>
            </a:r>
            <a:r>
              <a:rPr lang="en-US" alt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products for use in medicine, agriculture, bioremediation and pharmaceutical industries.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Improved </a:t>
            </a:r>
            <a:r>
              <a:rPr lang="en-US" alt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bioinformatics</a:t>
            </a:r>
            <a:r>
              <a:rPr lang="en-US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 – using computers to help in DNA sequencing …</a:t>
            </a:r>
          </a:p>
          <a:p>
            <a:pPr>
              <a:lnSpc>
                <a:spcPct val="90000"/>
              </a:lnSpc>
            </a:pPr>
            <a:endParaRPr lang="en-US" altLang="en-US" sz="28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Comic Sans MS" panose="030F0702030302020204" pitchFamily="66" charset="0"/>
              </a:rPr>
              <a:t>GENE THERAPY</a:t>
            </a:r>
            <a:endParaRPr lang="en-US" sz="54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6553200" cy="44196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The transfer of normal or modified genes into a person’s body cells to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correct a genetic defect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Comic Sans MS" panose="030F0702030302020204" pitchFamily="66" charset="0"/>
              </a:rPr>
              <a:t>or boost resistance to disease </a:t>
            </a:r>
            <a:r>
              <a:rPr lang="en-US" dirty="0" smtClean="0">
                <a:latin typeface="Comic Sans MS" panose="030F0702030302020204" pitchFamily="66" charset="0"/>
              </a:rPr>
              <a:t>- </a:t>
            </a:r>
            <a:r>
              <a:rPr lang="en-US" dirty="0">
                <a:latin typeface="Comic Sans MS" panose="030F0702030302020204" pitchFamily="66" charset="0"/>
              </a:rPr>
              <a:t>possibly cure genetic disorders</a:t>
            </a:r>
            <a:r>
              <a:rPr lang="en-US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US" altLang="en-US" dirty="0">
                <a:latin typeface="Comic Sans MS" panose="030F0702030302020204" pitchFamily="66" charset="0"/>
              </a:rPr>
              <a:t>It is a technique for correcting defective genes that are responsible for disease development</a:t>
            </a:r>
          </a:p>
          <a:p>
            <a:endParaRPr lang="en-US" dirty="0" smtClean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881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 smtClean="0">
                <a:latin typeface="Comic Sans MS" panose="030F0702030302020204" pitchFamily="66" charset="0"/>
              </a:rPr>
              <a:t>GENE THERAPY</a:t>
            </a:r>
            <a:endParaRPr lang="en-US" altLang="en-US" sz="5400" b="1" dirty="0">
              <a:latin typeface="Comic Sans MS" panose="030F0702030302020204" pitchFamily="66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There </a:t>
            </a:r>
            <a:r>
              <a:rPr lang="en-US" altLang="en-US" dirty="0">
                <a:latin typeface="Comic Sans MS" panose="030F0702030302020204" pitchFamily="66" charset="0"/>
              </a:rPr>
              <a:t>are four approaches:</a:t>
            </a:r>
          </a:p>
          <a:p>
            <a:pPr marL="952500" lvl="1" indent="-4953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dirty="0">
                <a:latin typeface="Comic Sans MS" panose="030F0702030302020204" pitchFamily="66" charset="0"/>
              </a:rPr>
              <a:t>A normal gene inserted to compensate for a nonfunctional gene.</a:t>
            </a:r>
          </a:p>
          <a:p>
            <a:pPr marL="952500" lvl="1" indent="-4953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dirty="0">
                <a:latin typeface="Comic Sans MS" panose="030F0702030302020204" pitchFamily="66" charset="0"/>
              </a:rPr>
              <a:t>An abnormal gene traded for a normal </a:t>
            </a:r>
            <a:r>
              <a:rPr lang="en-US" altLang="en-US" dirty="0" smtClean="0">
                <a:latin typeface="Comic Sans MS" panose="030F0702030302020204" pitchFamily="66" charset="0"/>
              </a:rPr>
              <a:t>gene.</a:t>
            </a:r>
            <a:endParaRPr lang="en-US" altLang="en-US" dirty="0">
              <a:latin typeface="Comic Sans MS" panose="030F0702030302020204" pitchFamily="66" charset="0"/>
            </a:endParaRPr>
          </a:p>
          <a:p>
            <a:pPr marL="952500" lvl="1" indent="-4953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dirty="0">
                <a:latin typeface="Comic Sans MS" panose="030F0702030302020204" pitchFamily="66" charset="0"/>
              </a:rPr>
              <a:t>An abnormal gene repaired through selective reverse </a:t>
            </a:r>
            <a:r>
              <a:rPr lang="en-US" altLang="en-US" dirty="0" smtClean="0">
                <a:latin typeface="Comic Sans MS" panose="030F0702030302020204" pitchFamily="66" charset="0"/>
              </a:rPr>
              <a:t>mutation.</a:t>
            </a:r>
            <a:endParaRPr lang="en-US" altLang="en-US" dirty="0">
              <a:latin typeface="Comic Sans MS" panose="030F0702030302020204" pitchFamily="66" charset="0"/>
            </a:endParaRPr>
          </a:p>
          <a:p>
            <a:pPr marL="952500" lvl="1" indent="-4953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dirty="0">
                <a:latin typeface="Comic Sans MS" panose="030F0702030302020204" pitchFamily="66" charset="0"/>
              </a:rPr>
              <a:t>Change the regulation of gene </a:t>
            </a:r>
            <a:r>
              <a:rPr lang="en-US" altLang="en-US" dirty="0" smtClean="0">
                <a:latin typeface="Comic Sans MS" panose="030F0702030302020204" pitchFamily="66" charset="0"/>
              </a:rPr>
              <a:t>pairs.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68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THE BEGINNING…</a:t>
            </a:r>
            <a:endParaRPr lang="en-US" alt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latin typeface="Comic Sans MS" panose="030F0702030302020204" pitchFamily="66" charset="0"/>
              </a:rPr>
              <a:t>In the 1980s, Scientists began to look into gene therapy.</a:t>
            </a:r>
          </a:p>
          <a:p>
            <a:pPr lvl="1"/>
            <a:r>
              <a:rPr lang="en-US" altLang="en-US" dirty="0">
                <a:latin typeface="Comic Sans MS" panose="030F0702030302020204" pitchFamily="66" charset="0"/>
              </a:rPr>
              <a:t>They would insert human genes into a bacteria cell.</a:t>
            </a:r>
          </a:p>
          <a:p>
            <a:pPr lvl="1"/>
            <a:r>
              <a:rPr lang="en-US" altLang="en-US" dirty="0">
                <a:latin typeface="Comic Sans MS" panose="030F0702030302020204" pitchFamily="66" charset="0"/>
              </a:rPr>
              <a:t>Then the bacteria cell would transcribe and translate the information into a </a:t>
            </a:r>
            <a:r>
              <a:rPr lang="en-US" altLang="en-US" dirty="0" smtClean="0">
                <a:latin typeface="Comic Sans MS" panose="030F0702030302020204" pitchFamily="66" charset="0"/>
              </a:rPr>
              <a:t>protein.</a:t>
            </a:r>
            <a:endParaRPr lang="en-US" altLang="en-US" dirty="0">
              <a:latin typeface="Comic Sans MS" panose="030F0702030302020204" pitchFamily="66" charset="0"/>
            </a:endParaRPr>
          </a:p>
          <a:p>
            <a:pPr lvl="1"/>
            <a:r>
              <a:rPr lang="en-US" altLang="en-US" dirty="0">
                <a:latin typeface="Comic Sans MS" panose="030F0702030302020204" pitchFamily="66" charset="0"/>
              </a:rPr>
              <a:t>Then they would introduce the protein into human </a:t>
            </a:r>
            <a:r>
              <a:rPr lang="en-US" altLang="en-US" dirty="0" smtClean="0">
                <a:latin typeface="Comic Sans MS" panose="030F0702030302020204" pitchFamily="66" charset="0"/>
              </a:rPr>
              <a:t>cells.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56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553200" cy="990600"/>
          </a:xfrm>
        </p:spPr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THE FIRST CASE</a:t>
            </a:r>
            <a:endParaRPr lang="en-US" alt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6553200" cy="4419600"/>
          </a:xfrm>
        </p:spPr>
        <p:txBody>
          <a:bodyPr/>
          <a:lstStyle/>
          <a:p>
            <a:r>
              <a:rPr lang="en-US" altLang="en-US" sz="2800" dirty="0">
                <a:latin typeface="Comic Sans MS" panose="030F0702030302020204" pitchFamily="66" charset="0"/>
              </a:rPr>
              <a:t>The first gene therapy was performed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in Sept. 1990.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pPr lvl="1"/>
            <a:r>
              <a:rPr lang="en-US" altLang="en-US" dirty="0">
                <a:latin typeface="Comic Sans MS" panose="030F0702030302020204" pitchFamily="66" charset="0"/>
              </a:rPr>
              <a:t>Ashanti </a:t>
            </a:r>
            <a:r>
              <a:rPr lang="en-US" altLang="en-US" dirty="0" err="1">
                <a:latin typeface="Comic Sans MS" panose="030F0702030302020204" pitchFamily="66" charset="0"/>
              </a:rPr>
              <a:t>DeSilva</a:t>
            </a:r>
            <a:r>
              <a:rPr lang="en-US" altLang="en-US" dirty="0">
                <a:latin typeface="Comic Sans MS" panose="030F0702030302020204" pitchFamily="66" charset="0"/>
              </a:rPr>
              <a:t> was treated for </a:t>
            </a:r>
            <a:r>
              <a:rPr lang="en-US" altLang="en-US" dirty="0" smtClean="0">
                <a:latin typeface="Comic Sans MS" panose="030F0702030302020204" pitchFamily="66" charset="0"/>
              </a:rPr>
              <a:t>SCID (Severe </a:t>
            </a:r>
            <a:r>
              <a:rPr lang="en-US" altLang="en-US" dirty="0">
                <a:latin typeface="Comic Sans MS" panose="030F0702030302020204" pitchFamily="66" charset="0"/>
              </a:rPr>
              <a:t>combined immunodeficiency </a:t>
            </a:r>
            <a:r>
              <a:rPr lang="en-US" altLang="en-US" dirty="0" smtClean="0">
                <a:latin typeface="Comic Sans MS" panose="030F0702030302020204" pitchFamily="66" charset="0"/>
              </a:rPr>
              <a:t>).</a:t>
            </a:r>
            <a:endParaRPr lang="en-US" altLang="en-US" dirty="0">
              <a:latin typeface="Comic Sans MS" panose="030F0702030302020204" pitchFamily="66" charset="0"/>
            </a:endParaRPr>
          </a:p>
          <a:p>
            <a:pPr lvl="1"/>
            <a:r>
              <a:rPr lang="en-US" altLang="en-US" dirty="0">
                <a:latin typeface="Comic Sans MS" panose="030F0702030302020204" pitchFamily="66" charset="0"/>
              </a:rPr>
              <a:t>Doctors removed her white blood </a:t>
            </a:r>
            <a:r>
              <a:rPr lang="en-US" altLang="en-US" dirty="0" smtClean="0">
                <a:latin typeface="Comic Sans MS" panose="030F0702030302020204" pitchFamily="66" charset="0"/>
              </a:rPr>
              <a:t>cells (WBC), </a:t>
            </a:r>
            <a:r>
              <a:rPr lang="en-US" altLang="en-US" dirty="0">
                <a:latin typeface="Comic Sans MS" panose="030F0702030302020204" pitchFamily="66" charset="0"/>
              </a:rPr>
              <a:t>inserted the missing gene into the WBC, and then put them back into her blood stream.</a:t>
            </a:r>
          </a:p>
          <a:p>
            <a:pPr lvl="1"/>
            <a:r>
              <a:rPr lang="en-US" altLang="en-US" dirty="0">
                <a:latin typeface="Comic Sans MS" panose="030F0702030302020204" pitchFamily="66" charset="0"/>
              </a:rPr>
              <a:t>This strengthened her immune </a:t>
            </a:r>
            <a:r>
              <a:rPr lang="en-US" altLang="en-US" dirty="0" smtClean="0">
                <a:latin typeface="Comic Sans MS" panose="030F0702030302020204" pitchFamily="66" charset="0"/>
              </a:rPr>
              <a:t>system - only </a:t>
            </a:r>
            <a:r>
              <a:rPr lang="en-US" altLang="en-US" dirty="0">
                <a:latin typeface="Comic Sans MS" panose="030F0702030302020204" pitchFamily="66" charset="0"/>
              </a:rPr>
              <a:t>worked for a few </a:t>
            </a:r>
            <a:r>
              <a:rPr lang="en-US" altLang="en-US" dirty="0" smtClean="0">
                <a:latin typeface="Comic Sans MS" panose="030F0702030302020204" pitchFamily="66" charset="0"/>
              </a:rPr>
              <a:t>months.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17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HOW IT WORKS</a:t>
            </a:r>
            <a:endParaRPr lang="en-US" alt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6553200" cy="4419600"/>
          </a:xfrm>
        </p:spPr>
        <p:txBody>
          <a:bodyPr/>
          <a:lstStyle/>
          <a:p>
            <a:r>
              <a:rPr lang="en-US" altLang="en-US" sz="2800" dirty="0">
                <a:latin typeface="Comic Sans MS" panose="030F0702030302020204" pitchFamily="66" charset="0"/>
              </a:rPr>
              <a:t>A vector delivers the therapeutic gene into a patient’s target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cell.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r>
              <a:rPr lang="en-US" altLang="en-US" sz="2800" dirty="0">
                <a:latin typeface="Comic Sans MS" panose="030F0702030302020204" pitchFamily="66" charset="0"/>
              </a:rPr>
              <a:t>The target cells become infected with the viral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vector.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r>
              <a:rPr lang="en-US" altLang="en-US" sz="2800" dirty="0">
                <a:latin typeface="Comic Sans MS" panose="030F0702030302020204" pitchFamily="66" charset="0"/>
              </a:rPr>
              <a:t>The vector’s genetic material is inserted into the target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cell.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r>
              <a:rPr lang="en-US" altLang="en-US" sz="2800" dirty="0">
                <a:latin typeface="Comic Sans MS" panose="030F0702030302020204" pitchFamily="66" charset="0"/>
              </a:rPr>
              <a:t>Functional proteins are created from the therapeutic gene causing the cell to return to a normal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state.</a:t>
            </a:r>
            <a:endParaRPr lang="en-US" alt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59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553200" cy="1078468"/>
          </a:xfrm>
        </p:spPr>
        <p:txBody>
          <a:bodyPr/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dirty="0">
                <a:ln>
                  <a:solidFill>
                    <a:schemeClr val="tx1"/>
                  </a:solidFill>
                </a:ln>
                <a:latin typeface="Comic Sans MS" panose="030F0702030302020204" pitchFamily="66" charset="0"/>
                <a:hlinkClick r:id="rId3"/>
              </a:rPr>
              <a:t>Gene Therapy</a:t>
            </a:r>
            <a:r>
              <a:rPr lang="en-US" dirty="0">
                <a:ln>
                  <a:solidFill>
                    <a:srgbClr val="ACACC5"/>
                  </a:solidFill>
                </a:ln>
                <a:latin typeface="Comic Sans MS" panose="030F0702030302020204" pitchFamily="66" charset="0"/>
              </a:rPr>
              <a:t/>
            </a:r>
            <a:br>
              <a:rPr lang="en-US" dirty="0">
                <a:ln>
                  <a:solidFill>
                    <a:srgbClr val="ACACC5"/>
                  </a:solidFill>
                </a:ln>
                <a:latin typeface="Comic Sans MS" panose="030F0702030302020204" pitchFamily="66" charset="0"/>
              </a:rPr>
            </a:br>
            <a:r>
              <a:rPr lang="en-US" altLang="en-US" dirty="0" smtClean="0"/>
              <a:t>  </a:t>
            </a:r>
            <a:endParaRPr lang="en-US" altLang="en-US" dirty="0"/>
          </a:p>
        </p:txBody>
      </p:sp>
      <p:pic>
        <p:nvPicPr>
          <p:cNvPr id="63492" name="Img461561269" descr="Gene Therapy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491734"/>
            <a:ext cx="8077200" cy="4608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685800" y="6284913"/>
            <a:ext cx="66565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en-US" sz="1800" dirty="0"/>
              <a:t>http://encarta.msn.com/media_461561269/Gene_Therapy.html </a:t>
            </a:r>
          </a:p>
        </p:txBody>
      </p:sp>
    </p:spTree>
    <p:extLst>
      <p:ext uri="{BB962C8B-B14F-4D97-AF65-F5344CB8AC3E}">
        <p14:creationId xmlns:p14="http://schemas.microsoft.com/office/powerpoint/2010/main" val="346751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F9AA06-7EF0-42D2-A927-6C32AB3BC335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3581400" cy="1066800"/>
          </a:xfrm>
        </p:spPr>
        <p:txBody>
          <a:bodyPr/>
          <a:lstStyle/>
          <a:p>
            <a:r>
              <a:rPr lang="en-US" altLang="en-US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CLONING</a:t>
            </a:r>
            <a:endParaRPr lang="en-US" altLang="en-US" sz="54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362200"/>
            <a:ext cx="3810000" cy="4114800"/>
          </a:xfrm>
        </p:spPr>
        <p:txBody>
          <a:bodyPr/>
          <a:lstStyle/>
          <a:p>
            <a:r>
              <a:rPr lang="en-US" altLang="en-US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Clone</a:t>
            </a:r>
            <a:r>
              <a:rPr lang="en-US" altLang="en-US" i="1" dirty="0">
                <a:latin typeface="Comic Sans MS" panose="030F0702030302020204" pitchFamily="66" charset="0"/>
              </a:rPr>
              <a:t>- </a:t>
            </a:r>
            <a:r>
              <a:rPr lang="en-US" altLang="en-US" dirty="0">
                <a:latin typeface="Comic Sans MS" panose="030F0702030302020204" pitchFamily="66" charset="0"/>
              </a:rPr>
              <a:t>a member of a group of genetically identical </a:t>
            </a:r>
            <a:r>
              <a:rPr lang="en-US" altLang="en-US" dirty="0" smtClean="0">
                <a:latin typeface="Comic Sans MS" panose="030F0702030302020204" pitchFamily="66" charset="0"/>
              </a:rPr>
              <a:t>cells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pic>
        <p:nvPicPr>
          <p:cNvPr id="19465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2400" y="0"/>
            <a:ext cx="51816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0747C9-91B5-48A3-B012-1700B76B4CAF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CLONING</a:t>
            </a:r>
            <a:endParaRPr lang="en-US" altLang="en-US" sz="60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6553200" cy="30480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</a:rPr>
              <a:t>The production of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identical copies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600" dirty="0">
                <a:latin typeface="Comic Sans MS" panose="030F0702030302020204" pitchFamily="66" charset="0"/>
              </a:rPr>
              <a:t>of DNA through some asexual method</a:t>
            </a:r>
            <a:r>
              <a:rPr lang="en-US" sz="36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US" altLang="en-US" sz="3600" dirty="0" smtClean="0">
                <a:latin typeface="Comic Sans MS" panose="030F0702030302020204" pitchFamily="66" charset="0"/>
              </a:rPr>
              <a:t>A </a:t>
            </a:r>
            <a:r>
              <a:rPr lang="en-US" alt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body cell</a:t>
            </a:r>
            <a:r>
              <a:rPr lang="en-US" altLang="en-US" sz="36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600" dirty="0">
                <a:latin typeface="Comic Sans MS" panose="030F0702030302020204" pitchFamily="66" charset="0"/>
              </a:rPr>
              <a:t>from one organism and an </a:t>
            </a:r>
            <a:r>
              <a:rPr lang="en-US" alt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egg cell</a:t>
            </a:r>
            <a:r>
              <a:rPr lang="en-US" altLang="en-US" sz="3600" dirty="0">
                <a:latin typeface="Comic Sans MS" panose="030F0702030302020204" pitchFamily="66" charset="0"/>
              </a:rPr>
              <a:t> from another are </a:t>
            </a:r>
            <a:r>
              <a:rPr lang="en-US" altLang="en-US" sz="3600" dirty="0" smtClean="0">
                <a:latin typeface="Comic Sans MS" panose="030F0702030302020204" pitchFamily="66" charset="0"/>
              </a:rPr>
              <a:t>fused.</a:t>
            </a:r>
            <a:endParaRPr lang="en-US" altLang="en-US" sz="3600" dirty="0">
              <a:latin typeface="Comic Sans MS" panose="030F0702030302020204" pitchFamily="66" charset="0"/>
            </a:endParaRPr>
          </a:p>
          <a:p>
            <a:r>
              <a:rPr lang="en-US" altLang="en-US" sz="3600" dirty="0">
                <a:latin typeface="Comic Sans MS" panose="030F0702030302020204" pitchFamily="66" charset="0"/>
              </a:rPr>
              <a:t>The resulting cell </a:t>
            </a:r>
            <a:r>
              <a:rPr lang="en-US" alt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divides like a normal </a:t>
            </a:r>
            <a:r>
              <a:rPr lang="en-US" alt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embryo.</a:t>
            </a:r>
            <a:endParaRPr lang="en-US" alt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D62D2-BF5C-48AD-8FA4-0AFD3275FD03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553200" cy="990600"/>
          </a:xfrm>
        </p:spPr>
        <p:txBody>
          <a:bodyPr/>
          <a:lstStyle/>
          <a:p>
            <a:r>
              <a:rPr lang="en-US" altLang="en-US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CLONING </a:t>
            </a:r>
            <a:r>
              <a:rPr lang="en-US" altLang="en-US" sz="5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“Dolly”</a:t>
            </a:r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371600"/>
            <a:ext cx="5029200" cy="4953000"/>
          </a:xfrm>
        </p:spPr>
      </p:pic>
      <p:sp>
        <p:nvSpPr>
          <p:cNvPr id="2" name="TextBox 1"/>
          <p:cNvSpPr txBox="1"/>
          <p:nvPr/>
        </p:nvSpPr>
        <p:spPr>
          <a:xfrm>
            <a:off x="2286000" y="6320756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rgbClr val="003300"/>
                  </a:solidFill>
                </a:ln>
                <a:hlinkClick r:id="rId4"/>
              </a:rPr>
              <a:t>CLONING</a:t>
            </a:r>
            <a:endParaRPr lang="en-US" dirty="0">
              <a:ln>
                <a:solidFill>
                  <a:srgbClr val="003300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TO DO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VIDEO: </a:t>
            </a:r>
            <a:r>
              <a:rPr lang="en-US" u="sng" dirty="0">
                <a:ln>
                  <a:solidFill>
                    <a:schemeClr val="tx2"/>
                  </a:solidFill>
                </a:ln>
                <a:hlinkClick r:id="rId2"/>
              </a:rPr>
              <a:t>How does Gene Therapy Work?</a:t>
            </a:r>
            <a:r>
              <a:rPr lang="en-US" dirty="0">
                <a:ln>
                  <a:solidFill>
                    <a:schemeClr val="tx2"/>
                  </a:solidFill>
                </a:ln>
              </a:rPr>
              <a:t> </a:t>
            </a:r>
          </a:p>
          <a:p>
            <a:pPr lvl="0"/>
            <a:r>
              <a:rPr lang="en-US" dirty="0"/>
              <a:t>Section F </a:t>
            </a:r>
            <a:r>
              <a:rPr lang="en-US" dirty="0" smtClean="0"/>
              <a:t>– use the laptops.  Link is on today’s date on my website.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267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emistry">
  <a:themeElements>
    <a:clrScheme name="Chemistr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hemist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hemistr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mistr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chemistry</Template>
  <TotalTime>1492</TotalTime>
  <Words>633</Words>
  <Application>Microsoft Office PowerPoint</Application>
  <PresentationFormat>On-screen Show (4:3)</PresentationFormat>
  <Paragraphs>82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Comic Sans MS</vt:lpstr>
      <vt:lpstr>ScholHudson-Regular</vt:lpstr>
      <vt:lpstr>Wingdings</vt:lpstr>
      <vt:lpstr>Chemistry</vt:lpstr>
      <vt:lpstr>DNA Technology</vt:lpstr>
      <vt:lpstr>TO DO</vt:lpstr>
      <vt:lpstr>HUMAN GENOME PROJECT</vt:lpstr>
      <vt:lpstr>HUMAN GENOME PROJECT</vt:lpstr>
      <vt:lpstr>HUMAN GENOME PROJECT INSIGHTS</vt:lpstr>
      <vt:lpstr>BENEFITS OF HUMAN GENOME PROJECT</vt:lpstr>
      <vt:lpstr>GENE THERAPY</vt:lpstr>
      <vt:lpstr>GENE THERAPY</vt:lpstr>
      <vt:lpstr>THE BEGINNING…</vt:lpstr>
      <vt:lpstr>THE FIRST CASE</vt:lpstr>
      <vt:lpstr>HOW IT WORKS</vt:lpstr>
      <vt:lpstr> Gene Therapy   </vt:lpstr>
      <vt:lpstr>CLONING</vt:lpstr>
      <vt:lpstr>CLONING</vt:lpstr>
      <vt:lpstr>CLONING “Dolly”</vt:lpstr>
      <vt:lpstr>TO DO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Lab Techniques</dc:title>
  <dc:creator>Summer Smith</dc:creator>
  <cp:lastModifiedBy>Nancy Brim</cp:lastModifiedBy>
  <cp:revision>20</cp:revision>
  <dcterms:created xsi:type="dcterms:W3CDTF">2005-11-28T06:01:19Z</dcterms:created>
  <dcterms:modified xsi:type="dcterms:W3CDTF">2015-11-11T02:49:46Z</dcterms:modified>
</cp:coreProperties>
</file>