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sldIdLst>
    <p:sldId id="256" r:id="rId2"/>
    <p:sldId id="301" r:id="rId3"/>
    <p:sldId id="302" r:id="rId4"/>
    <p:sldId id="304" r:id="rId5"/>
    <p:sldId id="258" r:id="rId6"/>
    <p:sldId id="270" r:id="rId7"/>
    <p:sldId id="259" r:id="rId8"/>
    <p:sldId id="257" r:id="rId9"/>
    <p:sldId id="275" r:id="rId10"/>
    <p:sldId id="260" r:id="rId11"/>
    <p:sldId id="30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ACACC5"/>
    <a:srgbClr val="B4B4B4"/>
    <a:srgbClr val="006600"/>
    <a:srgbClr val="CC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71" autoAdjust="0"/>
    <p:restoredTop sz="94627" autoAdjust="0"/>
  </p:normalViewPr>
  <p:slideViewPr>
    <p:cSldViewPr>
      <p:cViewPr varScale="1">
        <p:scale>
          <a:sx n="106" d="100"/>
          <a:sy n="106" d="100"/>
        </p:scale>
        <p:origin x="168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56682C6A-E774-4242-BE04-2EC03AE9C8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199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70D56-7A50-4069-B920-07F24715EE0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09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FEB8A4-BFF0-4814-A329-71EA79338A8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709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C1DE60-2132-4883-9580-389C0F32CB49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755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1B68C9-0CF4-401F-87DA-577579629E4E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851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23650-0743-470D-AB12-27CF179B551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807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2EF21B-6937-4A38-BADB-1F44680EB00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496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F954A6-BAFC-442E-948F-F1C3A6ED11E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03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28600"/>
            <a:ext cx="5791200" cy="3276600"/>
          </a:xfrm>
        </p:spPr>
        <p:txBody>
          <a:bodyPr/>
          <a:lstStyle>
            <a:lvl1pPr algn="l">
              <a:defRPr sz="6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581400"/>
            <a:ext cx="5715000" cy="1752600"/>
          </a:xfrm>
        </p:spPr>
        <p:txBody>
          <a:bodyPr/>
          <a:lstStyle>
            <a:lvl1pPr marL="0" indent="0" algn="r">
              <a:buFontTx/>
              <a:buNone/>
              <a:defRPr sz="40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838200" y="6400800"/>
            <a:ext cx="2895600" cy="457200"/>
          </a:xfrm>
        </p:spPr>
        <p:txBody>
          <a:bodyPr/>
          <a:lstStyle>
            <a:lvl1pPr>
              <a:defRPr>
                <a:latin typeface="ScholHudson-Regular" pitchFamily="2" charset="0"/>
              </a:defRPr>
            </a:lvl1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267200" y="6400800"/>
            <a:ext cx="1905000" cy="457200"/>
          </a:xfrm>
        </p:spPr>
        <p:txBody>
          <a:bodyPr/>
          <a:lstStyle>
            <a:lvl1pPr>
              <a:defRPr>
                <a:latin typeface="ScholHudson-Regular" pitchFamily="2" charset="0"/>
              </a:defRPr>
            </a:lvl1pPr>
          </a:lstStyle>
          <a:p>
            <a:fld id="{0A0ED89B-BC6A-4010-AD55-BCE76F3D2D8F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3124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767F19-8754-42BC-A4F9-DEBDE1A2A1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35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127755-C83C-487B-896C-D9B9AA9A78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95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43BC38-D447-49E3-8DF3-B0031B985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25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B1F5C1-D025-472B-99B5-9B3A378E80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010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EA122F-EBD1-4093-BC46-8B26A7758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2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B32EEA-FE3B-4DBD-B9CF-2E7B9F04D3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61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C2A5BD-1367-406F-B5BF-B6D1261502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28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F04213-960D-412C-9F5C-DB98DCBCD6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01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8BB7DB-A585-4C18-812B-E8EDFF393B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25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3500" y="228600"/>
            <a:ext cx="16383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47625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CD0A0E-8E53-4E71-8C60-BE050799F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055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28BDC9A0-B07C-4263-9D2D-A6A2A12C26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925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581400" y="1905000"/>
            <a:ext cx="3200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81400" y="4191000"/>
            <a:ext cx="3200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087A0927-B50C-4E26-B7F5-0ADF17FF73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35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553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6553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29400"/>
            <a:ext cx="4648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8768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257BF069-9CC4-43DD-BFFC-CEB2684E07D3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ELZEPcgKkE%20--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arnegieinstitution.org/first_light_case/horn/DNA/images/dnaglopp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.genetics.utah.edu/content/labs/" TargetMode="External"/><Relationship Id="rId2" Type="http://schemas.openxmlformats.org/officeDocument/2006/relationships/hyperlink" Target="http://www.youtube.com/watch?v=PSwlCk_Z02c&amp;feature=rela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447800"/>
            <a:ext cx="5791200" cy="3276600"/>
          </a:xfrm>
        </p:spPr>
        <p:txBody>
          <a:bodyPr/>
          <a:lstStyle/>
          <a:p>
            <a:pPr algn="ctr"/>
            <a:r>
              <a:rPr lang="en-US" altLang="en-US">
                <a:latin typeface="Comic Sans MS" panose="030F0702030302020204" pitchFamily="66" charset="0"/>
              </a:rPr>
              <a:t>DNA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Comic Sans MS" panose="030F0702030302020204" pitchFamily="66" charset="0"/>
              </a:rPr>
              <a:t>DO NOW</a:t>
            </a:r>
            <a:endParaRPr lang="en-US" sz="60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Get out notes and worksheet.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pPr lvl="0"/>
            <a:r>
              <a:rPr lang="en-US" dirty="0">
                <a:latin typeface="Comic Sans MS" panose="030F0702030302020204" pitchFamily="66" charset="0"/>
              </a:rPr>
              <a:t>VIDEO: </a:t>
            </a:r>
            <a:r>
              <a:rPr lang="en-US" u="sng" dirty="0">
                <a:ln>
                  <a:solidFill>
                    <a:schemeClr val="tx1"/>
                  </a:solidFill>
                </a:ln>
                <a:latin typeface="Comic Sans MS" panose="030F0702030302020204" pitchFamily="66" charset="0"/>
                <a:hlinkClick r:id="rId2"/>
              </a:rPr>
              <a:t>The Story of Dolly the Cloned Sheep 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Comic Sans MS" panose="030F0702030302020204" pitchFamily="66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39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6934200" cy="1447800"/>
          </a:xfrm>
        </p:spPr>
        <p:txBody>
          <a:bodyPr/>
          <a:lstStyle/>
          <a:p>
            <a:r>
              <a:rPr lang="en-US" b="1" dirty="0" smtClean="0">
                <a:latin typeface="Comic Sans MS" panose="030F0702030302020204" pitchFamily="66" charset="0"/>
              </a:rPr>
              <a:t>DNA FINGERPRINTING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Restriction enzymes and gel electrophoresis are used to 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splice and separate DNA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fragments. 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This </a:t>
            </a:r>
            <a:r>
              <a:rPr lang="en-US" dirty="0">
                <a:latin typeface="Comic Sans MS" panose="030F0702030302020204" pitchFamily="66" charset="0"/>
              </a:rPr>
              <a:t>process produces a gel containing a banded pattern of DNA fragments that are used to compare individuals. 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This </a:t>
            </a:r>
            <a:r>
              <a:rPr lang="en-US" dirty="0">
                <a:latin typeface="Comic Sans MS" panose="030F0702030302020204" pitchFamily="66" charset="0"/>
              </a:rPr>
              <a:t>is used in forensics.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161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6934200" cy="1447800"/>
          </a:xfrm>
        </p:spPr>
        <p:txBody>
          <a:bodyPr/>
          <a:lstStyle/>
          <a:p>
            <a:r>
              <a:rPr lang="en-US" b="1" dirty="0" smtClean="0">
                <a:latin typeface="Comic Sans MS" panose="030F0702030302020204" pitchFamily="66" charset="0"/>
              </a:rPr>
              <a:t>DNA FINGERPRINTING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 smtClean="0">
                <a:latin typeface="Comic Sans MS" panose="030F0702030302020204" pitchFamily="66" charset="0"/>
              </a:rPr>
              <a:t>How it Works:</a:t>
            </a:r>
          </a:p>
          <a:p>
            <a:pPr marL="514350" indent="-514350">
              <a:buAutoNum type="arabicPeriod"/>
            </a:pPr>
            <a:r>
              <a:rPr lang="en-US" sz="3600" dirty="0" smtClean="0">
                <a:latin typeface="Comic Sans MS" panose="030F0702030302020204" pitchFamily="66" charset="0"/>
              </a:rPr>
              <a:t>Extract DNA</a:t>
            </a:r>
          </a:p>
          <a:p>
            <a:pPr marL="514350" indent="-514350">
              <a:buAutoNum type="arabicPeriod"/>
            </a:pPr>
            <a:r>
              <a:rPr lang="en-US" sz="3600" dirty="0" smtClean="0">
                <a:latin typeface="Comic Sans MS" panose="030F0702030302020204" pitchFamily="66" charset="0"/>
              </a:rPr>
              <a:t>Cut DNA</a:t>
            </a:r>
          </a:p>
          <a:p>
            <a:pPr marL="514350" indent="-514350">
              <a:buAutoNum type="arabicPeriod"/>
            </a:pPr>
            <a:r>
              <a:rPr lang="en-US" sz="3600" dirty="0" smtClean="0">
                <a:latin typeface="Comic Sans MS" panose="030F0702030302020204" pitchFamily="66" charset="0"/>
              </a:rPr>
              <a:t>Run a </a:t>
            </a:r>
            <a:r>
              <a:rPr lang="en-US" sz="3600" dirty="0">
                <a:latin typeface="Comic Sans MS" panose="030F0702030302020204" pitchFamily="66" charset="0"/>
              </a:rPr>
              <a:t>g</a:t>
            </a:r>
            <a:r>
              <a:rPr lang="en-US" sz="3600" dirty="0" smtClean="0">
                <a:latin typeface="Comic Sans MS" panose="030F0702030302020204" pitchFamily="66" charset="0"/>
              </a:rPr>
              <a:t>el electrophoresis</a:t>
            </a:r>
          </a:p>
          <a:p>
            <a:pPr marL="514350" indent="-514350">
              <a:buAutoNum type="arabicPeriod"/>
            </a:pP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35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DNA EXTRACTION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Chemical treatments</a:t>
            </a:r>
            <a:r>
              <a:rPr lang="en-US" altLang="en-US" sz="3600" b="1" dirty="0">
                <a:latin typeface="Comic Sans MS" panose="030F0702030302020204" pitchFamily="66" charset="0"/>
              </a:rPr>
              <a:t> cause cells and nuclei to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burst.</a:t>
            </a:r>
            <a:endParaRPr lang="en-US" altLang="en-US" sz="3600" b="1" dirty="0">
              <a:latin typeface="Comic Sans MS" panose="030F0702030302020204" pitchFamily="66" charset="0"/>
            </a:endParaRPr>
          </a:p>
          <a:p>
            <a:r>
              <a:rPr lang="en-US" altLang="en-US" sz="3600" b="1" dirty="0">
                <a:latin typeface="Comic Sans MS" panose="030F0702030302020204" pitchFamily="66" charset="0"/>
              </a:rPr>
              <a:t>The DNA is inherently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sticky</a:t>
            </a:r>
            <a:r>
              <a:rPr lang="en-US" altLang="en-US" sz="3600" b="1" dirty="0">
                <a:latin typeface="Comic Sans MS" panose="030F0702030302020204" pitchFamily="66" charset="0"/>
              </a:rPr>
              <a:t>, and can be pulled out of the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mixture.</a:t>
            </a:r>
            <a:endParaRPr lang="en-US" altLang="en-US" sz="3600" b="1" dirty="0">
              <a:latin typeface="Comic Sans MS" panose="030F0702030302020204" pitchFamily="66" charset="0"/>
            </a:endParaRPr>
          </a:p>
          <a:p>
            <a:r>
              <a:rPr lang="en-US" altLang="en-US" sz="3600" b="1" dirty="0">
                <a:latin typeface="Comic Sans MS" panose="030F0702030302020204" pitchFamily="66" charset="0"/>
              </a:rPr>
              <a:t>This is called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“spooling”</a:t>
            </a:r>
            <a:r>
              <a:rPr lang="en-US" altLang="en-US" sz="3600" b="1" dirty="0">
                <a:latin typeface="Comic Sans MS" panose="030F0702030302020204" pitchFamily="66" charset="0"/>
              </a:rPr>
              <a:t>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DNA.  </a:t>
            </a:r>
            <a:endParaRPr lang="en-US" altLang="en-US" sz="36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dirty="0" smtClean="0">
                <a:latin typeface="Comic Sans MS" panose="030F0702030302020204" pitchFamily="66" charset="0"/>
              </a:rPr>
              <a:t>“</a:t>
            </a:r>
            <a:r>
              <a:rPr lang="en-US" altLang="en-US" sz="5400" b="1" dirty="0" smtClean="0">
                <a:latin typeface="Comic Sans MS" panose="030F0702030302020204" pitchFamily="66" charset="0"/>
              </a:rPr>
              <a:t>SPOOLED” DNA</a:t>
            </a:r>
            <a:endParaRPr lang="en-US" altLang="en-US" sz="5400" b="1" dirty="0">
              <a:latin typeface="Comic Sans MS" panose="030F0702030302020204" pitchFamily="66" charset="0"/>
            </a:endParaRPr>
          </a:p>
        </p:txBody>
      </p:sp>
      <p:pic>
        <p:nvPicPr>
          <p:cNvPr id="28677" name="Picture 5" descr="dnaglop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2714625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990600"/>
          </a:xfrm>
        </p:spPr>
        <p:txBody>
          <a:bodyPr/>
          <a:lstStyle/>
          <a:p>
            <a:r>
              <a:rPr lang="en-US" alt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CUTTING DNA</a:t>
            </a:r>
            <a:endParaRPr lang="en-US" altLang="en-US" sz="54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43000"/>
            <a:ext cx="6858000" cy="25146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Restriction enzymes</a:t>
            </a:r>
            <a:r>
              <a:rPr lang="en-US" altLang="en-US" sz="3600" dirty="0">
                <a:latin typeface="Comic Sans MS" panose="030F0702030302020204" pitchFamily="66" charset="0"/>
              </a:rPr>
              <a:t> </a:t>
            </a:r>
            <a:r>
              <a:rPr lang="en-US" altLang="en-US" sz="3600" b="1" dirty="0">
                <a:latin typeface="Comic Sans MS" panose="030F0702030302020204" pitchFamily="66" charset="0"/>
              </a:rPr>
              <a:t>cut DNA at </a:t>
            </a:r>
            <a:r>
              <a:rPr lang="en-US" altLang="en-US" sz="3600" b="1" u="sng" dirty="0">
                <a:latin typeface="Comic Sans MS" panose="030F0702030302020204" pitchFamily="66" charset="0"/>
              </a:rPr>
              <a:t>specific </a:t>
            </a:r>
            <a:r>
              <a:rPr lang="en-US" altLang="en-US" sz="3600" b="1" u="sng" dirty="0" smtClean="0">
                <a:latin typeface="Comic Sans MS" panose="030F0702030302020204" pitchFamily="66" charset="0"/>
              </a:rPr>
              <a:t>sequences.</a:t>
            </a:r>
            <a:endParaRPr lang="en-US" altLang="en-US" sz="3600" b="1" u="sng" dirty="0">
              <a:latin typeface="Comic Sans MS" panose="030F0702030302020204" pitchFamily="66" charset="0"/>
            </a:endParaRPr>
          </a:p>
          <a:p>
            <a:r>
              <a:rPr lang="en-US" altLang="en-US" sz="3600" b="1" dirty="0">
                <a:latin typeface="Comic Sans MS" panose="030F0702030302020204" pitchFamily="66" charset="0"/>
              </a:rPr>
              <a:t>Useful to divide DNA into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manageable fragments</a:t>
            </a:r>
          </a:p>
          <a:p>
            <a:endParaRPr lang="en-US" altLang="en-US" sz="3600" dirty="0">
              <a:latin typeface="Comic Sans MS" panose="030F0702030302020204" pitchFamily="66" charset="0"/>
            </a:endParaRPr>
          </a:p>
          <a:p>
            <a:endParaRPr lang="en-US" altLang="en-US" sz="3600" dirty="0">
              <a:latin typeface="Comic Sans MS" panose="030F0702030302020204" pitchFamily="66" charset="0"/>
            </a:endParaRPr>
          </a:p>
          <a:p>
            <a:pPr lvl="1">
              <a:buFontTx/>
              <a:buNone/>
            </a:pPr>
            <a:endParaRPr lang="en-US" altLang="en-US" sz="3600" dirty="0">
              <a:latin typeface="Comic Sans MS" panose="030F0702030302020204" pitchFamily="66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49301"/>
            <a:ext cx="5562600" cy="313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C5542E-67B1-4CBA-9357-5AC4B80AD5E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990600"/>
          </a:xfrm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ELECTROPHORESIS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5791200" cy="5105400"/>
          </a:xfrm>
        </p:spPr>
        <p:txBody>
          <a:bodyPr/>
          <a:lstStyle/>
          <a:p>
            <a:r>
              <a:rPr lang="en-US" altLang="en-US" sz="3600" b="1" dirty="0">
                <a:latin typeface="Comic Sans MS" panose="030F0702030302020204" pitchFamily="66" charset="0"/>
              </a:rPr>
              <a:t>DNA can be separated based on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size and </a:t>
            </a:r>
            <a:r>
              <a:rPr lang="en-US" altLang="en-US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charge.</a:t>
            </a:r>
            <a:endParaRPr lang="en-US" altLang="en-US" sz="3600" b="1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altLang="en-US" sz="3600" b="1" dirty="0">
                <a:latin typeface="Comic Sans MS" panose="030F0702030302020204" pitchFamily="66" charset="0"/>
              </a:rPr>
              <a:t>The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phosphate groups</a:t>
            </a:r>
            <a:r>
              <a:rPr lang="en-US" altLang="en-US" sz="3600" b="1" dirty="0">
                <a:latin typeface="Comic Sans MS" panose="030F0702030302020204" pitchFamily="66" charset="0"/>
              </a:rPr>
              <a:t> are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negatively</a:t>
            </a:r>
            <a:r>
              <a:rPr lang="en-US" altLang="en-US" sz="3600" b="1" dirty="0">
                <a:latin typeface="Comic Sans MS" panose="030F0702030302020204" pitchFamily="66" charset="0"/>
              </a:rPr>
              <a:t>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charged.</a:t>
            </a:r>
            <a:endParaRPr lang="en-US" altLang="en-US" sz="3600" b="1" dirty="0">
              <a:latin typeface="Comic Sans MS" panose="030F0702030302020204" pitchFamily="66" charset="0"/>
            </a:endParaRPr>
          </a:p>
          <a:p>
            <a:r>
              <a:rPr lang="en-US" altLang="en-US" sz="3600" b="1" dirty="0">
                <a:latin typeface="Comic Sans MS" panose="030F0702030302020204" pitchFamily="66" charset="0"/>
              </a:rPr>
              <a:t>DNA is placed in a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gel</a:t>
            </a:r>
            <a:r>
              <a:rPr lang="en-US" altLang="en-US" sz="3600" b="1" dirty="0">
                <a:latin typeface="Comic Sans MS" panose="030F0702030302020204" pitchFamily="66" charset="0"/>
              </a:rPr>
              <a:t> and </a:t>
            </a:r>
            <a:r>
              <a:rPr lang="en-US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electricity</a:t>
            </a:r>
            <a:r>
              <a:rPr lang="en-US" altLang="en-US" sz="3600" b="1" dirty="0">
                <a:latin typeface="Comic Sans MS" panose="030F0702030302020204" pitchFamily="66" charset="0"/>
              </a:rPr>
              <a:t> is run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through it.</a:t>
            </a:r>
            <a:endParaRPr lang="en-US" altLang="en-US" sz="3600" b="1" dirty="0">
              <a:latin typeface="Comic Sans MS" panose="030F0702030302020204" pitchFamily="66" charset="0"/>
            </a:endParaRPr>
          </a:p>
        </p:txBody>
      </p:sp>
      <p:pic>
        <p:nvPicPr>
          <p:cNvPr id="7173" name="Picture 5" descr="pc100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2057400"/>
            <a:ext cx="1374775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11C598-5F69-4D0C-9184-D0AE66BE6EE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9424"/>
            <a:ext cx="6553200" cy="1447800"/>
          </a:xfrm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ELECTROPHORESIS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810" y="1295400"/>
            <a:ext cx="6553200" cy="2362200"/>
          </a:xfrm>
        </p:spPr>
        <p:txBody>
          <a:bodyPr/>
          <a:lstStyle/>
          <a:p>
            <a:r>
              <a:rPr lang="en-US" altLang="en-US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Negative DNA</a:t>
            </a:r>
            <a:r>
              <a:rPr lang="en-US" altLang="en-US" dirty="0">
                <a:latin typeface="Comic Sans MS" panose="030F0702030302020204" pitchFamily="66" charset="0"/>
              </a:rPr>
              <a:t> moves toward the positive </a:t>
            </a:r>
            <a:r>
              <a:rPr lang="en-US" altLang="en-US" dirty="0" smtClean="0">
                <a:latin typeface="Comic Sans MS" panose="030F0702030302020204" pitchFamily="66" charset="0"/>
              </a:rPr>
              <a:t>end.</a:t>
            </a:r>
            <a:endParaRPr lang="en-US" altLang="en-US" dirty="0">
              <a:latin typeface="Comic Sans MS" panose="030F0702030302020204" pitchFamily="66" charset="0"/>
            </a:endParaRPr>
          </a:p>
          <a:p>
            <a:r>
              <a:rPr lang="en-US" altLang="en-US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Smaller</a:t>
            </a:r>
            <a:r>
              <a:rPr lang="en-US" altLang="en-US" dirty="0">
                <a:latin typeface="Comic Sans MS" panose="030F0702030302020204" pitchFamily="66" charset="0"/>
              </a:rPr>
              <a:t> fragments move </a:t>
            </a:r>
            <a:r>
              <a:rPr lang="en-US" alt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farther and </a:t>
            </a:r>
            <a:r>
              <a:rPr lang="en-US" alt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faster that longer ones.</a:t>
            </a:r>
            <a:endParaRPr lang="en-US" altLang="en-US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  <a:p>
            <a:endParaRPr lang="en-US" altLang="en-US" dirty="0"/>
          </a:p>
        </p:txBody>
      </p:sp>
      <p:pic>
        <p:nvPicPr>
          <p:cNvPr id="33797" name="Picture 5" descr="g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276725"/>
            <a:ext cx="426720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C7FD6A-670F-4AA2-885C-903E2551BB0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7010400" cy="914400"/>
          </a:xfrm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ELECTROPHORESIS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71563"/>
            <a:ext cx="5700713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Comic Sans MS" panose="030F0702030302020204" pitchFamily="66" charset="0"/>
              </a:rPr>
              <a:t>TO DO</a:t>
            </a:r>
            <a:endParaRPr lang="en-US" sz="60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ln>
                  <a:solidFill>
                    <a:schemeClr val="tx1"/>
                  </a:solidFill>
                </a:ln>
                <a:latin typeface="Comic Sans MS" panose="030F0702030302020204" pitchFamily="66" charset="0"/>
                <a:hlinkClick r:id="rId2"/>
              </a:rPr>
              <a:t>DNA </a:t>
            </a:r>
            <a:r>
              <a:rPr lang="en-US" u="sng" dirty="0" smtClean="0">
                <a:ln>
                  <a:solidFill>
                    <a:schemeClr val="tx1"/>
                  </a:solidFill>
                </a:ln>
                <a:latin typeface="Comic Sans MS" panose="030F0702030302020204" pitchFamily="66" charset="0"/>
                <a:hlinkClick r:id="rId2"/>
              </a:rPr>
              <a:t>Fingerprinting</a:t>
            </a:r>
            <a:endParaRPr lang="en-US" u="sng" dirty="0" smtClean="0">
              <a:ln>
                <a:solidFill>
                  <a:schemeClr val="tx1"/>
                </a:solidFill>
              </a:ln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Section </a:t>
            </a:r>
            <a:r>
              <a:rPr lang="en-US" dirty="0" smtClean="0">
                <a:latin typeface="Comic Sans MS" panose="030F0702030302020204" pitchFamily="66" charset="0"/>
              </a:rPr>
              <a:t>G – use the laptops.  The link is on today’s date on my website.</a:t>
            </a:r>
          </a:p>
          <a:p>
            <a:r>
              <a:rPr lang="en-US" i="1" dirty="0" smtClean="0">
                <a:latin typeface="Comic Sans MS" panose="030F0702030302020204" pitchFamily="66" charset="0"/>
              </a:rPr>
              <a:t>Switched at Birth! DNA Fingerprinting </a:t>
            </a:r>
            <a:r>
              <a:rPr lang="en-US" dirty="0" smtClean="0">
                <a:latin typeface="Comic Sans MS" panose="030F0702030302020204" pitchFamily="66" charset="0"/>
              </a:rPr>
              <a:t>handout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>
                <a:hlinkClick r:id="rId3"/>
              </a:rPr>
              <a:t>﻿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ln>
                  <a:solidFill>
                    <a:schemeClr val="tx1"/>
                  </a:solidFill>
                </a:ln>
              </a:rPr>
              <a:t> 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85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mistry">
  <a:themeElements>
    <a:clrScheme name="Chemistr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emist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hemistr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istr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chemistry</Template>
  <TotalTime>1492</TotalTime>
  <Words>222</Words>
  <Application>Microsoft Office PowerPoint</Application>
  <PresentationFormat>On-screen Show (4:3)</PresentationFormat>
  <Paragraphs>51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Comic Sans MS</vt:lpstr>
      <vt:lpstr>ScholHudson-Regular</vt:lpstr>
      <vt:lpstr>Chemistry</vt:lpstr>
      <vt:lpstr>DNA Technology</vt:lpstr>
      <vt:lpstr>DO NOW</vt:lpstr>
      <vt:lpstr>DNA FINGERPRINTING</vt:lpstr>
      <vt:lpstr>DNA FINGERPRINTING</vt:lpstr>
      <vt:lpstr>DNA EXTRACTION</vt:lpstr>
      <vt:lpstr>“SPOOLED” DNA</vt:lpstr>
      <vt:lpstr>CUTTING DNA</vt:lpstr>
      <vt:lpstr>ELECTROPHORESIS</vt:lpstr>
      <vt:lpstr>ELECTROPHORESIS</vt:lpstr>
      <vt:lpstr>ELECTROPHORESIS</vt:lpstr>
      <vt:lpstr>TO DO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Lab Techniques</dc:title>
  <dc:creator>Summer Smith</dc:creator>
  <cp:lastModifiedBy>Nancy Brim</cp:lastModifiedBy>
  <cp:revision>20</cp:revision>
  <dcterms:created xsi:type="dcterms:W3CDTF">2005-11-28T06:01:19Z</dcterms:created>
  <dcterms:modified xsi:type="dcterms:W3CDTF">2015-11-11T02:49:28Z</dcterms:modified>
</cp:coreProperties>
</file>