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2"/>
  </p:notesMasterIdLst>
  <p:sldIdLst>
    <p:sldId id="256" r:id="rId2"/>
    <p:sldId id="263" r:id="rId3"/>
    <p:sldId id="272" r:id="rId4"/>
    <p:sldId id="307" r:id="rId5"/>
    <p:sldId id="277" r:id="rId6"/>
    <p:sldId id="273" r:id="rId7"/>
    <p:sldId id="264" r:id="rId8"/>
    <p:sldId id="308" r:id="rId9"/>
    <p:sldId id="309" r:id="rId10"/>
    <p:sldId id="315" r:id="rId11"/>
    <p:sldId id="316" r:id="rId12"/>
    <p:sldId id="286" r:id="rId13"/>
    <p:sldId id="288" r:id="rId14"/>
    <p:sldId id="310" r:id="rId15"/>
    <p:sldId id="311" r:id="rId16"/>
    <p:sldId id="314" r:id="rId17"/>
    <p:sldId id="312" r:id="rId18"/>
    <p:sldId id="284" r:id="rId19"/>
    <p:sldId id="313" r:id="rId20"/>
    <p:sldId id="31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00"/>
    <a:srgbClr val="ACACC5"/>
    <a:srgbClr val="B4B4B4"/>
    <a:srgbClr val="00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71" autoAdjust="0"/>
    <p:restoredTop sz="94627" autoAdjust="0"/>
  </p:normalViewPr>
  <p:slideViewPr>
    <p:cSldViewPr>
      <p:cViewPr varScale="1">
        <p:scale>
          <a:sx n="66" d="100"/>
          <a:sy n="66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 alt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56682C6A-E774-4242-BE04-2EC03AE9C8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199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70D56-7A50-4069-B920-07F24715EE03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3509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B3D08-C360-4270-9FDE-A35D2006911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15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D55B8-A757-4DAF-B0DC-D984EDDEE53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41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DFE56-EAC6-417D-9ECD-1CAD21C67B6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64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B3CA6-8044-4FE6-BFBE-EA3637C9E8E6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757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790DE9-3DF9-4A59-9880-7B491F002836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915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EBF450-FCF8-44A1-9F17-7BB5DD87198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9188" y="673100"/>
            <a:ext cx="4584700" cy="3438525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35463"/>
            <a:ext cx="5002212" cy="4113212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769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DC14F1-23B8-41D1-A845-E90F3847020C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0187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B750A-94A7-474F-94C2-C1A91803080C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467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B750A-94A7-474F-94C2-C1A91803080C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60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28600"/>
            <a:ext cx="5791200" cy="3276600"/>
          </a:xfrm>
        </p:spPr>
        <p:txBody>
          <a:bodyPr/>
          <a:lstStyle>
            <a:lvl1pPr algn="l">
              <a:defRPr sz="6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581400"/>
            <a:ext cx="5715000" cy="1752600"/>
          </a:xfrm>
        </p:spPr>
        <p:txBody>
          <a:bodyPr/>
          <a:lstStyle>
            <a:lvl1pPr marL="0" indent="0" algn="r">
              <a:buFontTx/>
              <a:buNone/>
              <a:defRPr sz="40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838200" y="6400800"/>
            <a:ext cx="2895600" cy="457200"/>
          </a:xfrm>
        </p:spPr>
        <p:txBody>
          <a:bodyPr/>
          <a:lstStyle>
            <a:lvl1pPr>
              <a:defRPr>
                <a:latin typeface="ScholHudson-Regular" pitchFamily="2" charset="0"/>
              </a:defRPr>
            </a:lvl1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267200" y="6400800"/>
            <a:ext cx="1905000" cy="457200"/>
          </a:xfrm>
        </p:spPr>
        <p:txBody>
          <a:bodyPr/>
          <a:lstStyle>
            <a:lvl1pPr>
              <a:defRPr>
                <a:latin typeface="ScholHudson-Regular" pitchFamily="2" charset="0"/>
              </a:defRPr>
            </a:lvl1pPr>
          </a:lstStyle>
          <a:p>
            <a:fld id="{0A0ED89B-BC6A-4010-AD55-BCE76F3D2D8F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3124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767F19-8754-42BC-A4F9-DEBDE1A2A1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35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127755-C83C-487B-896C-D9B9AA9A78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95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43BC38-D447-49E3-8DF3-B0031B985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25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B1F5C1-D025-472B-99B5-9B3A378E80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010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EA122F-EBD1-4093-BC46-8B26A7758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02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B32EEA-FE3B-4DBD-B9CF-2E7B9F04D3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61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C2A5BD-1367-406F-B5BF-B6D1261502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28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F04213-960D-412C-9F5C-DB98DCBCD6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01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8BB7DB-A585-4C18-812B-E8EDFF393B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25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3500" y="228600"/>
            <a:ext cx="16383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47625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CD0A0E-8E53-4E71-8C60-BE050799F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055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28BDC9A0-B07C-4263-9D2D-A6A2A12C26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925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5532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200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581400" y="1905000"/>
            <a:ext cx="3200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81400" y="4191000"/>
            <a:ext cx="3200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46482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48768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087A0927-B50C-4E26-B7F5-0ADF17FF73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35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553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6553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29400"/>
            <a:ext cx="4648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8768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257BF069-9CC4-43DD-BFFC-CEB2684E07D3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ighered.mcgraw-hill.com/sites/0072556781/student_view0/chapter14/animation_quiz_6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Dd7M9PGhg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447800"/>
            <a:ext cx="5791200" cy="3276600"/>
          </a:xfrm>
        </p:spPr>
        <p:txBody>
          <a:bodyPr/>
          <a:lstStyle/>
          <a:p>
            <a:pPr algn="ctr"/>
            <a:r>
              <a:rPr lang="en-US" altLang="en-US" dirty="0">
                <a:latin typeface="Comic Sans MS" panose="030F0702030302020204" pitchFamily="66" charset="0"/>
              </a:rPr>
              <a:t>DNA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1070C-AC3B-470A-8AD2-D1CF31052CF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914400"/>
          </a:xfrm>
        </p:spPr>
        <p:txBody>
          <a:bodyPr/>
          <a:lstStyle/>
          <a:p>
            <a:r>
              <a:rPr lang="en-US" altLang="en-US" sz="4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COPYING DNA</a:t>
            </a:r>
            <a:endParaRPr lang="en-US" altLang="en-US" sz="48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6477000" cy="2362200"/>
          </a:xfrm>
        </p:spPr>
        <p:txBody>
          <a:bodyPr/>
          <a:lstStyle/>
          <a:p>
            <a:r>
              <a:rPr lang="en-US" altLang="en-US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Polymerase Chain Reaction</a:t>
            </a:r>
          </a:p>
          <a:p>
            <a:r>
              <a:rPr lang="en-US" altLang="en-US" sz="2800" dirty="0">
                <a:latin typeface="Comic Sans MS" panose="030F0702030302020204" pitchFamily="66" charset="0"/>
              </a:rPr>
              <a:t>Also called </a:t>
            </a:r>
            <a:r>
              <a:rPr lang="en-US" altLang="en-US" sz="2800" dirty="0" smtClean="0">
                <a:latin typeface="Comic Sans MS" panose="030F0702030302020204" pitchFamily="66" charset="0"/>
              </a:rPr>
              <a:t>PCR.</a:t>
            </a:r>
            <a:endParaRPr lang="en-US" altLang="en-US" sz="2800" dirty="0">
              <a:latin typeface="Comic Sans MS" panose="030F0702030302020204" pitchFamily="66" charset="0"/>
            </a:endParaRPr>
          </a:p>
          <a:p>
            <a:r>
              <a:rPr lang="en-US" sz="2800" dirty="0" smtClean="0">
                <a:latin typeface="Comic Sans MS" panose="030F0702030302020204" pitchFamily="66" charset="0"/>
              </a:rPr>
              <a:t>A method to </a:t>
            </a:r>
            <a:r>
              <a:rPr lang="en-US" sz="2800" dirty="0">
                <a:latin typeface="Comic Sans MS" panose="030F0702030302020204" pitchFamily="66" charset="0"/>
              </a:rPr>
              <a:t>replicate </a:t>
            </a:r>
            <a:r>
              <a:rPr lang="en-US" sz="2800" dirty="0" smtClean="0">
                <a:latin typeface="Comic Sans MS" panose="030F0702030302020204" pitchFamily="66" charset="0"/>
              </a:rPr>
              <a:t>DNA. </a:t>
            </a:r>
            <a:r>
              <a:rPr lang="en-US" sz="2800" dirty="0">
                <a:latin typeface="Comic Sans MS" panose="030F0702030302020204" pitchFamily="66" charset="0"/>
              </a:rPr>
              <a:t>fragments to rapidly amplify DNA samples.</a:t>
            </a:r>
            <a:endParaRPr lang="en-US" altLang="en-US" sz="2800" dirty="0">
              <a:latin typeface="Comic Sans MS" panose="030F0702030302020204" pitchFamily="66" charset="0"/>
            </a:endParaRPr>
          </a:p>
        </p:txBody>
      </p:sp>
      <p:pic>
        <p:nvPicPr>
          <p:cNvPr id="14341" name="Picture 5" descr="pc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19843"/>
            <a:ext cx="44767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9AE2A4-670F-4CCD-8987-DEAFE1C0E1E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990600"/>
          </a:xfrm>
        </p:spPr>
        <p:txBody>
          <a:bodyPr/>
          <a:lstStyle/>
          <a:p>
            <a:r>
              <a:rPr lang="en-US" altLang="en-US" sz="5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COPYING DNA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6553200" cy="2286000"/>
          </a:xfrm>
        </p:spPr>
        <p:txBody>
          <a:bodyPr/>
          <a:lstStyle/>
          <a:p>
            <a:pPr lvl="1">
              <a:buFontTx/>
              <a:buChar char="•"/>
            </a:pPr>
            <a:r>
              <a:rPr lang="en-US" altLang="en-US" sz="3200" b="1" dirty="0">
                <a:latin typeface="Comic Sans MS" panose="030F0702030302020204" pitchFamily="66" charset="0"/>
              </a:rPr>
              <a:t>A DNA molecule is placed in a small test </a:t>
            </a:r>
            <a:r>
              <a:rPr lang="en-US" altLang="en-US" sz="3200" b="1" dirty="0" smtClean="0">
                <a:latin typeface="Comic Sans MS" panose="030F0702030302020204" pitchFamily="66" charset="0"/>
              </a:rPr>
              <a:t>tube.</a:t>
            </a:r>
            <a:endParaRPr lang="en-US" altLang="en-US" sz="3200" b="1" dirty="0">
              <a:latin typeface="Comic Sans MS" panose="030F0702030302020204" pitchFamily="66" charset="0"/>
            </a:endParaRPr>
          </a:p>
          <a:p>
            <a:pPr lvl="1">
              <a:buFontTx/>
              <a:buChar char="•"/>
            </a:pPr>
            <a:r>
              <a:rPr lang="en-US" altLang="en-US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DNA polymerase</a:t>
            </a:r>
            <a:r>
              <a:rPr lang="en-US" altLang="en-US" sz="3200" b="1" dirty="0">
                <a:latin typeface="Comic Sans MS" panose="030F0702030302020204" pitchFamily="66" charset="0"/>
              </a:rPr>
              <a:t> that can work at high </a:t>
            </a:r>
            <a:r>
              <a:rPr lang="en-US" altLang="en-US" sz="3200" b="1" dirty="0" smtClean="0">
                <a:latin typeface="Comic Sans MS" panose="030F0702030302020204" pitchFamily="66" charset="0"/>
              </a:rPr>
              <a:t>temperatures </a:t>
            </a:r>
            <a:r>
              <a:rPr lang="en-US" altLang="en-US" sz="3200" b="1" dirty="0">
                <a:latin typeface="Comic Sans MS" panose="030F0702030302020204" pitchFamily="66" charset="0"/>
              </a:rPr>
              <a:t>is </a:t>
            </a:r>
            <a:r>
              <a:rPr lang="en-US" altLang="en-US" sz="3200" b="1" dirty="0" smtClean="0">
                <a:latin typeface="Comic Sans MS" panose="030F0702030302020204" pitchFamily="66" charset="0"/>
              </a:rPr>
              <a:t>added.</a:t>
            </a:r>
            <a:endParaRPr lang="en-US" altLang="en-US" sz="2400" b="1" dirty="0">
              <a:latin typeface="Comic Sans MS" panose="030F0702030302020204" pitchFamily="66" charset="0"/>
            </a:endParaRPr>
          </a:p>
        </p:txBody>
      </p:sp>
      <p:pic>
        <p:nvPicPr>
          <p:cNvPr id="30725" name="Picture 5" descr="200px-DNA_polymer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21558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33400"/>
            <a:ext cx="539115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7020E0-FD89-4DEC-89FA-BA82E560BA5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553200" cy="1447800"/>
          </a:xfrm>
        </p:spPr>
        <p:txBody>
          <a:bodyPr/>
          <a:lstStyle/>
          <a:p>
            <a:r>
              <a:rPr lang="en-US" alt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COPYING DNA</a:t>
            </a:r>
            <a:endParaRPr lang="en-US" altLang="en-US" sz="54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0525" y="1438693"/>
            <a:ext cx="60198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b="1" dirty="0">
                <a:latin typeface="Comic Sans MS" panose="030F0702030302020204" pitchFamily="66" charset="0"/>
              </a:rPr>
              <a:t>The </a:t>
            </a:r>
            <a:r>
              <a:rPr lang="en-US" altLang="en-US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DNA is heated</a:t>
            </a:r>
            <a:r>
              <a:rPr lang="en-US" altLang="en-US" sz="3600" b="1" dirty="0">
                <a:latin typeface="Comic Sans MS" panose="030F0702030302020204" pitchFamily="66" charset="0"/>
              </a:rPr>
              <a:t> to separate the two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strands. 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 smtClean="0">
                <a:latin typeface="Comic Sans MS" panose="030F0702030302020204" pitchFamily="66" charset="0"/>
              </a:rPr>
              <a:t>It is then cooled and</a:t>
            </a:r>
            <a:r>
              <a:rPr lang="en-US" altLang="en-US" sz="3600" b="1" dirty="0">
                <a:latin typeface="Comic Sans MS" panose="030F0702030302020204" pitchFamily="66" charset="0"/>
              </a:rPr>
              <a:t> </a:t>
            </a:r>
            <a:r>
              <a:rPr lang="en-US" altLang="en-US" sz="3600" b="1" i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Primers</a:t>
            </a:r>
            <a:r>
              <a:rPr lang="en-US" altLang="en-US" sz="3600" b="1" dirty="0">
                <a:latin typeface="Comic Sans MS" panose="030F0702030302020204" pitchFamily="66" charset="0"/>
              </a:rPr>
              <a:t>, short pieces of DNA complementary to the ends of the molecule to be copied, </a:t>
            </a:r>
            <a:r>
              <a:rPr lang="en-US" altLang="en-US" sz="3600" b="1" dirty="0" smtClean="0">
                <a:latin typeface="Comic Sans MS" panose="030F0702030302020204" pitchFamily="66" charset="0"/>
              </a:rPr>
              <a:t>hydrogen bond to the DNA templates.</a:t>
            </a:r>
            <a:endParaRPr lang="en-US" altLang="en-US" sz="3600" b="1" dirty="0">
              <a:latin typeface="Comic Sans MS" panose="030F0702030302020204" pitchFamily="66" charset="0"/>
            </a:endParaRP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 flipV="1">
            <a:off x="3400425" y="11906250"/>
            <a:ext cx="3962400" cy="190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-506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-4772025"/>
            <a:ext cx="2190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1800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V="1">
            <a:off x="3400425" y="11906250"/>
            <a:ext cx="3962400" cy="190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0" y="-4772025"/>
            <a:ext cx="2190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>
                <a:latin typeface="Times New Roman" panose="02020603050405020304" pitchFamily="18" charset="0"/>
              </a:rPr>
              <a:t> </a:t>
            </a:r>
            <a:endParaRPr lang="en-US" altLang="en-US" sz="1800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 flipV="1">
            <a:off x="3400425" y="11768138"/>
            <a:ext cx="3962400" cy="1905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36" y="1707191"/>
            <a:ext cx="2590800" cy="3946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E1C59B-2FF5-406A-B500-8D1C5C34DF1B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553200" cy="1447800"/>
          </a:xfrm>
        </p:spPr>
        <p:txBody>
          <a:bodyPr/>
          <a:lstStyle/>
          <a:p>
            <a:r>
              <a:rPr lang="en-US" alt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COPYING DNA</a:t>
            </a:r>
            <a:endParaRPr lang="en-US" altLang="en-US" sz="54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557620"/>
            <a:ext cx="5181600" cy="4419600"/>
          </a:xfrm>
        </p:spPr>
        <p:txBody>
          <a:bodyPr/>
          <a:lstStyle/>
          <a:p>
            <a:pPr lvl="1">
              <a:buFontTx/>
              <a:buChar char="•"/>
            </a:pPr>
            <a:r>
              <a:rPr lang="en-US" altLang="en-US" sz="3200" b="1" dirty="0">
                <a:latin typeface="Comic Sans MS" panose="030F0702030302020204" pitchFamily="66" charset="0"/>
              </a:rPr>
              <a:t>The tube is cooled, and </a:t>
            </a:r>
            <a:r>
              <a:rPr lang="en-US" altLang="en-US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DNA polymerase adds new bases to the separated </a:t>
            </a:r>
            <a:r>
              <a:rPr lang="en-US" altLang="en-US" sz="3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strands.</a:t>
            </a:r>
          </a:p>
          <a:p>
            <a:pPr lvl="1">
              <a:buFontTx/>
              <a:buChar char="•"/>
            </a:pPr>
            <a:r>
              <a:rPr lang="en-US" altLang="en-US" sz="3200" b="1" dirty="0" smtClean="0">
                <a:latin typeface="Comic Sans MS" panose="030F0702030302020204" pitchFamily="66" charset="0"/>
              </a:rPr>
              <a:t>The first round of PCR is complete.</a:t>
            </a:r>
          </a:p>
          <a:p>
            <a:pPr lvl="1">
              <a:buFontTx/>
              <a:buChar char="•"/>
            </a:pPr>
            <a:r>
              <a:rPr lang="en-US" altLang="en-US" sz="3200" b="1" dirty="0" smtClean="0">
                <a:latin typeface="Comic Sans MS" panose="030F0702030302020204" pitchFamily="66" charset="0"/>
              </a:rPr>
              <a:t>The process then repeats itself many times over.</a:t>
            </a:r>
            <a:endParaRPr lang="en-US" altLang="en-US" sz="3200" b="1" dirty="0">
              <a:latin typeface="Comic Sans MS" panose="030F0702030302020204" pitchFamily="66" charset="0"/>
            </a:endParaRPr>
          </a:p>
          <a:p>
            <a:endParaRPr lang="en-US" altLang="en-US" sz="3600" b="1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1440255"/>
            <a:ext cx="3848100" cy="512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16DA20-6B93-4545-A9B6-78E9AC060A9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553200" cy="1066800"/>
          </a:xfrm>
        </p:spPr>
        <p:txBody>
          <a:bodyPr/>
          <a:lstStyle/>
          <a:p>
            <a:r>
              <a:rPr lang="en-US" alt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anose="030F0702030302020204" pitchFamily="66" charset="0"/>
              </a:rPr>
              <a:t>COPYING DNA</a:t>
            </a:r>
            <a:endParaRPr lang="en-US" altLang="en-US" sz="54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6477000" cy="4419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5867400"/>
            <a:ext cx="6553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>
                <a:latin typeface="Comic Sans MS" panose="030F0702030302020204" pitchFamily="66" charset="0"/>
              </a:rPr>
              <a:t>Large amounts of DNA can be made from a small starting sample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1258907"/>
            <a:ext cx="3048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u="sng" dirty="0">
                <a:ln>
                  <a:solidFill>
                    <a:schemeClr val="tx2"/>
                  </a:solidFill>
                </a:ln>
                <a:hlinkClick r:id="rId4"/>
              </a:rPr>
              <a:t>Polymerase Chain Reaction</a:t>
            </a:r>
            <a:r>
              <a:rPr lang="en-US" sz="2400" dirty="0">
                <a:ln>
                  <a:solidFill>
                    <a:schemeClr val="tx2"/>
                  </a:solidFill>
                </a:ln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1974" y="381000"/>
            <a:ext cx="6553200" cy="1447800"/>
          </a:xfrm>
        </p:spPr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GENETIC ENGINEERING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12826" y="2209800"/>
            <a:ext cx="6858000" cy="4419600"/>
          </a:xfrm>
        </p:spPr>
        <p:txBody>
          <a:bodyPr/>
          <a:lstStyle/>
          <a:p>
            <a:r>
              <a:rPr lang="en-US" sz="2800" dirty="0">
                <a:latin typeface="Comic Sans MS" panose="030F0702030302020204" pitchFamily="66" charset="0"/>
              </a:rPr>
              <a:t>The process of changing the genetic makeup of an organism to introduce a desirable trait. </a:t>
            </a:r>
            <a:endParaRPr lang="en-US" sz="2800" dirty="0" smtClean="0">
              <a:latin typeface="Comic Sans MS" panose="030F0702030302020204" pitchFamily="66" charset="0"/>
            </a:endParaRPr>
          </a:p>
          <a:p>
            <a:r>
              <a:rPr lang="en-US" sz="2800" dirty="0" smtClean="0">
                <a:latin typeface="Comic Sans MS" panose="030F0702030302020204" pitchFamily="66" charset="0"/>
              </a:rPr>
              <a:t>Genes </a:t>
            </a:r>
            <a:r>
              <a:rPr lang="en-US" sz="2800" dirty="0">
                <a:latin typeface="Comic Sans MS" panose="030F0702030302020204" pitchFamily="66" charset="0"/>
              </a:rPr>
              <a:t>are transferred from one species into another species resulting in a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transgenic organism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that contains recombinant </a:t>
            </a:r>
            <a:r>
              <a:rPr lang="en-US" sz="2800" dirty="0" smtClean="0">
                <a:latin typeface="Comic Sans MS" panose="030F0702030302020204" pitchFamily="66" charset="0"/>
              </a:rPr>
              <a:t>DNA.</a:t>
            </a:r>
          </a:p>
          <a:p>
            <a:r>
              <a:rPr lang="en-US" sz="2800" dirty="0" smtClean="0">
                <a:latin typeface="Comic Sans MS" panose="030F0702030302020204" pitchFamily="66" charset="0"/>
              </a:rPr>
              <a:t>OR a gene is modified and inserted into an organism of the same species.</a:t>
            </a:r>
          </a:p>
          <a:p>
            <a:endParaRPr lang="en-US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EA122F-EBD1-4093-BC46-8B26A7758EB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3126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6553200" cy="1981200"/>
          </a:xfrm>
        </p:spPr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GENETIC ENGINEERING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743199"/>
            <a:ext cx="6858000" cy="3149097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Recombinant DNA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 smtClean="0">
                <a:latin typeface="Comic Sans MS" panose="030F0702030302020204" pitchFamily="66" charset="0"/>
              </a:rPr>
              <a:t>contains DNA spliced together from two different organisms. </a:t>
            </a:r>
          </a:p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Restriction enzymes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dirty="0" smtClean="0">
                <a:latin typeface="Comic Sans MS" panose="030F0702030302020204" pitchFamily="66" charset="0"/>
              </a:rPr>
              <a:t>are used to splice DNA at specific base sequences into fragments. 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hlinkClick r:id="rId2"/>
              </a:rPr>
              <a:t>Recombinant DNA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EA122F-EBD1-4093-BC46-8B26A7758EB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31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GENETIC ENGINEERING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06" y="2213572"/>
            <a:ext cx="6553200" cy="4419600"/>
          </a:xfrm>
        </p:spPr>
        <p:txBody>
          <a:bodyPr/>
          <a:lstStyle/>
          <a:p>
            <a:pPr lvl="0"/>
            <a:r>
              <a:rPr lang="en-US" sz="2800" dirty="0">
                <a:latin typeface="Comic Sans MS" panose="030F0702030302020204" pitchFamily="66" charset="0"/>
              </a:rPr>
              <a:t>They cut, splice together, </a:t>
            </a:r>
            <a:r>
              <a:rPr lang="en-US" sz="2800" dirty="0" smtClean="0">
                <a:latin typeface="Comic Sans MS" panose="030F0702030302020204" pitchFamily="66" charset="0"/>
              </a:rPr>
              <a:t>and </a:t>
            </a:r>
            <a:r>
              <a:rPr lang="en-US" sz="2800" dirty="0">
                <a:latin typeface="Comic Sans MS" panose="030F0702030302020204" pitchFamily="66" charset="0"/>
              </a:rPr>
              <a:t>insert the modified DNA molecules from different species </a:t>
            </a:r>
            <a:r>
              <a:rPr lang="en-US" sz="2800">
                <a:latin typeface="Comic Sans MS" panose="030F0702030302020204" pitchFamily="66" charset="0"/>
              </a:rPr>
              <a:t>into </a:t>
            </a:r>
            <a:r>
              <a:rPr lang="en-US" sz="2800" smtClean="0">
                <a:latin typeface="Comic Sans MS" panose="030F0702030302020204" pitchFamily="66" charset="0"/>
              </a:rPr>
              <a:t>bacteria </a:t>
            </a:r>
            <a:r>
              <a:rPr lang="en-US" sz="2800" dirty="0">
                <a:latin typeface="Comic Sans MS" panose="030F0702030302020204" pitchFamily="66" charset="0"/>
              </a:rPr>
              <a:t>or another type of cell that rapidly replicates and divides. </a:t>
            </a:r>
          </a:p>
          <a:p>
            <a:pPr lvl="0"/>
            <a:r>
              <a:rPr lang="en-US" sz="2800" dirty="0">
                <a:latin typeface="Comic Sans MS" panose="030F0702030302020204" pitchFamily="66" charset="0"/>
              </a:rPr>
              <a:t>The cells copy the foreign DNA right along with their own DNA.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755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latin typeface="Comic Sans MS" panose="030F0702030302020204" pitchFamily="66" charset="0"/>
              </a:rPr>
              <a:t>GENETIC ENGINEERING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6553200" cy="1295400"/>
          </a:xfrm>
        </p:spPr>
        <p:txBody>
          <a:bodyPr/>
          <a:lstStyle/>
          <a:p>
            <a:pPr lvl="0"/>
            <a:r>
              <a:rPr lang="en-US" sz="2800" dirty="0">
                <a:latin typeface="Comic Sans MS" panose="030F0702030302020204" pitchFamily="66" charset="0"/>
              </a:rPr>
              <a:t>An example of this is the gene for human insulin inserted into a bacterium. This is how human insulin is mass produced.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5" name="Picture 3" descr="genetic-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69810"/>
            <a:ext cx="3409830" cy="358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481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BENEFITS</a:t>
            </a:r>
            <a:endParaRPr lang="en-US" altLang="en-US" b="1" dirty="0">
              <a:latin typeface="Comic Sans MS" panose="030F0702030302020204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89226"/>
            <a:ext cx="65532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Comic Sans MS" panose="030F0702030302020204" pitchFamily="66" charset="0"/>
              </a:rPr>
              <a:t>Transgenic plants </a:t>
            </a:r>
          </a:p>
          <a:p>
            <a:pPr lvl="0"/>
            <a:r>
              <a:rPr lang="en-US" sz="2800" dirty="0">
                <a:latin typeface="Comic Sans MS" panose="030F0702030302020204" pitchFamily="66" charset="0"/>
              </a:rPr>
              <a:t>help farmers grow crops more efficiently and with less impact on the </a:t>
            </a:r>
            <a:r>
              <a:rPr lang="en-US" sz="2800" dirty="0" smtClean="0">
                <a:latin typeface="Comic Sans MS" panose="030F0702030302020204" pitchFamily="66" charset="0"/>
              </a:rPr>
              <a:t>environment.</a:t>
            </a:r>
            <a:endParaRPr lang="en-US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800" b="1" dirty="0">
                <a:latin typeface="Comic Sans MS" panose="030F0702030302020204" pitchFamily="66" charset="0"/>
              </a:rPr>
              <a:t>Transgenic animals </a:t>
            </a:r>
          </a:p>
          <a:p>
            <a:pPr lvl="0"/>
            <a:r>
              <a:rPr lang="en-US" sz="2800" dirty="0">
                <a:latin typeface="Comic Sans MS" panose="030F0702030302020204" pitchFamily="66" charset="0"/>
              </a:rPr>
              <a:t>widely used in medical research – as sources of medically valued proteins or </a:t>
            </a:r>
            <a:r>
              <a:rPr lang="en-US" sz="2800" dirty="0" err="1" smtClean="0">
                <a:latin typeface="Comic Sans MS" panose="030F0702030302020204" pitchFamily="66" charset="0"/>
              </a:rPr>
              <a:t>pharmacologicals</a:t>
            </a:r>
            <a:r>
              <a:rPr lang="en-US" sz="2800" dirty="0" smtClean="0">
                <a:latin typeface="Comic Sans MS" panose="030F0702030302020204" pitchFamily="66" charset="0"/>
              </a:rPr>
              <a:t>. </a:t>
            </a:r>
          </a:p>
          <a:p>
            <a:pPr lvl="0"/>
            <a:r>
              <a:rPr lang="en-US" sz="2800" dirty="0" smtClean="0">
                <a:latin typeface="Comic Sans MS" panose="030F0702030302020204" pitchFamily="66" charset="0"/>
              </a:rPr>
              <a:t>food </a:t>
            </a:r>
            <a:r>
              <a:rPr lang="en-US" sz="2800" dirty="0">
                <a:latin typeface="Comic Sans MS" panose="030F0702030302020204" pitchFamily="66" charset="0"/>
              </a:rPr>
              <a:t>animals are being altered to be more nutritious, disease </a:t>
            </a:r>
            <a:r>
              <a:rPr lang="en-US" sz="2800" dirty="0" smtClean="0">
                <a:latin typeface="Comic Sans MS" panose="030F0702030302020204" pitchFamily="66" charset="0"/>
              </a:rPr>
              <a:t>resistant, </a:t>
            </a:r>
            <a:r>
              <a:rPr lang="en-US" sz="2800" dirty="0">
                <a:latin typeface="Comic Sans MS" panose="030F0702030302020204" pitchFamily="66" charset="0"/>
              </a:rPr>
              <a:t>or easier to </a:t>
            </a:r>
            <a:r>
              <a:rPr lang="en-US" sz="2800" dirty="0" smtClean="0">
                <a:latin typeface="Comic Sans MS" panose="030F0702030302020204" pitchFamily="66" charset="0"/>
              </a:rPr>
              <a:t>raise.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22B75-150E-4FE0-B516-744366247EC5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8845550" y="6583363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 altLang="en-US" sz="1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3A7B04-933D-4462-9A01-D7977F7CEDE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6324600" cy="1143000"/>
          </a:xfrm>
        </p:spPr>
        <p:txBody>
          <a:bodyPr/>
          <a:lstStyle/>
          <a:p>
            <a:r>
              <a:rPr lang="en-US" altLang="en-US" sz="4800" b="1" dirty="0" smtClean="0">
                <a:latin typeface="Comic Sans MS" panose="030F0702030302020204" pitchFamily="66" charset="0"/>
              </a:rPr>
              <a:t>HERBICIDE RESISTANT CROPS</a:t>
            </a:r>
            <a:endParaRPr lang="en-US" altLang="en-US" sz="4800" b="1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8382000" cy="2133600"/>
          </a:xfrm>
          <a:solidFill>
            <a:schemeClr val="folHlink"/>
          </a:solidFill>
        </p:spPr>
        <p:txBody>
          <a:bodyPr/>
          <a:lstStyle/>
          <a:p>
            <a:pPr>
              <a:tabLst>
                <a:tab pos="1879600" algn="l"/>
              </a:tabLst>
            </a:pPr>
            <a:r>
              <a:rPr lang="en-US" altLang="en-US" sz="2800" b="1" dirty="0">
                <a:latin typeface="Comic Sans MS" panose="030F0702030302020204" pitchFamily="66" charset="0"/>
              </a:rPr>
              <a:t>Soybeans:  	Roundup Ready</a:t>
            </a:r>
          </a:p>
          <a:p>
            <a:pPr>
              <a:tabLst>
                <a:tab pos="1879600" algn="l"/>
              </a:tabLst>
            </a:pPr>
            <a:r>
              <a:rPr lang="en-US" altLang="en-US" sz="2800" b="1" dirty="0">
                <a:latin typeface="Comic Sans MS" panose="030F0702030302020204" pitchFamily="66" charset="0"/>
              </a:rPr>
              <a:t>Corn:  		Roundup Ready, Liberty Link </a:t>
            </a:r>
          </a:p>
          <a:p>
            <a:pPr>
              <a:tabLst>
                <a:tab pos="1879600" algn="l"/>
              </a:tabLst>
            </a:pPr>
            <a:r>
              <a:rPr lang="en-US" altLang="en-US" sz="2800" b="1" dirty="0">
                <a:latin typeface="Comic Sans MS" panose="030F0702030302020204" pitchFamily="66" charset="0"/>
              </a:rPr>
              <a:t>Cotton:  	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BXN</a:t>
            </a:r>
            <a:r>
              <a:rPr lang="en-US" altLang="en-US" sz="2800" b="1" dirty="0">
                <a:latin typeface="Comic Sans MS" panose="030F0702030302020204" pitchFamily="66" charset="0"/>
              </a:rPr>
              <a:t>, Roundup Ready </a:t>
            </a:r>
          </a:p>
          <a:p>
            <a:pPr>
              <a:tabLst>
                <a:tab pos="1879600" algn="l"/>
              </a:tabLst>
            </a:pPr>
            <a:r>
              <a:rPr lang="en-US" altLang="en-US" sz="2800" b="1" dirty="0">
                <a:latin typeface="Comic Sans MS" panose="030F0702030302020204" pitchFamily="66" charset="0"/>
              </a:rPr>
              <a:t>Canola:  	</a:t>
            </a:r>
            <a:r>
              <a:rPr lang="en-US" altLang="en-US" sz="2800" b="1" dirty="0" smtClean="0">
                <a:latin typeface="Comic Sans MS" panose="030F0702030302020204" pitchFamily="66" charset="0"/>
              </a:rPr>
              <a:t>Liberty </a:t>
            </a:r>
            <a:r>
              <a:rPr lang="en-US" altLang="en-US" sz="2800" b="1" dirty="0">
                <a:latin typeface="Comic Sans MS" panose="030F0702030302020204" pitchFamily="66" charset="0"/>
              </a:rPr>
              <a:t>Link, Roundup Ready</a:t>
            </a:r>
          </a:p>
        </p:txBody>
      </p:sp>
      <p:pic>
        <p:nvPicPr>
          <p:cNvPr id="84996" name="Picture 4" descr="soy V2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10417" r="15625" b="10417"/>
          <a:stretch>
            <a:fillRect/>
          </a:stretch>
        </p:blipFill>
        <p:spPr bwMode="auto">
          <a:xfrm>
            <a:off x="304800" y="1658937"/>
            <a:ext cx="277495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2638425" y="2514600"/>
            <a:ext cx="44767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altLang="en-US" sz="2800" b="1" dirty="0">
                <a:latin typeface="Comic Sans MS" panose="030F0702030302020204" pitchFamily="66" charset="0"/>
              </a:rPr>
              <a:t>+ CP4 EPSPS = Roundup </a:t>
            </a:r>
          </a:p>
          <a:p>
            <a:pPr eaLnBrk="0" hangingPunct="0">
              <a:spcBef>
                <a:spcPct val="0"/>
              </a:spcBef>
            </a:pPr>
            <a:r>
              <a:rPr lang="en-US" altLang="en-US" sz="2800" b="1" dirty="0">
                <a:latin typeface="Comic Sans MS" panose="030F0702030302020204" pitchFamily="66" charset="0"/>
              </a:rPr>
              <a:t>	gene		 Ready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Comic Sans MS" panose="030F0702030302020204" pitchFamily="66" charset="0"/>
              </a:rPr>
              <a:t>BENEFITS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6553200" cy="4419600"/>
          </a:xfrm>
        </p:spPr>
        <p:txBody>
          <a:bodyPr/>
          <a:lstStyle/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Insulin (1982)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First commercial biotech product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Reliable, inexpensive source of insulin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Rice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Enriched with beta-carotene and iron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Bananas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Containing edible hepatitis vaccine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33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Comic Sans MS" panose="030F0702030302020204" pitchFamily="66" charset="0"/>
              </a:rPr>
              <a:t>BENEFITS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6553200" cy="4419600"/>
          </a:xfrm>
        </p:spPr>
        <p:txBody>
          <a:bodyPr/>
          <a:lstStyle/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Potatoes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Higher solid content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Garlic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Lowers </a:t>
            </a:r>
            <a:r>
              <a:rPr lang="en-US" dirty="0" err="1" smtClean="0">
                <a:latin typeface="Comic Sans MS" panose="030F0702030302020204" pitchFamily="66" charset="0"/>
              </a:rPr>
              <a:t>cholestrol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Tomatoes (1994)</a:t>
            </a:r>
          </a:p>
          <a:p>
            <a:pPr lvl="1"/>
            <a:r>
              <a:rPr lang="en-US" dirty="0" err="1" smtClean="0">
                <a:latin typeface="Comic Sans MS" panose="030F0702030302020204" pitchFamily="66" charset="0"/>
              </a:rPr>
              <a:t>Flavr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dirty="0" err="1" smtClean="0">
                <a:latin typeface="Comic Sans MS" panose="030F0702030302020204" pitchFamily="66" charset="0"/>
              </a:rPr>
              <a:t>Savr</a:t>
            </a:r>
            <a:r>
              <a:rPr lang="en-US" dirty="0" smtClean="0">
                <a:latin typeface="Comic Sans MS" panose="030F0702030302020204" pitchFamily="66" charset="0"/>
              </a:rPr>
              <a:t> brand had delayed ripening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50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Comic Sans MS" panose="030F0702030302020204" pitchFamily="66" charset="0"/>
              </a:rPr>
              <a:t>BENEFITS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6553200" cy="4419600"/>
          </a:xfrm>
        </p:spPr>
        <p:txBody>
          <a:bodyPr/>
          <a:lstStyle/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Goats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Produce the CFTR protein for cystic fibrosis patients.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Produce TPA protein to counter heart attacks.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Cows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Resistant to mad cow’s disease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Mice</a:t>
            </a:r>
          </a:p>
          <a:p>
            <a:pPr lvl="1"/>
            <a:r>
              <a:rPr lang="en-US" dirty="0" smtClean="0">
                <a:latin typeface="Comic Sans MS" panose="030F0702030302020204" pitchFamily="66" charset="0"/>
              </a:rPr>
              <a:t>Many different varieties with a host of DNA expressions.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777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Comic Sans MS" panose="030F0702030302020204" pitchFamily="66" charset="0"/>
              </a:rPr>
              <a:t>ENVIRONMENTAL BENEFITS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Reduced pesticide and herbicide use.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Lower energy requirements.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Cleaner water.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Less soil erosion.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451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QUESTIONS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Should GM </a:t>
            </a:r>
            <a:r>
              <a:rPr lang="en-US" dirty="0">
                <a:latin typeface="Comic Sans MS" panose="030F0702030302020204" pitchFamily="66" charset="0"/>
              </a:rPr>
              <a:t>food should be </a:t>
            </a:r>
            <a:r>
              <a:rPr lang="en-US" dirty="0" smtClean="0">
                <a:latin typeface="Comic Sans MS" panose="030F0702030302020204" pitchFamily="66" charset="0"/>
              </a:rPr>
              <a:t>labeled?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What is the </a:t>
            </a:r>
            <a:r>
              <a:rPr lang="en-US" dirty="0">
                <a:latin typeface="Comic Sans MS" panose="030F0702030302020204" pitchFamily="66" charset="0"/>
              </a:rPr>
              <a:t>the role of government </a:t>
            </a:r>
            <a:r>
              <a:rPr lang="en-US" dirty="0" smtClean="0">
                <a:latin typeface="Comic Sans MS" panose="030F0702030302020204" pitchFamily="66" charset="0"/>
              </a:rPr>
              <a:t>regulators?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What are the </a:t>
            </a:r>
            <a:r>
              <a:rPr lang="en-US" dirty="0">
                <a:latin typeface="Comic Sans MS" panose="030F0702030302020204" pitchFamily="66" charset="0"/>
              </a:rPr>
              <a:t>effects on health, the environment</a:t>
            </a:r>
            <a:r>
              <a:rPr lang="en-US" dirty="0" smtClean="0">
                <a:latin typeface="Comic Sans MS" panose="030F0702030302020204" pitchFamily="66" charset="0"/>
              </a:rPr>
              <a:t>, </a:t>
            </a:r>
            <a:r>
              <a:rPr lang="en-US" dirty="0">
                <a:latin typeface="Comic Sans MS" panose="030F0702030302020204" pitchFamily="66" charset="0"/>
              </a:rPr>
              <a:t>pesticide resistance, farmers and on global food supplies.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EFDFA9-9545-43B0-AB6D-1F3F9B3CDFCA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QUESTIONS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676400"/>
            <a:ext cx="6553200" cy="44196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Will the conventional </a:t>
            </a:r>
            <a:r>
              <a:rPr lang="en-US" dirty="0">
                <a:latin typeface="Comic Sans MS" panose="030F0702030302020204" pitchFamily="66" charset="0"/>
              </a:rPr>
              <a:t>food </a:t>
            </a:r>
            <a:r>
              <a:rPr lang="en-US" dirty="0" smtClean="0">
                <a:latin typeface="Comic Sans MS" panose="030F0702030302020204" pitchFamily="66" charset="0"/>
              </a:rPr>
              <a:t>supply become contaminated?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Is the regulatory process rigorous enough?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Is there too much control </a:t>
            </a:r>
            <a:r>
              <a:rPr lang="en-US" dirty="0">
                <a:latin typeface="Comic Sans MS" panose="030F0702030302020204" pitchFamily="66" charset="0"/>
              </a:rPr>
              <a:t>of the food supply by GM seed </a:t>
            </a:r>
            <a:r>
              <a:rPr lang="en-US" dirty="0" smtClean="0">
                <a:latin typeface="Comic Sans MS" panose="030F0702030302020204" pitchFamily="66" charset="0"/>
              </a:rPr>
              <a:t>companies</a:t>
            </a:r>
            <a:r>
              <a:rPr lang="en-US" dirty="0">
                <a:latin typeface="Comic Sans MS" panose="030F0702030302020204" pitchFamily="66" charset="0"/>
              </a:rPr>
              <a:t>?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EFDFA9-9545-43B0-AB6D-1F3F9B3CDFCA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34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latin typeface="Comic Sans MS" panose="030F0702030302020204" pitchFamily="66" charset="0"/>
              </a:rPr>
              <a:t>TO DO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Do Section H.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Works on any of the </a:t>
            </a:r>
            <a:r>
              <a:rPr lang="en-US" dirty="0" err="1" smtClean="0">
                <a:latin typeface="Comic Sans MS" panose="030F0702030302020204" pitchFamily="66" charset="0"/>
              </a:rPr>
              <a:t>webquests</a:t>
            </a:r>
            <a:r>
              <a:rPr lang="en-US" dirty="0" smtClean="0">
                <a:latin typeface="Comic Sans MS" panose="030F0702030302020204" pitchFamily="66" charset="0"/>
              </a:rPr>
              <a:t> from Sections D, F, or G on the laptops. 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767F19-8754-42BC-A4F9-DEBDE1A2A1E9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1507"/>
      </p:ext>
    </p:extLst>
  </p:cSld>
  <p:clrMapOvr>
    <a:masterClrMapping/>
  </p:clrMapOvr>
</p:sld>
</file>

<file path=ppt/theme/theme1.xml><?xml version="1.0" encoding="utf-8"?>
<a:theme xmlns:a="http://schemas.openxmlformats.org/drawingml/2006/main" name="Chemistry">
  <a:themeElements>
    <a:clrScheme name="Chemistr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hemist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hemistr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mistr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mistr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chemistry</Template>
  <TotalTime>1898</TotalTime>
  <Words>574</Words>
  <Application>Microsoft Office PowerPoint</Application>
  <PresentationFormat>On-screen Show (4:3)</PresentationFormat>
  <Paragraphs>114</Paragraphs>
  <Slides>20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Chemistry</vt:lpstr>
      <vt:lpstr>DNA Technology</vt:lpstr>
      <vt:lpstr>COPYING DNA</vt:lpstr>
      <vt:lpstr>COPYING DNA</vt:lpstr>
      <vt:lpstr>PowerPoint Presentation</vt:lpstr>
      <vt:lpstr>COPYING DNA</vt:lpstr>
      <vt:lpstr>COPYING DNA</vt:lpstr>
      <vt:lpstr>COPYING DNA</vt:lpstr>
      <vt:lpstr>GENETIC ENGINEERING</vt:lpstr>
      <vt:lpstr>GENETIC ENGINEERING</vt:lpstr>
      <vt:lpstr>GENETIC ENGINEERING</vt:lpstr>
      <vt:lpstr>GENETIC ENGINEERING</vt:lpstr>
      <vt:lpstr>BENEFITS</vt:lpstr>
      <vt:lpstr>HERBICIDE RESISTANT CROPS</vt:lpstr>
      <vt:lpstr>BENEFITS</vt:lpstr>
      <vt:lpstr>BENEFITS</vt:lpstr>
      <vt:lpstr>BENEFITS</vt:lpstr>
      <vt:lpstr>ENVIRONMENTAL BENEFITS</vt:lpstr>
      <vt:lpstr>QUESTIONS</vt:lpstr>
      <vt:lpstr>QUESTIONS</vt:lpstr>
      <vt:lpstr>TO DO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Lab Techniques</dc:title>
  <dc:creator>Summer Smith</dc:creator>
  <cp:lastModifiedBy>JCBOE</cp:lastModifiedBy>
  <cp:revision>36</cp:revision>
  <dcterms:created xsi:type="dcterms:W3CDTF">2005-11-28T06:01:19Z</dcterms:created>
  <dcterms:modified xsi:type="dcterms:W3CDTF">2015-11-16T12:16:02Z</dcterms:modified>
</cp:coreProperties>
</file>