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21" r:id="rId3"/>
    <p:sldId id="322" r:id="rId4"/>
    <p:sldId id="324" r:id="rId5"/>
    <p:sldId id="325" r:id="rId6"/>
    <p:sldId id="323" r:id="rId7"/>
    <p:sldId id="257" r:id="rId8"/>
    <p:sldId id="258" r:id="rId9"/>
    <p:sldId id="259" r:id="rId10"/>
    <p:sldId id="283" r:id="rId11"/>
    <p:sldId id="260" r:id="rId12"/>
    <p:sldId id="284" r:id="rId13"/>
    <p:sldId id="261" r:id="rId14"/>
    <p:sldId id="285" r:id="rId15"/>
    <p:sldId id="286" r:id="rId16"/>
    <p:sldId id="262" r:id="rId17"/>
    <p:sldId id="287" r:id="rId18"/>
    <p:sldId id="288" r:id="rId19"/>
    <p:sldId id="263" r:id="rId20"/>
    <p:sldId id="313" r:id="rId21"/>
    <p:sldId id="308" r:id="rId22"/>
    <p:sldId id="309" r:id="rId23"/>
    <p:sldId id="314" r:id="rId24"/>
    <p:sldId id="315" r:id="rId25"/>
    <p:sldId id="316" r:id="rId26"/>
    <p:sldId id="289" r:id="rId27"/>
    <p:sldId id="310" r:id="rId28"/>
    <p:sldId id="311" r:id="rId29"/>
    <p:sldId id="312" r:id="rId30"/>
    <p:sldId id="265" r:id="rId31"/>
    <p:sldId id="290" r:id="rId32"/>
    <p:sldId id="291" r:id="rId33"/>
    <p:sldId id="317" r:id="rId34"/>
    <p:sldId id="266" r:id="rId35"/>
    <p:sldId id="293" r:id="rId36"/>
    <p:sldId id="318" r:id="rId37"/>
    <p:sldId id="267" r:id="rId38"/>
    <p:sldId id="269" r:id="rId39"/>
    <p:sldId id="292" r:id="rId40"/>
    <p:sldId id="319" r:id="rId41"/>
    <p:sldId id="320" r:id="rId42"/>
    <p:sldId id="270" r:id="rId43"/>
    <p:sldId id="295" r:id="rId44"/>
    <p:sldId id="326" r:id="rId45"/>
    <p:sldId id="327" r:id="rId46"/>
    <p:sldId id="271" r:id="rId47"/>
    <p:sldId id="328" r:id="rId48"/>
    <p:sldId id="296" r:id="rId49"/>
    <p:sldId id="272" r:id="rId50"/>
    <p:sldId id="294" r:id="rId5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0000"/>
    <a:srgbClr val="990099"/>
    <a:srgbClr val="99CCFF"/>
    <a:srgbClr val="009900"/>
    <a:srgbClr val="008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91" autoAdjust="0"/>
    <p:restoredTop sz="90929"/>
  </p:normalViewPr>
  <p:slideViewPr>
    <p:cSldViewPr>
      <p:cViewPr varScale="1">
        <p:scale>
          <a:sx n="70" d="100"/>
          <a:sy n="70" d="100"/>
        </p:scale>
        <p:origin x="-11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501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018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01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01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45808DB-4F03-44E8-BFB3-63E460845E73}" type="slidenum">
              <a:rPr lang="en-US" altLang="en-US"/>
              <a:pPr/>
              <a:t>‹#›</a:t>
            </a:fld>
            <a:endParaRPr lang="en-US" altLang="en-US"/>
          </a:p>
        </p:txBody>
      </p:sp>
    </p:spTree>
    <p:extLst>
      <p:ext uri="{BB962C8B-B14F-4D97-AF65-F5344CB8AC3E}">
        <p14:creationId xmlns:p14="http://schemas.microsoft.com/office/powerpoint/2010/main" val="3968724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804A3ED-D09C-4E14-9E4C-173A7CC066F5}" type="slidenum">
              <a:rPr lang="en-US" altLang="en-US" sz="1200"/>
              <a:pPr eaLnBrk="1" hangingPunct="1"/>
              <a:t>1</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62958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4292A86-F479-4444-9FDB-E11ABCE57E9B}" type="slidenum">
              <a:rPr lang="en-US" altLang="en-US" sz="1200"/>
              <a:pPr eaLnBrk="1" hangingPunct="1"/>
              <a:t>7</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8628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C053421-65BE-4BF6-A353-B11657D625CF}" type="slidenum">
              <a:rPr lang="en-US" altLang="en-US" sz="1200"/>
              <a:pPr eaLnBrk="1" hangingPunct="1"/>
              <a:t>8</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449470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0E71A20-947A-41DD-8E80-F4CCBD984B61}" type="slidenum">
              <a:rPr lang="en-US" altLang="en-US" sz="1200"/>
              <a:pPr eaLnBrk="1" hangingPunct="1"/>
              <a:t>9</a:t>
            </a:fld>
            <a:endParaRPr lang="en-US" alt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437428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63AE3CA-CC93-4286-B8F2-B21E05631BAF}" type="slidenum">
              <a:rPr lang="en-US" altLang="en-US" sz="1200"/>
              <a:pPr eaLnBrk="1" hangingPunct="1"/>
              <a:t>10</a:t>
            </a:fld>
            <a:endParaRPr lang="en-US" alt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258176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C9F7972-CE14-4713-8848-B7A3007985E6}" type="slidenum">
              <a:rPr lang="en-US" altLang="en-US" sz="1200"/>
              <a:pPr eaLnBrk="1" hangingPunct="1"/>
              <a:t>11</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9537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5B18ECC-B0EC-49A1-AF9B-A4AEB430263D}" type="slidenum">
              <a:rPr lang="en-US" altLang="en-US" sz="1200"/>
              <a:pPr eaLnBrk="1" hangingPunct="1"/>
              <a:t>12</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304114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2B8B953-FC3D-4F93-82D2-09D9E52B85D6}" type="slidenum">
              <a:rPr lang="en-US" altLang="en-US" sz="1200"/>
              <a:pPr eaLnBrk="1" hangingPunct="1"/>
              <a:t>13</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33595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5909320-D262-4CD9-9BEB-79575A641416}" type="slidenum">
              <a:rPr lang="en-US" altLang="en-US" sz="1200"/>
              <a:pPr eaLnBrk="1" hangingPunct="1"/>
              <a:t>14</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03946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865F031-2BF8-460B-B84E-6B5195F142BD}" type="slidenum">
              <a:rPr lang="en-US" altLang="en-US" sz="1200"/>
              <a:pPr eaLnBrk="1" hangingPunct="1"/>
              <a:t>15</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43017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15EB4E2-D16A-4CF3-87AA-AFFCE0891BF7}" type="slidenum">
              <a:rPr lang="en-US" altLang="en-US" sz="1200"/>
              <a:pPr eaLnBrk="1" hangingPunct="1"/>
              <a:t>16</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182452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8FAEF3E-A634-471D-93D7-E9FCD9718D6F}" type="slidenum">
              <a:rPr lang="en-US" altLang="en-US" sz="1200"/>
              <a:pPr eaLnBrk="1" hangingPunct="1"/>
              <a:t>17</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391470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D2E219C-38FE-4FA6-B0E9-5AE0D89624DC}" type="slidenum">
              <a:rPr lang="en-US" altLang="en-US" sz="1200"/>
              <a:pPr eaLnBrk="1" hangingPunct="1"/>
              <a:t>18</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615376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F827479-A337-45C7-9612-A6F904CD984F}" type="slidenum">
              <a:rPr lang="en-US" altLang="en-US" sz="1200"/>
              <a:pPr eaLnBrk="1" hangingPunct="1"/>
              <a:t>19</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24457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F590627B-A89A-4986-8CFB-13CFF44C868A}" type="slidenum">
              <a:rPr lang="en-US" altLang="en-US" sz="1200" b="0"/>
              <a:pPr/>
              <a:t>20</a:t>
            </a:fld>
            <a:endParaRPr lang="en-US" altLang="en-US" sz="1200" b="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smtClean="0"/>
              <a:t>{Ask students where they have seen a similar molecule before in this class.</a:t>
            </a:r>
          </a:p>
          <a:p>
            <a:r>
              <a:rPr lang="en-US" altLang="en-US" i="1" smtClean="0"/>
              <a:t>Answer: ATP .     Emphasize that nucleotides are the basic building blocks or units of a DNA molecule and that a single molecule has many millions of nucleotides.}</a:t>
            </a:r>
            <a:endParaRPr lang="en-US" altLang="en-US" smtClean="0"/>
          </a:p>
        </p:txBody>
      </p:sp>
    </p:spTree>
    <p:extLst>
      <p:ext uri="{BB962C8B-B14F-4D97-AF65-F5344CB8AC3E}">
        <p14:creationId xmlns:p14="http://schemas.microsoft.com/office/powerpoint/2010/main" val="1944876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7EB1D3A5-9169-4F53-92A8-0AC0D63F0421}" type="slidenum">
              <a:rPr lang="en-US" altLang="en-US" sz="1200" b="0"/>
              <a:pPr/>
              <a:t>21</a:t>
            </a:fld>
            <a:endParaRPr lang="en-US" altLang="en-US" sz="1200" b="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smtClean="0"/>
              <a:t>{Point to the 3-D mode, if you have one, to show the parts as you discuss them.}</a:t>
            </a:r>
            <a:endParaRPr lang="en-US" altLang="en-US" smtClean="0"/>
          </a:p>
        </p:txBody>
      </p:sp>
    </p:spTree>
    <p:extLst>
      <p:ext uri="{BB962C8B-B14F-4D97-AF65-F5344CB8AC3E}">
        <p14:creationId xmlns:p14="http://schemas.microsoft.com/office/powerpoint/2010/main" val="2270947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4BB286D2-5F92-4779-82DC-556D1CFE0D97}" type="slidenum">
              <a:rPr lang="en-US" altLang="en-US" sz="1200" b="0"/>
              <a:pPr/>
              <a:t>22</a:t>
            </a:fld>
            <a:endParaRPr lang="en-US" altLang="en-US" sz="1200" b="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smtClean="0"/>
              <a:t>{Point to the 3-D mode, if you have one, to show the parts as you discuss them.}</a:t>
            </a:r>
            <a:endParaRPr lang="en-US" altLang="en-US" smtClean="0"/>
          </a:p>
        </p:txBody>
      </p:sp>
    </p:spTree>
    <p:extLst>
      <p:ext uri="{BB962C8B-B14F-4D97-AF65-F5344CB8AC3E}">
        <p14:creationId xmlns:p14="http://schemas.microsoft.com/office/powerpoint/2010/main" val="2832948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A2EFC142-FDEA-45B0-98DB-B5FFF366BFE6}" type="slidenum">
              <a:rPr lang="en-US" altLang="en-US" sz="1200" b="0"/>
              <a:pPr/>
              <a:t>23</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smtClean="0"/>
              <a:t>{Point to the 3-D model to show the parts as you discuss them.}</a:t>
            </a:r>
            <a:endParaRPr lang="en-US" altLang="en-US" smtClean="0"/>
          </a:p>
        </p:txBody>
      </p:sp>
    </p:spTree>
    <p:extLst>
      <p:ext uri="{BB962C8B-B14F-4D97-AF65-F5344CB8AC3E}">
        <p14:creationId xmlns:p14="http://schemas.microsoft.com/office/powerpoint/2010/main" val="411755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D5F2FB4E-F297-416E-861A-06AA029CEF67}" type="slidenum">
              <a:rPr lang="en-US" altLang="en-US" sz="1200" b="0"/>
              <a:pPr/>
              <a:t>24</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6154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253908A0-6531-4065-A351-00C64FB78F93}" type="slidenum">
              <a:rPr lang="en-US" altLang="en-US" sz="1200" b="0"/>
              <a:pPr/>
              <a:t>25</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10745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F4B96C2-4C44-4680-B06B-43C6D713D495}" type="slidenum">
              <a:rPr lang="en-US" altLang="en-US" sz="1200"/>
              <a:pPr eaLnBrk="1" hangingPunct="1"/>
              <a:t>26</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16703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EB863536-2C28-497A-A14A-186AB32EB123}" type="slidenum">
              <a:rPr lang="en-US" altLang="en-US" sz="1200" b="0"/>
              <a:pPr/>
              <a:t>27</a:t>
            </a:fld>
            <a:endParaRPr lang="en-US" altLang="en-US" sz="1200" b="0"/>
          </a:p>
        </p:txBody>
      </p:sp>
    </p:spTree>
    <p:extLst>
      <p:ext uri="{BB962C8B-B14F-4D97-AF65-F5344CB8AC3E}">
        <p14:creationId xmlns:p14="http://schemas.microsoft.com/office/powerpoint/2010/main" val="1401208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FCFB9418-5459-44C9-8170-4AD48DAE683D}" type="slidenum">
              <a:rPr lang="en-US" altLang="en-US" sz="1200" b="0"/>
              <a:pPr/>
              <a:t>28</a:t>
            </a:fld>
            <a:endParaRPr lang="en-US" altLang="en-US" sz="1200" b="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548334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CCB9C1C4-57A8-47A6-84C1-A3178A70D2FF}" type="slidenum">
              <a:rPr lang="en-US" altLang="en-US" sz="1200" b="0"/>
              <a:pPr/>
              <a:t>29</a:t>
            </a:fld>
            <a:endParaRPr lang="en-US" altLang="en-US" sz="1200" b="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530337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7326B01-F493-4EF6-B28C-2455201A0F07}" type="slidenum">
              <a:rPr lang="en-US" altLang="en-US" sz="1200"/>
              <a:pPr eaLnBrk="1" hangingPunct="1"/>
              <a:t>30</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383192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DC67FF5-08E4-4C9D-A843-6AAEE24230E4}" type="slidenum">
              <a:rPr lang="en-US" altLang="en-US" sz="1200"/>
              <a:pPr eaLnBrk="1" hangingPunct="1"/>
              <a:t>31</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269699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3E81E44-1D01-43FB-A508-A19DE9AF4369}" type="slidenum">
              <a:rPr lang="en-US" altLang="en-US" sz="1200"/>
              <a:pPr eaLnBrk="1" hangingPunct="1"/>
              <a:t>32</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293765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9B01260-38F1-4E5A-8194-5E25DFE11945}" type="slidenum">
              <a:rPr lang="en-US" altLang="en-US" sz="1200"/>
              <a:pPr eaLnBrk="1" hangingPunct="1"/>
              <a:t>34</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8316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1A0A74D-BE83-4102-8FF6-40C7537466D7}" type="slidenum">
              <a:rPr lang="en-US" altLang="en-US" sz="1200"/>
              <a:pPr eaLnBrk="1" hangingPunct="1"/>
              <a:t>35</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606440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9B01260-38F1-4E5A-8194-5E25DFE11945}" type="slidenum">
              <a:rPr lang="en-US" altLang="en-US" sz="1200"/>
              <a:pPr eaLnBrk="1" hangingPunct="1"/>
              <a:t>36</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68331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856C388-2D4B-484D-AC42-A61D84BF3F85}" type="slidenum">
              <a:rPr lang="en-US" altLang="en-US" sz="1200"/>
              <a:pPr eaLnBrk="1" hangingPunct="1"/>
              <a:t>37</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066289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E30B018-4406-40D5-96D9-51C21495D82F}" type="slidenum">
              <a:rPr lang="en-US" altLang="en-US" sz="1200"/>
              <a:pPr eaLnBrk="1" hangingPunct="1"/>
              <a:t>38</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3682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F5AB69C-0C25-4F5B-81D5-2C349705E4C1}" type="slidenum">
              <a:rPr lang="en-US" altLang="en-US" sz="1200"/>
              <a:pPr eaLnBrk="1" hangingPunct="1"/>
              <a:t>39</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7440878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F5AB69C-0C25-4F5B-81D5-2C349705E4C1}" type="slidenum">
              <a:rPr lang="en-US" altLang="en-US" sz="1200"/>
              <a:pPr eaLnBrk="1" hangingPunct="1"/>
              <a:t>40</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697882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62B2FF6-79E9-49DA-9411-9CEF298B54A8}" type="slidenum">
              <a:rPr lang="en-US" altLang="en-US" sz="1200"/>
              <a:pPr eaLnBrk="1" hangingPunct="1"/>
              <a:t>42</a:t>
            </a:fld>
            <a:endParaRPr lang="en-US" alt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860697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B6F6E65-00D9-4B3D-94E8-C05864E56429}" type="slidenum">
              <a:rPr lang="en-US" altLang="en-US" sz="1200"/>
              <a:pPr eaLnBrk="1" hangingPunct="1"/>
              <a:t>43</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114204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F802194-53A3-4E4F-B7B0-9C30BB611E99}" type="slidenum">
              <a:rPr lang="en-US" altLang="en-US" sz="1200"/>
              <a:pPr eaLnBrk="1" hangingPunct="1"/>
              <a:t>46</a:t>
            </a:fld>
            <a:endParaRPr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059510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F802194-53A3-4E4F-B7B0-9C30BB611E99}" type="slidenum">
              <a:rPr lang="en-US" altLang="en-US" sz="1200"/>
              <a:pPr eaLnBrk="1" hangingPunct="1"/>
              <a:t>47</a:t>
            </a:fld>
            <a:endParaRPr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023504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DFF2D38-EE75-494D-9B2B-925E18005EA8}" type="slidenum">
              <a:rPr lang="en-US" altLang="en-US" sz="1200"/>
              <a:pPr eaLnBrk="1" hangingPunct="1"/>
              <a:t>48</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802152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6B51721-8C1C-476A-9587-B26EEA30768D}" type="slidenum">
              <a:rPr lang="en-US" altLang="en-US" sz="1200"/>
              <a:pPr eaLnBrk="1" hangingPunct="1"/>
              <a:t>49</a:t>
            </a:fld>
            <a:endParaRPr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1310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66F60A2-AA66-457D-A818-D5AC0A7F7B25}" type="slidenum">
              <a:rPr lang="en-US" altLang="en-US" sz="1200"/>
              <a:pPr eaLnBrk="1" hangingPunct="1"/>
              <a:t>50</a:t>
            </a:fld>
            <a:endParaRPr lang="en-US" alt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11732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BF3E4E6-6477-4A30-AD45-7CAEB7617B4C}" type="slidenum">
              <a:rPr lang="en-US" altLang="en-US"/>
              <a:pPr/>
              <a:t>‹#›</a:t>
            </a:fld>
            <a:endParaRPr lang="en-US" altLang="en-US"/>
          </a:p>
        </p:txBody>
      </p:sp>
    </p:spTree>
    <p:extLst>
      <p:ext uri="{BB962C8B-B14F-4D97-AF65-F5344CB8AC3E}">
        <p14:creationId xmlns:p14="http://schemas.microsoft.com/office/powerpoint/2010/main" val="4226301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9A53D74-A941-4EFD-BB3C-22E74EB7256A}" type="slidenum">
              <a:rPr lang="en-US" altLang="en-US"/>
              <a:pPr/>
              <a:t>‹#›</a:t>
            </a:fld>
            <a:endParaRPr lang="en-US" altLang="en-US"/>
          </a:p>
        </p:txBody>
      </p:sp>
    </p:spTree>
    <p:extLst>
      <p:ext uri="{BB962C8B-B14F-4D97-AF65-F5344CB8AC3E}">
        <p14:creationId xmlns:p14="http://schemas.microsoft.com/office/powerpoint/2010/main" val="3043993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AA726C-DB9B-4A57-A9DE-E3C27C8E1353}" type="slidenum">
              <a:rPr lang="en-US" altLang="en-US"/>
              <a:pPr/>
              <a:t>‹#›</a:t>
            </a:fld>
            <a:endParaRPr lang="en-US" altLang="en-US"/>
          </a:p>
        </p:txBody>
      </p:sp>
    </p:spTree>
    <p:extLst>
      <p:ext uri="{BB962C8B-B14F-4D97-AF65-F5344CB8AC3E}">
        <p14:creationId xmlns:p14="http://schemas.microsoft.com/office/powerpoint/2010/main" val="236363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17C7839-81CA-4E9A-BED5-4A7CF70B3EC9}" type="slidenum">
              <a:rPr lang="en-US" altLang="en-US"/>
              <a:pPr/>
              <a:t>‹#›</a:t>
            </a:fld>
            <a:endParaRPr lang="en-US" altLang="en-US"/>
          </a:p>
        </p:txBody>
      </p:sp>
    </p:spTree>
    <p:extLst>
      <p:ext uri="{BB962C8B-B14F-4D97-AF65-F5344CB8AC3E}">
        <p14:creationId xmlns:p14="http://schemas.microsoft.com/office/powerpoint/2010/main" val="292896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9AFE44C-385E-43E6-AEA6-04BFAEB984B9}" type="slidenum">
              <a:rPr lang="en-US" altLang="en-US"/>
              <a:pPr/>
              <a:t>‹#›</a:t>
            </a:fld>
            <a:endParaRPr lang="en-US" altLang="en-US"/>
          </a:p>
        </p:txBody>
      </p:sp>
    </p:spTree>
    <p:extLst>
      <p:ext uri="{BB962C8B-B14F-4D97-AF65-F5344CB8AC3E}">
        <p14:creationId xmlns:p14="http://schemas.microsoft.com/office/powerpoint/2010/main" val="415334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DF26DA7-59F8-4573-9154-B9A76C18EE70}" type="slidenum">
              <a:rPr lang="en-US" altLang="en-US"/>
              <a:pPr/>
              <a:t>‹#›</a:t>
            </a:fld>
            <a:endParaRPr lang="en-US" altLang="en-US"/>
          </a:p>
        </p:txBody>
      </p:sp>
    </p:spTree>
    <p:extLst>
      <p:ext uri="{BB962C8B-B14F-4D97-AF65-F5344CB8AC3E}">
        <p14:creationId xmlns:p14="http://schemas.microsoft.com/office/powerpoint/2010/main" val="355810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E9E61AC-681C-41D7-813B-28FF65F249AD}" type="slidenum">
              <a:rPr lang="en-US" altLang="en-US"/>
              <a:pPr/>
              <a:t>‹#›</a:t>
            </a:fld>
            <a:endParaRPr lang="en-US" altLang="en-US"/>
          </a:p>
        </p:txBody>
      </p:sp>
    </p:spTree>
    <p:extLst>
      <p:ext uri="{BB962C8B-B14F-4D97-AF65-F5344CB8AC3E}">
        <p14:creationId xmlns:p14="http://schemas.microsoft.com/office/powerpoint/2010/main" val="1950841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801CBAB-2923-434F-BDA4-C7B9CB534426}" type="slidenum">
              <a:rPr lang="en-US" altLang="en-US"/>
              <a:pPr/>
              <a:t>‹#›</a:t>
            </a:fld>
            <a:endParaRPr lang="en-US" altLang="en-US"/>
          </a:p>
        </p:txBody>
      </p:sp>
    </p:spTree>
    <p:extLst>
      <p:ext uri="{BB962C8B-B14F-4D97-AF65-F5344CB8AC3E}">
        <p14:creationId xmlns:p14="http://schemas.microsoft.com/office/powerpoint/2010/main" val="1445578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9D17935-88D4-44E0-A605-A72F8AB3B2FF}" type="slidenum">
              <a:rPr lang="en-US" altLang="en-US"/>
              <a:pPr/>
              <a:t>‹#›</a:t>
            </a:fld>
            <a:endParaRPr lang="en-US" altLang="en-US"/>
          </a:p>
        </p:txBody>
      </p:sp>
    </p:spTree>
    <p:extLst>
      <p:ext uri="{BB962C8B-B14F-4D97-AF65-F5344CB8AC3E}">
        <p14:creationId xmlns:p14="http://schemas.microsoft.com/office/powerpoint/2010/main" val="3816955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DABF5D3-5D79-4CE3-A19F-7BE6620FBDA6}" type="slidenum">
              <a:rPr lang="en-US" altLang="en-US"/>
              <a:pPr/>
              <a:t>‹#›</a:t>
            </a:fld>
            <a:endParaRPr lang="en-US" altLang="en-US"/>
          </a:p>
        </p:txBody>
      </p:sp>
    </p:spTree>
    <p:extLst>
      <p:ext uri="{BB962C8B-B14F-4D97-AF65-F5344CB8AC3E}">
        <p14:creationId xmlns:p14="http://schemas.microsoft.com/office/powerpoint/2010/main" val="2431349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A6AFE41-A071-4FC8-9D12-FE1B66903FE3}" type="slidenum">
              <a:rPr lang="en-US" altLang="en-US"/>
              <a:pPr/>
              <a:t>‹#›</a:t>
            </a:fld>
            <a:endParaRPr lang="en-US" altLang="en-US"/>
          </a:p>
        </p:txBody>
      </p:sp>
    </p:spTree>
    <p:extLst>
      <p:ext uri="{BB962C8B-B14F-4D97-AF65-F5344CB8AC3E}">
        <p14:creationId xmlns:p14="http://schemas.microsoft.com/office/powerpoint/2010/main" val="2052889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2575F25-C996-4DDB-90B6-2DA2C191EE55}" type="slidenum">
              <a:rPr lang="en-US" altLang="en-US"/>
              <a:pPr/>
              <a:t>‹#›</a:t>
            </a:fld>
            <a:endParaRPr lang="en-US" altLang="en-US"/>
          </a:p>
        </p:txBody>
      </p:sp>
    </p:spTree>
    <p:extLst>
      <p:ext uri="{BB962C8B-B14F-4D97-AF65-F5344CB8AC3E}">
        <p14:creationId xmlns:p14="http://schemas.microsoft.com/office/powerpoint/2010/main" val="8715543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748BEAF-D60F-45AF-8063-2BD4D5A4625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http://www.mhhe.com/biosci/esp/2001_gbio/folder_structure/ge/m4/s1/assets/images/gem4s1_1.jp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http://www.tokresource.org/tok_classes/biobiobio/biomenu/dna_structure/dsDNA.jp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http://www.imperial.edu/~thomas.morrell/DNA%20REplication.jp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14400"/>
            <a:ext cx="7772400" cy="1143000"/>
          </a:xfrm>
        </p:spPr>
        <p:txBody>
          <a:bodyPr/>
          <a:lstStyle/>
          <a:p>
            <a:pPr eaLnBrk="1" hangingPunct="1"/>
            <a:r>
              <a:rPr lang="en-US" altLang="en-US" sz="5400" b="1" dirty="0" smtClean="0">
                <a:solidFill>
                  <a:srgbClr val="FF33CC"/>
                </a:solidFill>
              </a:rPr>
              <a:t>DNA</a:t>
            </a:r>
            <a:r>
              <a:rPr lang="en-US" altLang="en-US" sz="4000" dirty="0" smtClean="0">
                <a:solidFill>
                  <a:srgbClr val="FF0000"/>
                </a:solidFill>
              </a:rPr>
              <a:t/>
            </a:r>
            <a:br>
              <a:rPr lang="en-US" altLang="en-US" sz="4000" dirty="0" smtClean="0">
                <a:solidFill>
                  <a:srgbClr val="FF0000"/>
                </a:solidFill>
              </a:rPr>
            </a:br>
            <a:r>
              <a:rPr lang="en-US" altLang="en-US" sz="4000" dirty="0" smtClean="0">
                <a:solidFill>
                  <a:srgbClr val="FF0000"/>
                </a:solidFill>
              </a:rPr>
              <a:t> </a:t>
            </a:r>
            <a:r>
              <a:rPr lang="en-US" altLang="en-US" sz="4000" dirty="0" smtClean="0">
                <a:solidFill>
                  <a:schemeClr val="accent2"/>
                </a:solidFill>
              </a:rPr>
              <a:t>The Genetic Material</a:t>
            </a:r>
          </a:p>
        </p:txBody>
      </p:sp>
      <p:sp>
        <p:nvSpPr>
          <p:cNvPr id="2051" name="Rectangle 3"/>
          <p:cNvSpPr>
            <a:spLocks noGrp="1" noChangeArrowheads="1"/>
          </p:cNvSpPr>
          <p:nvPr>
            <p:ph type="subTitle" idx="1"/>
          </p:nvPr>
        </p:nvSpPr>
        <p:spPr/>
        <p:txBody>
          <a:bodyPr/>
          <a:lstStyle/>
          <a:p>
            <a:pPr eaLnBrk="1" hangingPunct="1"/>
            <a:endParaRPr lang="en-US" altLang="en-US" smtClean="0">
              <a:solidFill>
                <a:schemeClr val="accent2"/>
              </a:solidFill>
            </a:endParaRPr>
          </a:p>
          <a:p>
            <a:pPr eaLnBrk="1" hangingPunct="1"/>
            <a:endParaRPr lang="en-US" altLang="en-US" smtClean="0">
              <a:solidFill>
                <a:schemeClr val="accent2"/>
              </a:solidFill>
            </a:endParaRPr>
          </a:p>
        </p:txBody>
      </p:sp>
      <p:pic>
        <p:nvPicPr>
          <p:cNvPr id="2052" name="Picture 4" descr="DNAcolorp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590800"/>
            <a:ext cx="708660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33CC"/>
                </a:solidFill>
              </a:rPr>
              <a:t>SECTION D</a:t>
            </a:r>
            <a:endParaRPr lang="en-US" b="1" dirty="0">
              <a:solidFill>
                <a:srgbClr val="FF33CC"/>
              </a:solidFill>
            </a:endParaRPr>
          </a:p>
        </p:txBody>
      </p:sp>
      <p:sp>
        <p:nvSpPr>
          <p:cNvPr id="3" name="Content Placeholder 2"/>
          <p:cNvSpPr>
            <a:spLocks noGrp="1"/>
          </p:cNvSpPr>
          <p:nvPr>
            <p:ph idx="1"/>
          </p:nvPr>
        </p:nvSpPr>
        <p:spPr/>
        <p:txBody>
          <a:bodyPr/>
          <a:lstStyle/>
          <a:p>
            <a:pPr marL="0" indent="0">
              <a:buNone/>
            </a:pPr>
            <a:r>
              <a:rPr lang="en-US" b="1" dirty="0"/>
              <a:t>Spitting DNA </a:t>
            </a:r>
            <a:r>
              <a:rPr lang="en-US" b="1" dirty="0" smtClean="0"/>
              <a:t>- </a:t>
            </a:r>
            <a:r>
              <a:rPr lang="en-US" b="1" dirty="0"/>
              <a:t>DNA extraction from your cells</a:t>
            </a:r>
            <a:endParaRPr lang="en-US" dirty="0"/>
          </a:p>
          <a:p>
            <a:r>
              <a:rPr lang="en-US" dirty="0"/>
              <a:t>DNA is found in the nucleus of your cells and is only about 50 trillionths of an inch long. The reason it can be seen in this activity is because you are releasing DNA from a number of cells. One strand of DNA is so thin you would never be able to see it without using a microscope. </a:t>
            </a:r>
          </a:p>
          <a:p>
            <a:endParaRPr lang="en-US" dirty="0"/>
          </a:p>
        </p:txBody>
      </p:sp>
    </p:spTree>
    <p:extLst>
      <p:ext uri="{BB962C8B-B14F-4D97-AF65-F5344CB8AC3E}">
        <p14:creationId xmlns:p14="http://schemas.microsoft.com/office/powerpoint/2010/main" val="3061517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33CC"/>
                </a:solidFill>
              </a:rPr>
              <a:t>SECTION D</a:t>
            </a:r>
            <a:endParaRPr lang="en-US" b="1" dirty="0">
              <a:solidFill>
                <a:srgbClr val="FF33CC"/>
              </a:solidFill>
            </a:endParaRPr>
          </a:p>
        </p:txBody>
      </p:sp>
      <p:sp>
        <p:nvSpPr>
          <p:cNvPr id="3" name="Content Placeholder 2"/>
          <p:cNvSpPr>
            <a:spLocks noGrp="1"/>
          </p:cNvSpPr>
          <p:nvPr>
            <p:ph idx="1"/>
          </p:nvPr>
        </p:nvSpPr>
        <p:spPr/>
        <p:txBody>
          <a:bodyPr/>
          <a:lstStyle/>
          <a:p>
            <a:pPr marL="0" indent="0">
              <a:buNone/>
            </a:pPr>
            <a:r>
              <a:rPr lang="en-US" i="1" u="sng" dirty="0"/>
              <a:t>What are you doing to your DNA?</a:t>
            </a:r>
            <a:endParaRPr lang="en-US" dirty="0"/>
          </a:p>
          <a:p>
            <a:pPr marL="0" indent="0">
              <a:buNone/>
            </a:pPr>
            <a:r>
              <a:rPr lang="en-US" dirty="0" smtClean="0"/>
              <a:t>	The </a:t>
            </a:r>
            <a:r>
              <a:rPr lang="en-US" dirty="0"/>
              <a:t>“secret cell lysis” solution is used to lyse or break open the cell membrane and nuclear membrane. The enzyme in meat tenderizer releases the DNA from the proteins it’s wrapped around. The alcohol causes the DNA to precipitate or settle out of the solution. </a:t>
            </a:r>
          </a:p>
          <a:p>
            <a:endParaRPr lang="en-US" dirty="0"/>
          </a:p>
        </p:txBody>
      </p:sp>
    </p:spTree>
    <p:extLst>
      <p:ext uri="{BB962C8B-B14F-4D97-AF65-F5344CB8AC3E}">
        <p14:creationId xmlns:p14="http://schemas.microsoft.com/office/powerpoint/2010/main" val="3970179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b="1" dirty="0" smtClean="0">
                <a:solidFill>
                  <a:srgbClr val="FF33CC"/>
                </a:solidFill>
              </a:rPr>
              <a:t>SECTION D</a:t>
            </a:r>
            <a:endParaRPr lang="en-US" b="1" dirty="0">
              <a:solidFill>
                <a:srgbClr val="FF33CC"/>
              </a:solidFill>
            </a:endParaRPr>
          </a:p>
        </p:txBody>
      </p:sp>
      <p:sp>
        <p:nvSpPr>
          <p:cNvPr id="3" name="Content Placeholder 2"/>
          <p:cNvSpPr>
            <a:spLocks noGrp="1"/>
          </p:cNvSpPr>
          <p:nvPr>
            <p:ph idx="1"/>
          </p:nvPr>
        </p:nvSpPr>
        <p:spPr>
          <a:xfrm>
            <a:off x="651933" y="1329267"/>
            <a:ext cx="7772400" cy="4114800"/>
          </a:xfrm>
        </p:spPr>
        <p:txBody>
          <a:bodyPr/>
          <a:lstStyle/>
          <a:p>
            <a:pPr marL="0" indent="0">
              <a:buNone/>
            </a:pPr>
            <a:r>
              <a:rPr lang="en-US" b="1" dirty="0"/>
              <a:t>Materials: </a:t>
            </a:r>
            <a:endParaRPr lang="en-US" b="1" dirty="0" smtClean="0"/>
          </a:p>
          <a:p>
            <a:r>
              <a:rPr lang="en-US" dirty="0" smtClean="0"/>
              <a:t>“</a:t>
            </a:r>
            <a:r>
              <a:rPr lang="en-US" dirty="0"/>
              <a:t>secret cell lysis” solution (15 g salt, 1000 water &amp; 100 ml clear </a:t>
            </a:r>
            <a:r>
              <a:rPr lang="en-US" dirty="0" smtClean="0"/>
              <a:t>shampoo)</a:t>
            </a:r>
          </a:p>
          <a:p>
            <a:r>
              <a:rPr lang="en-US" dirty="0" smtClean="0"/>
              <a:t>test tubes</a:t>
            </a:r>
          </a:p>
          <a:p>
            <a:r>
              <a:rPr lang="en-US" dirty="0" smtClean="0"/>
              <a:t>Alcohol</a:t>
            </a:r>
          </a:p>
          <a:p>
            <a:r>
              <a:rPr lang="en-US" dirty="0" smtClean="0"/>
              <a:t>meat tenderizer</a:t>
            </a:r>
          </a:p>
          <a:p>
            <a:r>
              <a:rPr lang="en-US" dirty="0" smtClean="0"/>
              <a:t>graduated cylinder</a:t>
            </a:r>
          </a:p>
          <a:p>
            <a:r>
              <a:rPr lang="en-US" dirty="0" smtClean="0"/>
              <a:t>pipettes</a:t>
            </a:r>
            <a:endParaRPr lang="en-US" dirty="0"/>
          </a:p>
          <a:p>
            <a:endParaRPr lang="en-US" dirty="0"/>
          </a:p>
        </p:txBody>
      </p:sp>
    </p:spTree>
    <p:extLst>
      <p:ext uri="{BB962C8B-B14F-4D97-AF65-F5344CB8AC3E}">
        <p14:creationId xmlns:p14="http://schemas.microsoft.com/office/powerpoint/2010/main" val="21636691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762000"/>
          </a:xfrm>
        </p:spPr>
        <p:txBody>
          <a:bodyPr/>
          <a:lstStyle/>
          <a:p>
            <a:r>
              <a:rPr lang="en-US" b="1" dirty="0" smtClean="0">
                <a:solidFill>
                  <a:srgbClr val="FF33CC"/>
                </a:solidFill>
              </a:rPr>
              <a:t>SECTION D</a:t>
            </a:r>
            <a:endParaRPr lang="en-US" b="1" dirty="0">
              <a:solidFill>
                <a:srgbClr val="FF33CC"/>
              </a:solidFill>
            </a:endParaRPr>
          </a:p>
        </p:txBody>
      </p:sp>
      <p:sp>
        <p:nvSpPr>
          <p:cNvPr id="3" name="Content Placeholder 2"/>
          <p:cNvSpPr>
            <a:spLocks noGrp="1"/>
          </p:cNvSpPr>
          <p:nvPr>
            <p:ph idx="1"/>
          </p:nvPr>
        </p:nvSpPr>
        <p:spPr>
          <a:xfrm>
            <a:off x="685800" y="1524000"/>
            <a:ext cx="7772400" cy="4114800"/>
          </a:xfrm>
        </p:spPr>
        <p:txBody>
          <a:bodyPr/>
          <a:lstStyle/>
          <a:p>
            <a:pPr marL="0" indent="0">
              <a:buNone/>
            </a:pPr>
            <a:r>
              <a:rPr lang="en-US" sz="2800" b="1" dirty="0"/>
              <a:t>Procedure: </a:t>
            </a:r>
          </a:p>
          <a:p>
            <a:pPr lvl="0"/>
            <a:r>
              <a:rPr lang="en-US" sz="2400" dirty="0"/>
              <a:t>Swish water in your mouth and spit in your tube. Make sure you scrap your teeth on your cheeks while swishing.</a:t>
            </a:r>
          </a:p>
          <a:p>
            <a:pPr lvl="0"/>
            <a:r>
              <a:rPr lang="en-US" sz="2400" dirty="0"/>
              <a:t>Add 3 </a:t>
            </a:r>
            <a:r>
              <a:rPr lang="en-US" sz="2400" dirty="0" smtClean="0"/>
              <a:t>mL </a:t>
            </a:r>
            <a:r>
              <a:rPr lang="en-US" sz="2400" dirty="0"/>
              <a:t>of the “secret cell lysis” solution to your tube. </a:t>
            </a:r>
          </a:p>
          <a:p>
            <a:pPr lvl="0"/>
            <a:r>
              <a:rPr lang="en-US" sz="2400" dirty="0"/>
              <a:t>Add a pinch of meat tenderizer to your tube. Put the lid on your tube and gently flip the tube once to mix contents. Wait 5 minutes</a:t>
            </a:r>
            <a:r>
              <a:rPr lang="en-US" sz="2400" dirty="0" smtClean="0"/>
              <a:t>. (Work on Section B.)</a:t>
            </a:r>
            <a:endParaRPr lang="en-US" sz="2400" dirty="0"/>
          </a:p>
          <a:p>
            <a:pPr lvl="0"/>
            <a:r>
              <a:rPr lang="en-US" sz="2400" dirty="0"/>
              <a:t>Slowly add 3 </a:t>
            </a:r>
            <a:r>
              <a:rPr lang="en-US" sz="2400" dirty="0" smtClean="0"/>
              <a:t>ml </a:t>
            </a:r>
            <a:r>
              <a:rPr lang="en-US" sz="2400" dirty="0"/>
              <a:t>of isopropyl alcohol to your tube. Put the lid on your tube. Hold your tube still and watch. Look for clumps of white stringy stuff. This is your DNA! </a:t>
            </a:r>
          </a:p>
          <a:p>
            <a:endParaRPr lang="en-US" dirty="0"/>
          </a:p>
        </p:txBody>
      </p:sp>
    </p:spTree>
    <p:extLst>
      <p:ext uri="{BB962C8B-B14F-4D97-AF65-F5344CB8AC3E}">
        <p14:creationId xmlns:p14="http://schemas.microsoft.com/office/powerpoint/2010/main" val="805728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33CC"/>
                </a:solidFill>
              </a:rPr>
              <a:t>SECTION D</a:t>
            </a:r>
            <a:endParaRPr lang="en-US" b="1" dirty="0">
              <a:solidFill>
                <a:srgbClr val="FF33CC"/>
              </a:solidFill>
            </a:endParaRPr>
          </a:p>
        </p:txBody>
      </p:sp>
      <p:sp>
        <p:nvSpPr>
          <p:cNvPr id="3" name="Content Placeholder 2"/>
          <p:cNvSpPr>
            <a:spLocks noGrp="1"/>
          </p:cNvSpPr>
          <p:nvPr>
            <p:ph idx="1"/>
          </p:nvPr>
        </p:nvSpPr>
        <p:spPr/>
        <p:txBody>
          <a:bodyPr/>
          <a:lstStyle/>
          <a:p>
            <a:pPr marL="0" indent="0">
              <a:buNone/>
            </a:pPr>
            <a:r>
              <a:rPr lang="en-US" b="1" dirty="0" smtClean="0"/>
              <a:t>Clean-up</a:t>
            </a:r>
          </a:p>
          <a:p>
            <a:pPr marL="514350" indent="-514350">
              <a:buAutoNum type="arabicPeriod"/>
            </a:pPr>
            <a:r>
              <a:rPr lang="en-US" dirty="0" smtClean="0"/>
              <a:t>Rinse graduated cylinder twice and set on paper towel to dry.</a:t>
            </a:r>
          </a:p>
          <a:p>
            <a:pPr marL="514350" indent="-514350">
              <a:buAutoNum type="arabicPeriod"/>
            </a:pPr>
            <a:r>
              <a:rPr lang="en-US" dirty="0" smtClean="0"/>
              <a:t>Pour DNA solution down drain.  Rinse tube and dry, setting on paper towel with graduated cylinder.</a:t>
            </a:r>
          </a:p>
          <a:p>
            <a:pPr marL="514350" indent="-514350">
              <a:buAutoNum type="arabicPeriod"/>
            </a:pPr>
            <a:r>
              <a:rPr lang="en-US" dirty="0" smtClean="0"/>
              <a:t>Rinse pipet as you were shown and place it on the paper towel.</a:t>
            </a:r>
            <a:endParaRPr lang="en-US" dirty="0"/>
          </a:p>
        </p:txBody>
      </p:sp>
    </p:spTree>
    <p:extLst>
      <p:ext uri="{BB962C8B-B14F-4D97-AF65-F5344CB8AC3E}">
        <p14:creationId xmlns:p14="http://schemas.microsoft.com/office/powerpoint/2010/main" val="1480142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b="1" dirty="0" smtClean="0">
                <a:solidFill>
                  <a:srgbClr val="FF33CC"/>
                </a:solidFill>
              </a:rPr>
              <a:t>INTRODUCTION</a:t>
            </a:r>
          </a:p>
        </p:txBody>
      </p:sp>
      <p:sp>
        <p:nvSpPr>
          <p:cNvPr id="4099" name="Rectangle 3"/>
          <p:cNvSpPr>
            <a:spLocks noGrp="1" noChangeArrowheads="1"/>
          </p:cNvSpPr>
          <p:nvPr>
            <p:ph type="body" idx="1"/>
          </p:nvPr>
        </p:nvSpPr>
        <p:spPr/>
        <p:txBody>
          <a:bodyPr/>
          <a:lstStyle/>
          <a:p>
            <a:pPr eaLnBrk="1" hangingPunct="1"/>
            <a:r>
              <a:rPr lang="en-US" altLang="en-US" dirty="0" smtClean="0"/>
              <a:t>Chromosomes are found in the nucleus of eukaryotic cells.</a:t>
            </a:r>
          </a:p>
          <a:p>
            <a:pPr eaLnBrk="1" hangingPunct="1"/>
            <a:r>
              <a:rPr lang="en-US" altLang="en-US" dirty="0" smtClean="0"/>
              <a:t>Chromosomes are composed of DNA and protein.</a:t>
            </a:r>
          </a:p>
          <a:p>
            <a:pPr eaLnBrk="1" hangingPunct="1"/>
            <a:r>
              <a:rPr lang="en-US" altLang="en-US" b="1" dirty="0" smtClean="0">
                <a:solidFill>
                  <a:srgbClr val="990099"/>
                </a:solidFill>
              </a:rPr>
              <a:t>DNA stands for Deoxyribonucleic acid</a:t>
            </a:r>
            <a:r>
              <a:rPr lang="en-US" altLang="en-US" dirty="0" smtClean="0"/>
              <a:t>.</a:t>
            </a:r>
          </a:p>
          <a:p>
            <a:pPr eaLnBrk="1" hangingPunct="1"/>
            <a:r>
              <a:rPr lang="en-US" altLang="en-US" dirty="0" smtClean="0"/>
              <a:t>Experiments in the 1940s and 1950s showed DNA to be the genetic material.</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609600"/>
            <a:ext cx="7772400" cy="1143000"/>
          </a:xfrm>
        </p:spPr>
        <p:txBody>
          <a:bodyPr/>
          <a:lstStyle/>
          <a:p>
            <a:pPr eaLnBrk="1" hangingPunct="1"/>
            <a:r>
              <a:rPr lang="en-US" altLang="en-US" b="1" dirty="0" smtClean="0">
                <a:solidFill>
                  <a:srgbClr val="FF33CC"/>
                </a:solidFill>
              </a:rPr>
              <a:t>THE HISTORY OF DNA</a:t>
            </a:r>
          </a:p>
        </p:txBody>
      </p:sp>
      <p:sp>
        <p:nvSpPr>
          <p:cNvPr id="5123" name="Rectangle 3"/>
          <p:cNvSpPr>
            <a:spLocks noGrp="1" noChangeArrowheads="1"/>
          </p:cNvSpPr>
          <p:nvPr>
            <p:ph type="body" idx="1"/>
          </p:nvPr>
        </p:nvSpPr>
        <p:spPr/>
        <p:txBody>
          <a:bodyPr/>
          <a:lstStyle/>
          <a:p>
            <a:pPr eaLnBrk="1" hangingPunct="1">
              <a:lnSpc>
                <a:spcPct val="90000"/>
              </a:lnSpc>
            </a:pPr>
            <a:r>
              <a:rPr lang="en-US" altLang="en-US" sz="2800" dirty="0" smtClean="0"/>
              <a:t>In 1928, </a:t>
            </a:r>
            <a:r>
              <a:rPr lang="en-US" altLang="en-US" sz="2800" b="1" dirty="0" smtClean="0">
                <a:solidFill>
                  <a:srgbClr val="0070C0"/>
                </a:solidFill>
              </a:rPr>
              <a:t>Frederick Griffith </a:t>
            </a:r>
            <a:r>
              <a:rPr lang="en-US" altLang="en-US" sz="2800" dirty="0" smtClean="0"/>
              <a:t>was trying to prepare a vaccine against a pneumonia-causing bacterium </a:t>
            </a:r>
            <a:r>
              <a:rPr lang="en-US" altLang="en-US" sz="2800" i="1" dirty="0" smtClean="0"/>
              <a:t>Streptococcus</a:t>
            </a:r>
            <a:r>
              <a:rPr lang="en-US" altLang="en-US" sz="2800" dirty="0" smtClean="0"/>
              <a:t> </a:t>
            </a:r>
            <a:r>
              <a:rPr lang="en-US" altLang="en-US" sz="2800" i="1" dirty="0" smtClean="0"/>
              <a:t>pneumoniae</a:t>
            </a:r>
            <a:r>
              <a:rPr lang="en-US" altLang="en-US" sz="2800" dirty="0" smtClean="0"/>
              <a:t> (</a:t>
            </a:r>
            <a:r>
              <a:rPr lang="en-US" altLang="en-US" sz="2800" i="1" dirty="0" smtClean="0"/>
              <a:t>S. pneumoniae</a:t>
            </a:r>
            <a:r>
              <a:rPr lang="en-US" altLang="en-US" sz="2800" dirty="0" smtClean="0"/>
              <a:t>).</a:t>
            </a:r>
          </a:p>
          <a:p>
            <a:pPr eaLnBrk="1" hangingPunct="1">
              <a:lnSpc>
                <a:spcPct val="90000"/>
              </a:lnSpc>
            </a:pPr>
            <a:r>
              <a:rPr lang="en-US" altLang="en-US" sz="2800" dirty="0" smtClean="0"/>
              <a:t>Two strains of </a:t>
            </a:r>
            <a:r>
              <a:rPr lang="en-US" altLang="en-US" sz="2800" i="1" dirty="0" smtClean="0"/>
              <a:t>Streptococcus</a:t>
            </a:r>
            <a:r>
              <a:rPr lang="en-US" altLang="en-US" sz="2800" dirty="0" smtClean="0"/>
              <a:t>:  </a:t>
            </a:r>
          </a:p>
          <a:p>
            <a:pPr eaLnBrk="1" hangingPunct="1">
              <a:lnSpc>
                <a:spcPct val="90000"/>
              </a:lnSpc>
              <a:buFontTx/>
              <a:buNone/>
            </a:pPr>
            <a:r>
              <a:rPr lang="en-US" altLang="en-US" sz="2800" dirty="0" smtClean="0"/>
              <a:t>    1) </a:t>
            </a:r>
            <a:r>
              <a:rPr lang="en-US" altLang="en-US" sz="2800" b="1" dirty="0" smtClean="0">
                <a:solidFill>
                  <a:srgbClr val="990099"/>
                </a:solidFill>
              </a:rPr>
              <a:t>S strain </a:t>
            </a:r>
            <a:r>
              <a:rPr lang="en-US" altLang="en-US" sz="2800" dirty="0" smtClean="0"/>
              <a:t>= smooth (surrounded by a capsule and causes deadly pneumonia).</a:t>
            </a:r>
          </a:p>
          <a:p>
            <a:pPr eaLnBrk="1" hangingPunct="1">
              <a:lnSpc>
                <a:spcPct val="90000"/>
              </a:lnSpc>
              <a:buFontTx/>
              <a:buNone/>
            </a:pPr>
            <a:r>
              <a:rPr lang="en-US" altLang="en-US" sz="2800" dirty="0" smtClean="0"/>
              <a:t>    2) </a:t>
            </a:r>
            <a:r>
              <a:rPr lang="en-US" altLang="en-US" sz="2800" b="1" dirty="0" smtClean="0">
                <a:solidFill>
                  <a:srgbClr val="990099"/>
                </a:solidFill>
              </a:rPr>
              <a:t>R strain </a:t>
            </a:r>
            <a:r>
              <a:rPr lang="en-US" altLang="en-US" sz="2800" dirty="0" smtClean="0"/>
              <a:t>= rough  (no capsule &amp; does not produce pneumonia in mice). </a:t>
            </a:r>
          </a:p>
          <a:p>
            <a:pPr eaLnBrk="1" hangingPunct="1">
              <a:lnSpc>
                <a:spcPct val="90000"/>
              </a:lnSpc>
              <a:buFontTx/>
              <a:buNone/>
            </a:pPr>
            <a:r>
              <a:rPr lang="en-US" altLang="en-US" dirty="0" smtClean="0"/>
              <a:t>                              </a:t>
            </a:r>
            <a:endParaRPr lang="en-US" altLang="en-US" i="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b="1" dirty="0" smtClean="0">
                <a:solidFill>
                  <a:srgbClr val="FF33CC"/>
                </a:solidFill>
              </a:rPr>
              <a:t>GRIFFITH’S EXPERIMENT</a:t>
            </a:r>
          </a:p>
        </p:txBody>
      </p:sp>
      <p:sp>
        <p:nvSpPr>
          <p:cNvPr id="6147" name="Rectangle 3"/>
          <p:cNvSpPr>
            <a:spLocks noGrp="1" noChangeArrowheads="1"/>
          </p:cNvSpPr>
          <p:nvPr>
            <p:ph type="body" idx="1"/>
          </p:nvPr>
        </p:nvSpPr>
        <p:spPr/>
        <p:txBody>
          <a:bodyPr/>
          <a:lstStyle/>
          <a:p>
            <a:pPr eaLnBrk="1" hangingPunct="1">
              <a:lnSpc>
                <a:spcPct val="90000"/>
              </a:lnSpc>
            </a:pPr>
            <a:r>
              <a:rPr lang="en-US" altLang="en-US" sz="2800" dirty="0" smtClean="0"/>
              <a:t>Experiment:  </a:t>
            </a:r>
          </a:p>
          <a:p>
            <a:pPr eaLnBrk="1" hangingPunct="1">
              <a:lnSpc>
                <a:spcPct val="90000"/>
              </a:lnSpc>
              <a:buFontTx/>
              <a:buNone/>
            </a:pPr>
            <a:r>
              <a:rPr lang="en-US" altLang="en-US" sz="2800" dirty="0" smtClean="0"/>
              <a:t>	1) Mice injected with </a:t>
            </a:r>
            <a:r>
              <a:rPr lang="en-US" altLang="en-US" sz="2800" b="1" dirty="0" smtClean="0">
                <a:solidFill>
                  <a:srgbClr val="990099"/>
                </a:solidFill>
              </a:rPr>
              <a:t>S strain </a:t>
            </a:r>
            <a:r>
              <a:rPr lang="en-US" altLang="en-US" sz="2800" dirty="0" smtClean="0"/>
              <a:t>die.</a:t>
            </a:r>
          </a:p>
          <a:p>
            <a:pPr eaLnBrk="1" hangingPunct="1">
              <a:lnSpc>
                <a:spcPct val="90000"/>
              </a:lnSpc>
              <a:buFontTx/>
              <a:buNone/>
            </a:pPr>
            <a:r>
              <a:rPr lang="en-US" altLang="en-US" sz="2800" dirty="0" smtClean="0"/>
              <a:t>	2) Mice injected with </a:t>
            </a:r>
            <a:r>
              <a:rPr lang="en-US" altLang="en-US" sz="2800" b="1" dirty="0" smtClean="0">
                <a:solidFill>
                  <a:srgbClr val="990099"/>
                </a:solidFill>
              </a:rPr>
              <a:t>R-strain</a:t>
            </a:r>
            <a:r>
              <a:rPr lang="en-US" altLang="en-US" sz="2800" dirty="0" smtClean="0"/>
              <a:t> live.</a:t>
            </a:r>
          </a:p>
          <a:p>
            <a:pPr eaLnBrk="1" hangingPunct="1">
              <a:lnSpc>
                <a:spcPct val="90000"/>
              </a:lnSpc>
              <a:buFontTx/>
              <a:buNone/>
            </a:pPr>
            <a:r>
              <a:rPr lang="en-US" altLang="en-US" sz="2800" dirty="0" smtClean="0"/>
              <a:t>	3) Mice injected with heat-killed </a:t>
            </a:r>
            <a:r>
              <a:rPr lang="en-US" altLang="en-US" sz="2800" b="1" dirty="0" smtClean="0">
                <a:solidFill>
                  <a:srgbClr val="990099"/>
                </a:solidFill>
              </a:rPr>
              <a:t>S strain </a:t>
            </a:r>
            <a:r>
              <a:rPr lang="en-US" altLang="en-US" sz="2800" dirty="0" smtClean="0"/>
              <a:t>live.</a:t>
            </a:r>
          </a:p>
          <a:p>
            <a:pPr eaLnBrk="1" hangingPunct="1">
              <a:lnSpc>
                <a:spcPct val="90000"/>
              </a:lnSpc>
              <a:buFontTx/>
              <a:buNone/>
            </a:pPr>
            <a:r>
              <a:rPr lang="en-US" altLang="en-US" sz="2800" dirty="0" smtClean="0"/>
              <a:t>	4) Mice injected with heat-killed </a:t>
            </a:r>
            <a:r>
              <a:rPr lang="en-US" altLang="en-US" sz="2800" b="1" dirty="0" smtClean="0">
                <a:solidFill>
                  <a:srgbClr val="990099"/>
                </a:solidFill>
              </a:rPr>
              <a:t>S strain </a:t>
            </a:r>
            <a:r>
              <a:rPr lang="en-US" altLang="en-US" sz="2800" dirty="0" smtClean="0"/>
              <a:t>&amp; live   </a:t>
            </a:r>
            <a:r>
              <a:rPr lang="en-US" altLang="en-US" sz="2800" b="1" dirty="0" smtClean="0">
                <a:solidFill>
                  <a:srgbClr val="990099"/>
                </a:solidFill>
              </a:rPr>
              <a:t>R strain </a:t>
            </a:r>
            <a:r>
              <a:rPr lang="en-US" altLang="en-US" sz="2800" dirty="0" smtClean="0"/>
              <a:t>die.  </a:t>
            </a:r>
          </a:p>
          <a:p>
            <a:pPr eaLnBrk="1" hangingPunct="1">
              <a:lnSpc>
                <a:spcPct val="90000"/>
              </a:lnSpc>
              <a:buFontTx/>
              <a:buNone/>
            </a:pPr>
            <a:r>
              <a:rPr lang="en-US" altLang="en-US" sz="2800" dirty="0" smtClean="0"/>
              <a:t>	</a:t>
            </a:r>
            <a:r>
              <a:rPr lang="en-US" altLang="en-US" sz="2800" dirty="0" smtClean="0">
                <a:solidFill>
                  <a:schemeClr val="accent2"/>
                </a:solidFill>
              </a:rPr>
              <a:t>Why?</a:t>
            </a:r>
          </a:p>
          <a:p>
            <a:pPr eaLnBrk="1" hangingPunct="1">
              <a:lnSpc>
                <a:spcPct val="90000"/>
              </a:lnSpc>
            </a:pPr>
            <a:r>
              <a:rPr lang="en-US" altLang="en-US" sz="2800" dirty="0" smtClean="0"/>
              <a:t>Griffith had discovered what is now called </a:t>
            </a:r>
            <a:r>
              <a:rPr lang="en-US" altLang="en-US" sz="2800" b="1" dirty="0" smtClean="0">
                <a:solidFill>
                  <a:srgbClr val="990099"/>
                </a:solidFill>
              </a:rPr>
              <a:t>transformation</a:t>
            </a:r>
            <a:r>
              <a:rPr lang="en-US" altLang="en-US" sz="2800" dirty="0" smtClean="0"/>
              <a:t>.</a:t>
            </a:r>
          </a:p>
          <a:p>
            <a:pPr eaLnBrk="1" hangingPunct="1">
              <a:lnSpc>
                <a:spcPct val="90000"/>
              </a:lnSpc>
            </a:pPr>
            <a:endParaRPr lang="en-US" alt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griffithsexperi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9600"/>
            <a:ext cx="8001000" cy="523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b="1" dirty="0" smtClean="0">
                <a:solidFill>
                  <a:srgbClr val="FF33CC"/>
                </a:solidFill>
              </a:rPr>
              <a:t>THE PROOF DNA IS THE </a:t>
            </a:r>
            <a:br>
              <a:rPr lang="en-US" altLang="en-US" b="1" dirty="0" smtClean="0">
                <a:solidFill>
                  <a:srgbClr val="FF33CC"/>
                </a:solidFill>
              </a:rPr>
            </a:br>
            <a:r>
              <a:rPr lang="en-US" altLang="en-US" b="1" dirty="0" smtClean="0">
                <a:solidFill>
                  <a:srgbClr val="FF33CC"/>
                </a:solidFill>
              </a:rPr>
              <a:t>GENETIC MATERIAL</a:t>
            </a:r>
          </a:p>
        </p:txBody>
      </p:sp>
      <p:sp>
        <p:nvSpPr>
          <p:cNvPr id="8195" name="Rectangle 3"/>
          <p:cNvSpPr>
            <a:spLocks noGrp="1" noChangeArrowheads="1"/>
          </p:cNvSpPr>
          <p:nvPr>
            <p:ph type="body" idx="1"/>
          </p:nvPr>
        </p:nvSpPr>
        <p:spPr/>
        <p:txBody>
          <a:bodyPr/>
          <a:lstStyle/>
          <a:p>
            <a:pPr eaLnBrk="1" hangingPunct="1">
              <a:lnSpc>
                <a:spcPct val="90000"/>
              </a:lnSpc>
            </a:pPr>
            <a:r>
              <a:rPr lang="en-US" altLang="en-US" sz="2800" dirty="0" smtClean="0"/>
              <a:t>The first evidence that DNA was the genetic material came in 1944 from the research of </a:t>
            </a:r>
            <a:r>
              <a:rPr lang="en-US" altLang="en-US" sz="2800" b="1" dirty="0" smtClean="0">
                <a:solidFill>
                  <a:srgbClr val="0070C0"/>
                </a:solidFill>
              </a:rPr>
              <a:t>Oswald Avery, Colin Macleod, and </a:t>
            </a:r>
            <a:r>
              <a:rPr lang="en-US" altLang="en-US" sz="2800" b="1" dirty="0" err="1" smtClean="0">
                <a:solidFill>
                  <a:srgbClr val="0070C0"/>
                </a:solidFill>
              </a:rPr>
              <a:t>Maclyn</a:t>
            </a:r>
            <a:r>
              <a:rPr lang="en-US" altLang="en-US" sz="2800" b="1" dirty="0" smtClean="0">
                <a:solidFill>
                  <a:srgbClr val="0070C0"/>
                </a:solidFill>
              </a:rPr>
              <a:t> McCarty</a:t>
            </a:r>
            <a:r>
              <a:rPr lang="en-US" altLang="en-US" sz="2800" dirty="0" smtClean="0"/>
              <a:t>.</a:t>
            </a:r>
          </a:p>
          <a:p>
            <a:pPr eaLnBrk="1" hangingPunct="1">
              <a:lnSpc>
                <a:spcPct val="90000"/>
              </a:lnSpc>
            </a:pPr>
            <a:r>
              <a:rPr lang="en-US" altLang="en-US" sz="2800" dirty="0" smtClean="0"/>
              <a:t>The researchers removed the DNA from the         </a:t>
            </a:r>
            <a:r>
              <a:rPr lang="en-US" altLang="en-US" sz="2800" b="1" dirty="0" smtClean="0">
                <a:solidFill>
                  <a:srgbClr val="990099"/>
                </a:solidFill>
              </a:rPr>
              <a:t>S strain </a:t>
            </a:r>
            <a:r>
              <a:rPr lang="en-US" altLang="en-US" sz="2800" dirty="0" smtClean="0"/>
              <a:t>of bacteria and placed it in the </a:t>
            </a:r>
            <a:r>
              <a:rPr lang="en-US" altLang="en-US" sz="2800" b="1" dirty="0" smtClean="0">
                <a:solidFill>
                  <a:srgbClr val="990099"/>
                </a:solidFill>
              </a:rPr>
              <a:t>R strain</a:t>
            </a:r>
            <a:r>
              <a:rPr lang="en-US" altLang="en-US" sz="2800" dirty="0" smtClean="0"/>
              <a:t>. </a:t>
            </a:r>
          </a:p>
          <a:p>
            <a:pPr eaLnBrk="1" hangingPunct="1">
              <a:lnSpc>
                <a:spcPct val="90000"/>
              </a:lnSpc>
            </a:pPr>
            <a:r>
              <a:rPr lang="en-US" altLang="en-US" sz="2800" dirty="0" smtClean="0"/>
              <a:t>The DNA of the </a:t>
            </a:r>
            <a:r>
              <a:rPr lang="en-US" altLang="en-US" sz="2800" b="1" dirty="0" smtClean="0">
                <a:solidFill>
                  <a:srgbClr val="990099"/>
                </a:solidFill>
              </a:rPr>
              <a:t>S strain </a:t>
            </a:r>
            <a:r>
              <a:rPr lang="en-US" altLang="en-US" sz="2800" dirty="0" smtClean="0"/>
              <a:t>took over the DNA of the </a:t>
            </a:r>
            <a:r>
              <a:rPr lang="en-US" altLang="en-US" sz="2800" b="1" dirty="0" smtClean="0">
                <a:solidFill>
                  <a:srgbClr val="990099"/>
                </a:solidFill>
              </a:rPr>
              <a:t>R strain</a:t>
            </a:r>
            <a:r>
              <a:rPr lang="en-US" altLang="en-US" sz="2800" dirty="0" smtClean="0"/>
              <a:t>.</a:t>
            </a:r>
          </a:p>
          <a:p>
            <a:pPr eaLnBrk="1" hangingPunct="1">
              <a:lnSpc>
                <a:spcPct val="90000"/>
              </a:lnSpc>
            </a:pPr>
            <a:r>
              <a:rPr lang="en-US" altLang="en-US" sz="2800" dirty="0" smtClean="0"/>
              <a:t>The </a:t>
            </a:r>
            <a:r>
              <a:rPr lang="en-US" altLang="en-US" sz="2800" b="1" dirty="0" smtClean="0">
                <a:solidFill>
                  <a:srgbClr val="990099"/>
                </a:solidFill>
              </a:rPr>
              <a:t>R strain </a:t>
            </a:r>
            <a:r>
              <a:rPr lang="en-US" altLang="en-US" sz="2800" dirty="0" smtClean="0"/>
              <a:t>now produced capsules and caused pneumonia. </a:t>
            </a:r>
          </a:p>
          <a:p>
            <a:pPr eaLnBrk="1" hangingPunct="1">
              <a:lnSpc>
                <a:spcPct val="90000"/>
              </a:lnSpc>
            </a:pPr>
            <a:r>
              <a:rPr lang="en-US" altLang="en-US" sz="2800" b="1" dirty="0" smtClean="0">
                <a:solidFill>
                  <a:srgbClr val="990099"/>
                </a:solidFill>
              </a:rPr>
              <a:t>Transformation</a:t>
            </a:r>
            <a:r>
              <a:rPr lang="en-US" altLang="en-US" sz="2800" dirty="0" smtClean="0"/>
              <a:t> had taken place.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averyexperi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b="1" dirty="0" smtClean="0">
                <a:solidFill>
                  <a:srgbClr val="FF33CC"/>
                </a:solidFill>
              </a:rPr>
              <a:t>VIRUSES REVEAL DNA’S ROLE</a:t>
            </a:r>
          </a:p>
        </p:txBody>
      </p:sp>
      <p:sp>
        <p:nvSpPr>
          <p:cNvPr id="10243" name="Rectangle 3"/>
          <p:cNvSpPr>
            <a:spLocks noGrp="1" noChangeArrowheads="1"/>
          </p:cNvSpPr>
          <p:nvPr>
            <p:ph type="body" idx="1"/>
          </p:nvPr>
        </p:nvSpPr>
        <p:spPr/>
        <p:txBody>
          <a:bodyPr/>
          <a:lstStyle/>
          <a:p>
            <a:pPr eaLnBrk="1" hangingPunct="1"/>
            <a:r>
              <a:rPr lang="en-US" altLang="en-US" sz="2800" dirty="0" smtClean="0"/>
              <a:t>In 1952, scientists </a:t>
            </a:r>
            <a:r>
              <a:rPr lang="en-US" altLang="en-US" sz="2800" b="1" dirty="0" smtClean="0">
                <a:solidFill>
                  <a:srgbClr val="0070C0"/>
                </a:solidFill>
              </a:rPr>
              <a:t>Alfred Hershey and Martha Chase</a:t>
            </a:r>
            <a:r>
              <a:rPr lang="en-US" altLang="en-US" sz="2800" dirty="0" smtClean="0"/>
              <a:t> conducted experiments that supported Avery’s findings. </a:t>
            </a:r>
          </a:p>
          <a:p>
            <a:pPr eaLnBrk="1" hangingPunct="1"/>
            <a:r>
              <a:rPr lang="en-US" altLang="en-US" sz="2800" dirty="0" smtClean="0"/>
              <a:t>Their experiments used bacteriophages, viruses that invade bacteria, and radioactive nutrients.</a:t>
            </a:r>
          </a:p>
          <a:p>
            <a:pPr eaLnBrk="1" hangingPunct="1"/>
            <a:r>
              <a:rPr lang="en-US" altLang="en-US" sz="2800" dirty="0" smtClean="0"/>
              <a:t>They were able to show that the DNA of the viruses took over the DNA of the bacteria and caused it to reproduce viruses.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b="1" dirty="0" smtClean="0">
                <a:solidFill>
                  <a:srgbClr val="FF33CC"/>
                </a:solidFill>
              </a:rPr>
              <a:t>CHASE AND HERSHEY</a:t>
            </a:r>
          </a:p>
        </p:txBody>
      </p:sp>
      <p:pic>
        <p:nvPicPr>
          <p:cNvPr id="11268" name="Picture 4" descr="chase-hershey2black&amp;whitep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81200"/>
            <a:ext cx="54959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HERSH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57200"/>
            <a:ext cx="5843016"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66700" y="457200"/>
            <a:ext cx="8610600" cy="1143000"/>
          </a:xfrm>
        </p:spPr>
        <p:txBody>
          <a:bodyPr/>
          <a:lstStyle/>
          <a:p>
            <a:pPr eaLnBrk="1" hangingPunct="1"/>
            <a:r>
              <a:rPr lang="en-US" altLang="en-US" b="1" dirty="0" smtClean="0">
                <a:solidFill>
                  <a:srgbClr val="FF33CC"/>
                </a:solidFill>
              </a:rPr>
              <a:t>DISCOVERING THE STRUCTURE OF DNA</a:t>
            </a:r>
          </a:p>
        </p:txBody>
      </p:sp>
      <p:sp>
        <p:nvSpPr>
          <p:cNvPr id="13315" name="Rectangle 3"/>
          <p:cNvSpPr>
            <a:spLocks noGrp="1" noChangeArrowheads="1"/>
          </p:cNvSpPr>
          <p:nvPr>
            <p:ph type="body" idx="1"/>
          </p:nvPr>
        </p:nvSpPr>
        <p:spPr/>
        <p:txBody>
          <a:bodyPr/>
          <a:lstStyle/>
          <a:p>
            <a:pPr eaLnBrk="1" hangingPunct="1">
              <a:lnSpc>
                <a:spcPct val="90000"/>
              </a:lnSpc>
            </a:pPr>
            <a:r>
              <a:rPr lang="en-US" altLang="en-US" dirty="0" smtClean="0"/>
              <a:t>In 1953, major breakthrough in genetic research, </a:t>
            </a:r>
            <a:r>
              <a:rPr lang="en-US" altLang="en-US" b="1" dirty="0" smtClean="0">
                <a:solidFill>
                  <a:srgbClr val="0070C0"/>
                </a:solidFill>
              </a:rPr>
              <a:t>James D. Watson and Francis H. Crick</a:t>
            </a:r>
            <a:r>
              <a:rPr lang="en-US" altLang="en-US" dirty="0" smtClean="0"/>
              <a:t> discovered the structure of DNA.</a:t>
            </a:r>
          </a:p>
          <a:p>
            <a:pPr eaLnBrk="1" hangingPunct="1">
              <a:lnSpc>
                <a:spcPct val="90000"/>
              </a:lnSpc>
            </a:pPr>
            <a:r>
              <a:rPr lang="en-US" altLang="en-US" dirty="0" smtClean="0"/>
              <a:t>Watson &amp; Crick unified existing information on DNA and figured out the puzzle of its structure.</a:t>
            </a:r>
          </a:p>
          <a:p>
            <a:pPr eaLnBrk="1" hangingPunct="1">
              <a:lnSpc>
                <a:spcPct val="90000"/>
              </a:lnSpc>
            </a:pPr>
            <a:r>
              <a:rPr lang="en-US" altLang="en-US" dirty="0" smtClean="0"/>
              <a:t>They determined DNA to be double helix, a spiral staircase or twisted ladder.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b="1" dirty="0" smtClean="0">
                <a:solidFill>
                  <a:srgbClr val="FF33CC"/>
                </a:solidFill>
              </a:rPr>
              <a:t>WATSON AND CRICK</a:t>
            </a:r>
          </a:p>
        </p:txBody>
      </p:sp>
      <p:pic>
        <p:nvPicPr>
          <p:cNvPr id="14340" name="Picture 4" descr="watson_cr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905000"/>
            <a:ext cx="5410200" cy="474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66700"/>
            <a:ext cx="7772400" cy="1143000"/>
          </a:xfrm>
        </p:spPr>
        <p:txBody>
          <a:bodyPr/>
          <a:lstStyle/>
          <a:p>
            <a:pPr eaLnBrk="1" hangingPunct="1"/>
            <a:r>
              <a:rPr lang="en-US" altLang="en-US" sz="4800" b="1" dirty="0" smtClean="0">
                <a:solidFill>
                  <a:srgbClr val="FF33CC"/>
                </a:solidFill>
              </a:rPr>
              <a:t>DNA STRUCTURE</a:t>
            </a:r>
          </a:p>
        </p:txBody>
      </p:sp>
      <p:sp>
        <p:nvSpPr>
          <p:cNvPr id="15363" name="Rectangle 3"/>
          <p:cNvSpPr>
            <a:spLocks noGrp="1" noChangeArrowheads="1"/>
          </p:cNvSpPr>
          <p:nvPr>
            <p:ph type="body" idx="1"/>
          </p:nvPr>
        </p:nvSpPr>
        <p:spPr/>
        <p:txBody>
          <a:bodyPr/>
          <a:lstStyle/>
          <a:p>
            <a:pPr eaLnBrk="1" hangingPunct="1"/>
            <a:endParaRPr lang="en-US" altLang="en-US" smtClean="0"/>
          </a:p>
        </p:txBody>
      </p:sp>
      <p:pic>
        <p:nvPicPr>
          <p:cNvPr id="15364" name="Picture 4" descr="doublehelixp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7620000"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4000" b="1" dirty="0" smtClean="0">
                <a:solidFill>
                  <a:srgbClr val="FF33CC"/>
                </a:solidFill>
              </a:rPr>
              <a:t>SCIENTIFIC CONTRIBUTIONS</a:t>
            </a:r>
          </a:p>
        </p:txBody>
      </p:sp>
      <p:sp>
        <p:nvSpPr>
          <p:cNvPr id="16387" name="Rectangle 3"/>
          <p:cNvSpPr>
            <a:spLocks noGrp="1" noChangeArrowheads="1"/>
          </p:cNvSpPr>
          <p:nvPr>
            <p:ph type="body" idx="1"/>
          </p:nvPr>
        </p:nvSpPr>
        <p:spPr/>
        <p:txBody>
          <a:bodyPr/>
          <a:lstStyle/>
          <a:p>
            <a:pPr eaLnBrk="1" hangingPunct="1">
              <a:lnSpc>
                <a:spcPct val="90000"/>
              </a:lnSpc>
            </a:pPr>
            <a:r>
              <a:rPr lang="en-US" altLang="en-US" dirty="0" smtClean="0"/>
              <a:t>In 1920s, </a:t>
            </a:r>
            <a:r>
              <a:rPr lang="en-US" altLang="en-US" b="1" dirty="0" smtClean="0">
                <a:solidFill>
                  <a:srgbClr val="0070C0"/>
                </a:solidFill>
              </a:rPr>
              <a:t>Phoebus A. </a:t>
            </a:r>
            <a:r>
              <a:rPr lang="en-US" altLang="en-US" b="1" dirty="0" err="1" smtClean="0">
                <a:solidFill>
                  <a:srgbClr val="0070C0"/>
                </a:solidFill>
              </a:rPr>
              <a:t>Levene</a:t>
            </a:r>
            <a:r>
              <a:rPr lang="en-US" altLang="en-US" dirty="0" smtClean="0"/>
              <a:t>, an American biochemist, discovered DNA was a nucleic acid composed of monomers called </a:t>
            </a:r>
            <a:r>
              <a:rPr lang="en-US" altLang="en-US" b="1" dirty="0" smtClean="0">
                <a:solidFill>
                  <a:srgbClr val="FF0000"/>
                </a:solidFill>
                <a:effectLst>
                  <a:outerShdw blurRad="38100" dist="38100" dir="2700000" algn="tl">
                    <a:srgbClr val="000000">
                      <a:alpha val="43137"/>
                    </a:srgbClr>
                  </a:outerShdw>
                </a:effectLst>
              </a:rPr>
              <a:t>nucleotides</a:t>
            </a:r>
            <a:r>
              <a:rPr lang="en-US" altLang="en-US" dirty="0" smtClean="0"/>
              <a:t>.</a:t>
            </a:r>
          </a:p>
          <a:p>
            <a:pPr eaLnBrk="1" hangingPunct="1">
              <a:lnSpc>
                <a:spcPct val="90000"/>
              </a:lnSpc>
            </a:pPr>
            <a:r>
              <a:rPr lang="en-US" altLang="en-US" dirty="0" smtClean="0"/>
              <a:t>Each nucleotide consists of:</a:t>
            </a:r>
          </a:p>
          <a:p>
            <a:pPr eaLnBrk="1" hangingPunct="1">
              <a:lnSpc>
                <a:spcPct val="90000"/>
              </a:lnSpc>
              <a:buNone/>
            </a:pPr>
            <a:r>
              <a:rPr lang="en-US" altLang="en-US" dirty="0" smtClean="0"/>
              <a:t>	1</a:t>
            </a:r>
            <a:r>
              <a:rPr lang="en-US" altLang="en-US" dirty="0"/>
              <a:t>.</a:t>
            </a:r>
            <a:r>
              <a:rPr lang="en-US" altLang="en-US" dirty="0" smtClean="0"/>
              <a:t> a </a:t>
            </a:r>
            <a:r>
              <a:rPr lang="en-US" altLang="en-US" b="1" dirty="0" smtClean="0">
                <a:solidFill>
                  <a:srgbClr val="FF0000"/>
                </a:solidFill>
                <a:effectLst>
                  <a:outerShdw blurRad="38100" dist="38100" dir="2700000" algn="tl">
                    <a:srgbClr val="000000">
                      <a:alpha val="43137"/>
                    </a:srgbClr>
                  </a:outerShdw>
                </a:effectLst>
              </a:rPr>
              <a:t>phosphate group</a:t>
            </a:r>
          </a:p>
          <a:p>
            <a:pPr eaLnBrk="1" hangingPunct="1">
              <a:lnSpc>
                <a:spcPct val="90000"/>
              </a:lnSpc>
              <a:buNone/>
            </a:pPr>
            <a:r>
              <a:rPr lang="en-US" altLang="en-US" dirty="0"/>
              <a:t>	</a:t>
            </a:r>
            <a:r>
              <a:rPr lang="en-US" altLang="en-US" dirty="0" smtClean="0"/>
              <a:t>2. a </a:t>
            </a:r>
            <a:r>
              <a:rPr lang="en-US" altLang="en-US" b="1" dirty="0" smtClean="0">
                <a:solidFill>
                  <a:srgbClr val="FF0000"/>
                </a:solidFill>
                <a:effectLst>
                  <a:outerShdw blurRad="38100" dist="38100" dir="2700000" algn="tl">
                    <a:srgbClr val="000000">
                      <a:alpha val="43137"/>
                    </a:srgbClr>
                  </a:outerShdw>
                </a:effectLst>
              </a:rPr>
              <a:t>five carbon sugar </a:t>
            </a:r>
            <a:r>
              <a:rPr lang="en-US" altLang="en-US" dirty="0" smtClean="0"/>
              <a:t>(deoxyribose)</a:t>
            </a:r>
          </a:p>
          <a:p>
            <a:pPr marL="685800" indent="-685800" eaLnBrk="1" hangingPunct="1">
              <a:lnSpc>
                <a:spcPct val="90000"/>
              </a:lnSpc>
              <a:buFontTx/>
              <a:buNone/>
              <a:tabLst>
                <a:tab pos="347663" algn="l"/>
              </a:tabLst>
            </a:pPr>
            <a:r>
              <a:rPr lang="en-US" altLang="en-US" dirty="0" smtClean="0"/>
              <a:t>	3. a nitrogenous </a:t>
            </a:r>
            <a:r>
              <a:rPr lang="en-US" altLang="en-US" b="1" dirty="0" smtClean="0">
                <a:solidFill>
                  <a:srgbClr val="FF0000"/>
                </a:solidFill>
                <a:effectLst>
                  <a:outerShdw blurRad="38100" dist="38100" dir="2700000" algn="tl">
                    <a:srgbClr val="000000">
                      <a:alpha val="43137"/>
                    </a:srgbClr>
                  </a:outerShdw>
                </a:effectLst>
              </a:rPr>
              <a:t>base</a:t>
            </a:r>
            <a:r>
              <a:rPr lang="en-US" altLang="en-US" dirty="0" smtClean="0"/>
              <a:t> (adenine, thymine, guanine, cytosine)</a:t>
            </a:r>
          </a:p>
          <a:p>
            <a:pPr eaLnBrk="1" hangingPunct="1">
              <a:lnSpc>
                <a:spcPct val="90000"/>
              </a:lnSpc>
              <a:buFontTx/>
              <a:buNone/>
            </a:pPr>
            <a:endParaRPr lang="en-US" altLang="en-US" dirty="0" smtClean="0"/>
          </a:p>
          <a:p>
            <a:pPr eaLnBrk="1" hangingPunct="1">
              <a:lnSpc>
                <a:spcPct val="90000"/>
              </a:lnSpc>
              <a:buFontTx/>
              <a:buNone/>
            </a:pPr>
            <a:endParaRPr lang="en-US" altLang="en-US" dirty="0" smtClean="0"/>
          </a:p>
          <a:p>
            <a:pPr eaLnBrk="1" hangingPunct="1">
              <a:lnSpc>
                <a:spcPct val="90000"/>
              </a:lnSpc>
            </a:pPr>
            <a:endParaRPr lang="en-US" alt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D8511F46-3010-4CDF-8335-A4B1BFC791D5}" type="slidenum">
              <a:rPr lang="en-US" altLang="en-US" sz="1400" b="0"/>
              <a:pPr/>
              <a:t>20</a:t>
            </a:fld>
            <a:endParaRPr lang="en-US" altLang="en-US" sz="1400" b="0"/>
          </a:p>
        </p:txBody>
      </p:sp>
      <p:sp>
        <p:nvSpPr>
          <p:cNvPr id="8194" name="Rectangle 2"/>
          <p:cNvSpPr>
            <a:spLocks noGrp="1" noChangeArrowheads="1"/>
          </p:cNvSpPr>
          <p:nvPr>
            <p:ph type="ctrTitle"/>
          </p:nvPr>
        </p:nvSpPr>
        <p:spPr>
          <a:xfrm>
            <a:off x="685800" y="457200"/>
            <a:ext cx="7772400" cy="1143000"/>
          </a:xfrm>
        </p:spPr>
        <p:txBody>
          <a:bodyPr/>
          <a:lstStyle/>
          <a:p>
            <a:pPr>
              <a:defRPr/>
            </a:pPr>
            <a:r>
              <a:rPr lang="en-US" b="1" smtClean="0">
                <a:effectLst>
                  <a:outerShdw blurRad="38100" dist="38100" dir="2700000" algn="tl">
                    <a:srgbClr val="000000"/>
                  </a:outerShdw>
                </a:effectLst>
              </a:rPr>
              <a:t>Nucleotides</a:t>
            </a:r>
          </a:p>
        </p:txBody>
      </p:sp>
      <p:sp>
        <p:nvSpPr>
          <p:cNvPr id="10244" name="AutoShape 5"/>
          <p:cNvSpPr>
            <a:spLocks noChangeArrowheads="1"/>
          </p:cNvSpPr>
          <p:nvPr/>
        </p:nvSpPr>
        <p:spPr bwMode="auto">
          <a:xfrm>
            <a:off x="2743200" y="4343400"/>
            <a:ext cx="2743200" cy="12954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0245" name="AutoShape 6"/>
          <p:cNvSpPr>
            <a:spLocks noChangeArrowheads="1"/>
          </p:cNvSpPr>
          <p:nvPr/>
        </p:nvSpPr>
        <p:spPr bwMode="auto">
          <a:xfrm>
            <a:off x="2743200" y="4343400"/>
            <a:ext cx="2743200" cy="1143000"/>
          </a:xfrm>
          <a:prstGeom prst="pentagon">
            <a:avLst/>
          </a:prstGeom>
          <a:solidFill>
            <a:srgbClr val="00FF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0246" name="Line 10"/>
          <p:cNvSpPr>
            <a:spLocks noChangeShapeType="1"/>
          </p:cNvSpPr>
          <p:nvPr/>
        </p:nvSpPr>
        <p:spPr bwMode="auto">
          <a:xfrm flipV="1">
            <a:off x="5486400" y="3429000"/>
            <a:ext cx="0" cy="14478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47" name="Oval 11"/>
          <p:cNvSpPr>
            <a:spLocks noChangeArrowheads="1"/>
          </p:cNvSpPr>
          <p:nvPr/>
        </p:nvSpPr>
        <p:spPr bwMode="auto">
          <a:xfrm>
            <a:off x="3124200" y="5410200"/>
            <a:ext cx="381000" cy="381000"/>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0248" name="Oval 12"/>
          <p:cNvSpPr>
            <a:spLocks noChangeArrowheads="1"/>
          </p:cNvSpPr>
          <p:nvPr/>
        </p:nvSpPr>
        <p:spPr bwMode="auto">
          <a:xfrm>
            <a:off x="4724400" y="5410200"/>
            <a:ext cx="381000" cy="381000"/>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0249" name="Oval 14"/>
          <p:cNvSpPr>
            <a:spLocks noChangeArrowheads="1"/>
          </p:cNvSpPr>
          <p:nvPr/>
        </p:nvSpPr>
        <p:spPr bwMode="auto">
          <a:xfrm>
            <a:off x="5334000" y="4648200"/>
            <a:ext cx="381000" cy="381000"/>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0250" name="Oval 15"/>
          <p:cNvSpPr>
            <a:spLocks noChangeArrowheads="1"/>
          </p:cNvSpPr>
          <p:nvPr/>
        </p:nvSpPr>
        <p:spPr bwMode="auto">
          <a:xfrm>
            <a:off x="4038600" y="4191000"/>
            <a:ext cx="381000" cy="381000"/>
          </a:xfrm>
          <a:prstGeom prst="ellipse">
            <a:avLst/>
          </a:prstGeom>
          <a:solidFill>
            <a:srgbClr val="FFFFCC"/>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O</a:t>
            </a:r>
          </a:p>
        </p:txBody>
      </p:sp>
      <p:sp>
        <p:nvSpPr>
          <p:cNvPr id="8222" name="Text Box 30"/>
          <p:cNvSpPr txBox="1">
            <a:spLocks noChangeArrowheads="1"/>
          </p:cNvSpPr>
          <p:nvPr/>
        </p:nvSpPr>
        <p:spPr bwMode="auto">
          <a:xfrm>
            <a:off x="381000" y="4348163"/>
            <a:ext cx="1652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a:t>Phosphate</a:t>
            </a:r>
          </a:p>
        </p:txBody>
      </p:sp>
      <p:sp>
        <p:nvSpPr>
          <p:cNvPr id="10252" name="Oval 32"/>
          <p:cNvSpPr>
            <a:spLocks noChangeArrowheads="1"/>
          </p:cNvSpPr>
          <p:nvPr/>
        </p:nvSpPr>
        <p:spPr bwMode="auto">
          <a:xfrm>
            <a:off x="3048000" y="6019800"/>
            <a:ext cx="381000" cy="381000"/>
          </a:xfrm>
          <a:prstGeom prst="ellipse">
            <a:avLst/>
          </a:prstGeom>
          <a:solidFill>
            <a:srgbClr val="FFFFCC"/>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O</a:t>
            </a:r>
          </a:p>
        </p:txBody>
      </p:sp>
      <p:sp>
        <p:nvSpPr>
          <p:cNvPr id="10253" name="Line 33"/>
          <p:cNvSpPr>
            <a:spLocks noChangeShapeType="1"/>
          </p:cNvSpPr>
          <p:nvPr/>
        </p:nvSpPr>
        <p:spPr bwMode="auto">
          <a:xfrm flipH="1">
            <a:off x="3200400" y="5791200"/>
            <a:ext cx="76200" cy="2286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254" name="Group 41"/>
          <p:cNvGrpSpPr>
            <a:grpSpLocks/>
          </p:cNvGrpSpPr>
          <p:nvPr/>
        </p:nvGrpSpPr>
        <p:grpSpPr bwMode="auto">
          <a:xfrm rot="-2967336">
            <a:off x="2209800" y="3962400"/>
            <a:ext cx="381000" cy="1143000"/>
            <a:chOff x="1584" y="2448"/>
            <a:chExt cx="240" cy="720"/>
          </a:xfrm>
        </p:grpSpPr>
        <p:sp>
          <p:nvSpPr>
            <p:cNvPr id="10291" name="Line 9"/>
            <p:cNvSpPr>
              <a:spLocks noChangeShapeType="1"/>
            </p:cNvSpPr>
            <p:nvPr/>
          </p:nvSpPr>
          <p:spPr bwMode="auto">
            <a:xfrm flipV="1">
              <a:off x="1728" y="2736"/>
              <a:ext cx="0" cy="2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2" name="Oval 13"/>
            <p:cNvSpPr>
              <a:spLocks noChangeArrowheads="1"/>
            </p:cNvSpPr>
            <p:nvPr/>
          </p:nvSpPr>
          <p:spPr bwMode="auto">
            <a:xfrm>
              <a:off x="1584" y="2928"/>
              <a:ext cx="240" cy="240"/>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0293" name="Oval 34"/>
            <p:cNvSpPr>
              <a:spLocks noChangeArrowheads="1"/>
            </p:cNvSpPr>
            <p:nvPr/>
          </p:nvSpPr>
          <p:spPr bwMode="auto">
            <a:xfrm>
              <a:off x="1584" y="2592"/>
              <a:ext cx="240" cy="240"/>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0294" name="Line 35"/>
            <p:cNvSpPr>
              <a:spLocks noChangeShapeType="1"/>
            </p:cNvSpPr>
            <p:nvPr/>
          </p:nvSpPr>
          <p:spPr bwMode="auto">
            <a:xfrm flipV="1">
              <a:off x="1728" y="2448"/>
              <a:ext cx="0" cy="14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255" name="Group 40"/>
          <p:cNvGrpSpPr>
            <a:grpSpLocks/>
          </p:cNvGrpSpPr>
          <p:nvPr/>
        </p:nvGrpSpPr>
        <p:grpSpPr bwMode="auto">
          <a:xfrm>
            <a:off x="1219200" y="2971800"/>
            <a:ext cx="1219200" cy="1376363"/>
            <a:chOff x="1296" y="1632"/>
            <a:chExt cx="768" cy="867"/>
          </a:xfrm>
        </p:grpSpPr>
        <p:sp>
          <p:nvSpPr>
            <p:cNvPr id="10284" name="Oval 7"/>
            <p:cNvSpPr>
              <a:spLocks noChangeArrowheads="1"/>
            </p:cNvSpPr>
            <p:nvPr/>
          </p:nvSpPr>
          <p:spPr bwMode="auto">
            <a:xfrm>
              <a:off x="1296" y="1632"/>
              <a:ext cx="768" cy="816"/>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O -P  O</a:t>
              </a:r>
            </a:p>
          </p:txBody>
        </p:sp>
        <p:sp>
          <p:nvSpPr>
            <p:cNvPr id="10285" name="Text Box 23"/>
            <p:cNvSpPr txBox="1">
              <a:spLocks noChangeArrowheads="1"/>
            </p:cNvSpPr>
            <p:nvPr/>
          </p:nvSpPr>
          <p:spPr bwMode="auto">
            <a:xfrm>
              <a:off x="1536" y="1635"/>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86" name="Text Box 24"/>
            <p:cNvSpPr txBox="1">
              <a:spLocks noChangeArrowheads="1"/>
            </p:cNvSpPr>
            <p:nvPr/>
          </p:nvSpPr>
          <p:spPr bwMode="auto">
            <a:xfrm>
              <a:off x="1584" y="2211"/>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87" name="Line 25"/>
            <p:cNvSpPr>
              <a:spLocks noChangeShapeType="1"/>
            </p:cNvSpPr>
            <p:nvPr/>
          </p:nvSpPr>
          <p:spPr bwMode="auto">
            <a:xfrm flipV="1">
              <a:off x="1680" y="182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88" name="Line 26"/>
            <p:cNvSpPr>
              <a:spLocks noChangeShapeType="1"/>
            </p:cNvSpPr>
            <p:nvPr/>
          </p:nvSpPr>
          <p:spPr bwMode="auto">
            <a:xfrm>
              <a:off x="1680" y="211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89" name="Line 27"/>
            <p:cNvSpPr>
              <a:spLocks noChangeShapeType="1"/>
            </p:cNvSpPr>
            <p:nvPr/>
          </p:nvSpPr>
          <p:spPr bwMode="auto">
            <a:xfrm>
              <a:off x="1728" y="201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0" name="Line 28"/>
            <p:cNvSpPr>
              <a:spLocks noChangeShapeType="1"/>
            </p:cNvSpPr>
            <p:nvPr/>
          </p:nvSpPr>
          <p:spPr bwMode="auto">
            <a:xfrm>
              <a:off x="1728" y="206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60"/>
          <p:cNvGrpSpPr>
            <a:grpSpLocks/>
          </p:cNvGrpSpPr>
          <p:nvPr/>
        </p:nvGrpSpPr>
        <p:grpSpPr bwMode="auto">
          <a:xfrm>
            <a:off x="76200" y="762000"/>
            <a:ext cx="1447800" cy="2671763"/>
            <a:chOff x="48" y="480"/>
            <a:chExt cx="912" cy="1683"/>
          </a:xfrm>
        </p:grpSpPr>
        <p:grpSp>
          <p:nvGrpSpPr>
            <p:cNvPr id="10268" name="Group 42"/>
            <p:cNvGrpSpPr>
              <a:grpSpLocks/>
            </p:cNvGrpSpPr>
            <p:nvPr/>
          </p:nvGrpSpPr>
          <p:grpSpPr bwMode="auto">
            <a:xfrm>
              <a:off x="192" y="1296"/>
              <a:ext cx="768" cy="867"/>
              <a:chOff x="1296" y="1632"/>
              <a:chExt cx="768" cy="867"/>
            </a:xfrm>
          </p:grpSpPr>
          <p:sp>
            <p:nvSpPr>
              <p:cNvPr id="10277" name="Oval 43"/>
              <p:cNvSpPr>
                <a:spLocks noChangeArrowheads="1"/>
              </p:cNvSpPr>
              <p:nvPr/>
            </p:nvSpPr>
            <p:spPr bwMode="auto">
              <a:xfrm>
                <a:off x="1296" y="1632"/>
                <a:ext cx="768" cy="816"/>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O -P  O</a:t>
                </a:r>
              </a:p>
            </p:txBody>
          </p:sp>
          <p:sp>
            <p:nvSpPr>
              <p:cNvPr id="10278" name="Text Box 44"/>
              <p:cNvSpPr txBox="1">
                <a:spLocks noChangeArrowheads="1"/>
              </p:cNvSpPr>
              <p:nvPr/>
            </p:nvSpPr>
            <p:spPr bwMode="auto">
              <a:xfrm>
                <a:off x="1536" y="1635"/>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79" name="Text Box 45"/>
              <p:cNvSpPr txBox="1">
                <a:spLocks noChangeArrowheads="1"/>
              </p:cNvSpPr>
              <p:nvPr/>
            </p:nvSpPr>
            <p:spPr bwMode="auto">
              <a:xfrm>
                <a:off x="1584" y="2211"/>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80" name="Line 46"/>
              <p:cNvSpPr>
                <a:spLocks noChangeShapeType="1"/>
              </p:cNvSpPr>
              <p:nvPr/>
            </p:nvSpPr>
            <p:spPr bwMode="auto">
              <a:xfrm flipV="1">
                <a:off x="1680" y="182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81" name="Line 47"/>
              <p:cNvSpPr>
                <a:spLocks noChangeShapeType="1"/>
              </p:cNvSpPr>
              <p:nvPr/>
            </p:nvSpPr>
            <p:spPr bwMode="auto">
              <a:xfrm>
                <a:off x="1680" y="211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82" name="Line 48"/>
              <p:cNvSpPr>
                <a:spLocks noChangeShapeType="1"/>
              </p:cNvSpPr>
              <p:nvPr/>
            </p:nvSpPr>
            <p:spPr bwMode="auto">
              <a:xfrm>
                <a:off x="1728" y="201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83" name="Line 49"/>
              <p:cNvSpPr>
                <a:spLocks noChangeShapeType="1"/>
              </p:cNvSpPr>
              <p:nvPr/>
            </p:nvSpPr>
            <p:spPr bwMode="auto">
              <a:xfrm>
                <a:off x="1728" y="206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269" name="Group 50"/>
            <p:cNvGrpSpPr>
              <a:grpSpLocks/>
            </p:cNvGrpSpPr>
            <p:nvPr/>
          </p:nvGrpSpPr>
          <p:grpSpPr bwMode="auto">
            <a:xfrm>
              <a:off x="48" y="480"/>
              <a:ext cx="768" cy="867"/>
              <a:chOff x="1296" y="1632"/>
              <a:chExt cx="768" cy="867"/>
            </a:xfrm>
          </p:grpSpPr>
          <p:sp>
            <p:nvSpPr>
              <p:cNvPr id="10270" name="Oval 51"/>
              <p:cNvSpPr>
                <a:spLocks noChangeArrowheads="1"/>
              </p:cNvSpPr>
              <p:nvPr/>
            </p:nvSpPr>
            <p:spPr bwMode="auto">
              <a:xfrm>
                <a:off x="1296" y="1632"/>
                <a:ext cx="768" cy="816"/>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O -P  O</a:t>
                </a:r>
              </a:p>
            </p:txBody>
          </p:sp>
          <p:sp>
            <p:nvSpPr>
              <p:cNvPr id="10271" name="Text Box 52"/>
              <p:cNvSpPr txBox="1">
                <a:spLocks noChangeArrowheads="1"/>
              </p:cNvSpPr>
              <p:nvPr/>
            </p:nvSpPr>
            <p:spPr bwMode="auto">
              <a:xfrm>
                <a:off x="1536" y="1635"/>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72" name="Text Box 53"/>
              <p:cNvSpPr txBox="1">
                <a:spLocks noChangeArrowheads="1"/>
              </p:cNvSpPr>
              <p:nvPr/>
            </p:nvSpPr>
            <p:spPr bwMode="auto">
              <a:xfrm>
                <a:off x="1584" y="2211"/>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O</a:t>
                </a:r>
              </a:p>
            </p:txBody>
          </p:sp>
          <p:sp>
            <p:nvSpPr>
              <p:cNvPr id="10273" name="Line 54"/>
              <p:cNvSpPr>
                <a:spLocks noChangeShapeType="1"/>
              </p:cNvSpPr>
              <p:nvPr/>
            </p:nvSpPr>
            <p:spPr bwMode="auto">
              <a:xfrm flipV="1">
                <a:off x="1680" y="182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74" name="Line 55"/>
              <p:cNvSpPr>
                <a:spLocks noChangeShapeType="1"/>
              </p:cNvSpPr>
              <p:nvPr/>
            </p:nvSpPr>
            <p:spPr bwMode="auto">
              <a:xfrm>
                <a:off x="1680" y="211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75" name="Line 56"/>
              <p:cNvSpPr>
                <a:spLocks noChangeShapeType="1"/>
              </p:cNvSpPr>
              <p:nvPr/>
            </p:nvSpPr>
            <p:spPr bwMode="auto">
              <a:xfrm>
                <a:off x="1728" y="201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76" name="Line 57"/>
              <p:cNvSpPr>
                <a:spLocks noChangeShapeType="1"/>
              </p:cNvSpPr>
              <p:nvPr/>
            </p:nvSpPr>
            <p:spPr bwMode="auto">
              <a:xfrm>
                <a:off x="1728" y="206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10257" name="Group 59"/>
          <p:cNvGrpSpPr>
            <a:grpSpLocks/>
          </p:cNvGrpSpPr>
          <p:nvPr/>
        </p:nvGrpSpPr>
        <p:grpSpPr bwMode="auto">
          <a:xfrm rot="20128937" flipH="1">
            <a:off x="5570538" y="2901950"/>
            <a:ext cx="1846262" cy="2028825"/>
            <a:chOff x="3375" y="1410"/>
            <a:chExt cx="1163" cy="1278"/>
          </a:xfrm>
        </p:grpSpPr>
        <p:sp>
          <p:nvSpPr>
            <p:cNvPr id="10266" name="AutoShape 8"/>
            <p:cNvSpPr>
              <a:spLocks noChangeArrowheads="1"/>
            </p:cNvSpPr>
            <p:nvPr/>
          </p:nvSpPr>
          <p:spPr bwMode="auto">
            <a:xfrm rot="2052600">
              <a:off x="3375" y="2012"/>
              <a:ext cx="995" cy="676"/>
            </a:xfrm>
            <a:prstGeom prst="hexagon">
              <a:avLst>
                <a:gd name="adj" fmla="val 36797"/>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0267" name="AutoShape 58"/>
            <p:cNvSpPr>
              <a:spLocks noChangeArrowheads="1"/>
            </p:cNvSpPr>
            <p:nvPr/>
          </p:nvSpPr>
          <p:spPr bwMode="auto">
            <a:xfrm rot="-2259237">
              <a:off x="3860" y="1410"/>
              <a:ext cx="678" cy="772"/>
            </a:xfrm>
            <a:prstGeom prst="pentagon">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grpSp>
      <p:sp>
        <p:nvSpPr>
          <p:cNvPr id="8195" name="Rectangle 3"/>
          <p:cNvSpPr>
            <a:spLocks noGrp="1" noChangeArrowheads="1"/>
          </p:cNvSpPr>
          <p:nvPr>
            <p:ph type="subTitle" idx="1"/>
          </p:nvPr>
        </p:nvSpPr>
        <p:spPr>
          <a:xfrm>
            <a:off x="1371600" y="1371600"/>
            <a:ext cx="6400800" cy="1752600"/>
          </a:xfrm>
        </p:spPr>
        <p:txBody>
          <a:bodyPr/>
          <a:lstStyle/>
          <a:p>
            <a:r>
              <a:rPr lang="en-US" altLang="en-US" sz="3600" smtClean="0"/>
              <a:t>One deoxyribose together with its phosphate and base make a </a:t>
            </a:r>
            <a:r>
              <a:rPr lang="en-US" altLang="en-US" sz="3600" b="1" i="1" smtClean="0"/>
              <a:t>nucleotide</a:t>
            </a:r>
            <a:r>
              <a:rPr lang="en-US" altLang="en-US" sz="3600" i="1" smtClean="0"/>
              <a:t>.</a:t>
            </a:r>
            <a:endParaRPr lang="en-US" altLang="en-US" sz="3600" smtClean="0"/>
          </a:p>
        </p:txBody>
      </p:sp>
      <p:sp>
        <p:nvSpPr>
          <p:cNvPr id="8221" name="Text Box 29"/>
          <p:cNvSpPr txBox="1">
            <a:spLocks noChangeArrowheads="1"/>
          </p:cNvSpPr>
          <p:nvPr/>
        </p:nvSpPr>
        <p:spPr bwMode="auto">
          <a:xfrm>
            <a:off x="6783388" y="3814763"/>
            <a:ext cx="19256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t>Nitrogenous</a:t>
            </a:r>
            <a:endParaRPr lang="en-US" altLang="en-US" b="0"/>
          </a:p>
          <a:p>
            <a:pPr algn="ctr"/>
            <a:r>
              <a:rPr lang="en-US" altLang="en-US" b="0"/>
              <a:t> </a:t>
            </a:r>
            <a:r>
              <a:rPr lang="en-US" altLang="en-US"/>
              <a:t>base</a:t>
            </a:r>
            <a:endParaRPr lang="en-US" altLang="en-US" b="0"/>
          </a:p>
        </p:txBody>
      </p:sp>
      <p:sp>
        <p:nvSpPr>
          <p:cNvPr id="8223" name="Text Box 31"/>
          <p:cNvSpPr txBox="1">
            <a:spLocks noChangeArrowheads="1"/>
          </p:cNvSpPr>
          <p:nvPr/>
        </p:nvSpPr>
        <p:spPr bwMode="auto">
          <a:xfrm>
            <a:off x="3360738" y="5837238"/>
            <a:ext cx="1973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t>Deoxyribose</a:t>
            </a:r>
            <a:endParaRPr lang="en-US" altLang="en-US" b="0"/>
          </a:p>
        </p:txBody>
      </p:sp>
      <p:grpSp>
        <p:nvGrpSpPr>
          <p:cNvPr id="8" name="Group 65"/>
          <p:cNvGrpSpPr>
            <a:grpSpLocks/>
          </p:cNvGrpSpPr>
          <p:nvPr/>
        </p:nvGrpSpPr>
        <p:grpSpPr bwMode="auto">
          <a:xfrm>
            <a:off x="3492500" y="5837238"/>
            <a:ext cx="1887538" cy="422275"/>
            <a:chOff x="3967" y="3589"/>
            <a:chExt cx="1189" cy="266"/>
          </a:xfrm>
        </p:grpSpPr>
        <p:sp>
          <p:nvSpPr>
            <p:cNvPr id="10264" name="Rectangle 62"/>
            <p:cNvSpPr>
              <a:spLocks noChangeArrowheads="1"/>
            </p:cNvSpPr>
            <p:nvPr/>
          </p:nvSpPr>
          <p:spPr bwMode="auto">
            <a:xfrm>
              <a:off x="3967" y="3589"/>
              <a:ext cx="1189" cy="266"/>
            </a:xfrm>
            <a:prstGeom prst="rect">
              <a:avLst/>
            </a:prstGeom>
            <a:solidFill>
              <a:schemeClr val="bg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0265" name="WordArt 63"/>
            <p:cNvSpPr>
              <a:spLocks noChangeArrowheads="1" noChangeShapeType="1" noTextEdit="1"/>
            </p:cNvSpPr>
            <p:nvPr/>
          </p:nvSpPr>
          <p:spPr bwMode="auto">
            <a:xfrm>
              <a:off x="4135" y="3660"/>
              <a:ext cx="858" cy="138"/>
            </a:xfrm>
            <a:prstGeom prst="rect">
              <a:avLst/>
            </a:prstGeom>
          </p:spPr>
          <p:txBody>
            <a:bodyPr wrap="none" fromWordArt="1">
              <a:prstTxWarp prst="textPlain">
                <a:avLst>
                  <a:gd name="adj" fmla="val 50000"/>
                </a:avLst>
              </a:prstTxWarp>
            </a:bodyPr>
            <a:lstStyle/>
            <a:p>
              <a:pPr algn="ctr"/>
              <a:r>
                <a:rPr lang="en-US" sz="1400" kern="10">
                  <a:ln w="9525">
                    <a:solidFill>
                      <a:srgbClr val="000000"/>
                    </a:solidFill>
                    <a:round/>
                    <a:headEnd/>
                    <a:tailEnd/>
                  </a:ln>
                  <a:latin typeface="Times New Roman" panose="02020603050405020304" pitchFamily="18" charset="0"/>
                  <a:cs typeface="Times New Roman" panose="02020603050405020304" pitchFamily="18" charset="0"/>
                </a:rPr>
                <a:t>ribose</a:t>
              </a:r>
            </a:p>
          </p:txBody>
        </p:sp>
      </p:grpSp>
      <p:sp>
        <p:nvSpPr>
          <p:cNvPr id="8258" name="Oval 66"/>
          <p:cNvSpPr>
            <a:spLocks noChangeArrowheads="1"/>
          </p:cNvSpPr>
          <p:nvPr/>
        </p:nvSpPr>
        <p:spPr bwMode="auto">
          <a:xfrm>
            <a:off x="1306513" y="265113"/>
            <a:ext cx="7232650" cy="2909887"/>
          </a:xfrm>
          <a:prstGeom prst="ellipse">
            <a:avLst/>
          </a:prstGeom>
          <a:solidFill>
            <a:schemeClr val="bg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8259" name="WordArt 67"/>
          <p:cNvSpPr>
            <a:spLocks noChangeArrowheads="1" noChangeShapeType="1" noTextEdit="1"/>
          </p:cNvSpPr>
          <p:nvPr/>
        </p:nvSpPr>
        <p:spPr bwMode="auto">
          <a:xfrm>
            <a:off x="3835400" y="1130300"/>
            <a:ext cx="1724025" cy="1038225"/>
          </a:xfrm>
          <a:prstGeom prst="rect">
            <a:avLst/>
          </a:prstGeom>
        </p:spPr>
        <p:txBody>
          <a:bodyPr wrap="none" fromWordArt="1">
            <a:prstTxWarp prst="textPlain">
              <a:avLst>
                <a:gd name="adj" fmla="val 50000"/>
              </a:avLst>
            </a:prstTxWarp>
          </a:bodyPr>
          <a:lstStyle/>
          <a:p>
            <a:pPr algn="ctr"/>
            <a:r>
              <a:rPr lang="en-US" sz="7200" kern="10">
                <a:ln w="9525">
                  <a:solidFill>
                    <a:srgbClr val="000000"/>
                  </a:solidFill>
                  <a:round/>
                  <a:headEnd/>
                  <a:tailEnd/>
                </a:ln>
                <a:solidFill>
                  <a:srgbClr val="FFFFFF"/>
                </a:solidFill>
                <a:latin typeface="Times New Roman" panose="02020603050405020304" pitchFamily="18" charset="0"/>
                <a:cs typeface="Times New Roman" panose="02020603050405020304" pitchFamily="18" charset="0"/>
              </a:rPr>
              <a:t>ATP</a:t>
            </a:r>
          </a:p>
        </p:txBody>
      </p:sp>
      <p:sp>
        <p:nvSpPr>
          <p:cNvPr id="2" name="TextBox 1"/>
          <p:cNvSpPr txBox="1"/>
          <p:nvPr/>
        </p:nvSpPr>
        <p:spPr>
          <a:xfrm>
            <a:off x="381000" y="5410200"/>
            <a:ext cx="1957209" cy="830997"/>
          </a:xfrm>
          <a:prstGeom prst="rect">
            <a:avLst/>
          </a:prstGeom>
          <a:noFill/>
        </p:spPr>
        <p:txBody>
          <a:bodyPr wrap="square" rtlCol="0">
            <a:spAutoFit/>
          </a:bodyPr>
          <a:lstStyle/>
          <a:p>
            <a:pPr algn="ctr"/>
            <a:r>
              <a:rPr lang="en-US" dirty="0" smtClean="0"/>
              <a:t>Look familiar?</a:t>
            </a:r>
            <a:endParaRPr lang="en-US" dirty="0"/>
          </a:p>
        </p:txBody>
      </p:sp>
    </p:spTree>
    <p:extLst>
      <p:ext uri="{BB962C8B-B14F-4D97-AF65-F5344CB8AC3E}">
        <p14:creationId xmlns:p14="http://schemas.microsoft.com/office/powerpoint/2010/main" val="1610134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8195">
                                            <p:txEl>
                                              <p:pRg st="0" end="0"/>
                                            </p:txEl>
                                          </p:spTgt>
                                        </p:tgtEl>
                                        <p:attrNameLst>
                                          <p:attrName>style.visibility</p:attrName>
                                        </p:attrNameLst>
                                      </p:cBhvr>
                                      <p:to>
                                        <p:strVal val="visible"/>
                                      </p:to>
                                    </p:set>
                                    <p:anim calcmode="lin" valueType="num">
                                      <p:cBhvr additive="base">
                                        <p:cTn id="11"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222"/>
                                        </p:tgtEl>
                                        <p:attrNameLst>
                                          <p:attrName>style.visibility</p:attrName>
                                        </p:attrNameLst>
                                      </p:cBhvr>
                                      <p:to>
                                        <p:strVal val="visible"/>
                                      </p:to>
                                    </p:set>
                                    <p:anim calcmode="lin" valueType="num">
                                      <p:cBhvr additive="base">
                                        <p:cTn id="16" dur="500" fill="hold"/>
                                        <p:tgtEl>
                                          <p:spTgt spid="8222"/>
                                        </p:tgtEl>
                                        <p:attrNameLst>
                                          <p:attrName>ppt_x</p:attrName>
                                        </p:attrNameLst>
                                      </p:cBhvr>
                                      <p:tavLst>
                                        <p:tav tm="0">
                                          <p:val>
                                            <p:strVal val="0-#ppt_w/2"/>
                                          </p:val>
                                        </p:tav>
                                        <p:tav tm="100000">
                                          <p:val>
                                            <p:strVal val="#ppt_x"/>
                                          </p:val>
                                        </p:tav>
                                      </p:tavLst>
                                    </p:anim>
                                    <p:anim calcmode="lin" valueType="num">
                                      <p:cBhvr additive="base">
                                        <p:cTn id="17" dur="500" fill="hold"/>
                                        <p:tgtEl>
                                          <p:spTgt spid="822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6" fill="hold" grpId="0" nodeType="afterEffect">
                                  <p:stCondLst>
                                    <p:cond delay="0"/>
                                  </p:stCondLst>
                                  <p:childTnLst>
                                    <p:set>
                                      <p:cBhvr>
                                        <p:cTn id="20" dur="1" fill="hold">
                                          <p:stCondLst>
                                            <p:cond delay="0"/>
                                          </p:stCondLst>
                                        </p:cTn>
                                        <p:tgtEl>
                                          <p:spTgt spid="8223"/>
                                        </p:tgtEl>
                                        <p:attrNameLst>
                                          <p:attrName>style.visibility</p:attrName>
                                        </p:attrNameLst>
                                      </p:cBhvr>
                                      <p:to>
                                        <p:strVal val="visible"/>
                                      </p:to>
                                    </p:set>
                                    <p:anim calcmode="lin" valueType="num">
                                      <p:cBhvr additive="base">
                                        <p:cTn id="21" dur="500" fill="hold"/>
                                        <p:tgtEl>
                                          <p:spTgt spid="8223"/>
                                        </p:tgtEl>
                                        <p:attrNameLst>
                                          <p:attrName>ppt_x</p:attrName>
                                        </p:attrNameLst>
                                      </p:cBhvr>
                                      <p:tavLst>
                                        <p:tav tm="0">
                                          <p:val>
                                            <p:strVal val="1+#ppt_w/2"/>
                                          </p:val>
                                        </p:tav>
                                        <p:tav tm="100000">
                                          <p:val>
                                            <p:strVal val="#ppt_x"/>
                                          </p:val>
                                        </p:tav>
                                      </p:tavLst>
                                    </p:anim>
                                    <p:anim calcmode="lin" valueType="num">
                                      <p:cBhvr additive="base">
                                        <p:cTn id="22" dur="500" fill="hold"/>
                                        <p:tgtEl>
                                          <p:spTgt spid="8223"/>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2" presetClass="entr" presetSubtype="6" fill="hold" grpId="0" nodeType="afterEffect">
                                  <p:stCondLst>
                                    <p:cond delay="0"/>
                                  </p:stCondLst>
                                  <p:childTnLst>
                                    <p:set>
                                      <p:cBhvr>
                                        <p:cTn id="25" dur="1" fill="hold">
                                          <p:stCondLst>
                                            <p:cond delay="0"/>
                                          </p:stCondLst>
                                        </p:cTn>
                                        <p:tgtEl>
                                          <p:spTgt spid="8221"/>
                                        </p:tgtEl>
                                        <p:attrNameLst>
                                          <p:attrName>style.visibility</p:attrName>
                                        </p:attrNameLst>
                                      </p:cBhvr>
                                      <p:to>
                                        <p:strVal val="visible"/>
                                      </p:to>
                                    </p:set>
                                    <p:anim calcmode="lin" valueType="num">
                                      <p:cBhvr additive="base">
                                        <p:cTn id="26" dur="500" fill="hold"/>
                                        <p:tgtEl>
                                          <p:spTgt spid="8221"/>
                                        </p:tgtEl>
                                        <p:attrNameLst>
                                          <p:attrName>ppt_x</p:attrName>
                                        </p:attrNameLst>
                                      </p:cBhvr>
                                      <p:tavLst>
                                        <p:tav tm="0">
                                          <p:val>
                                            <p:strVal val="1+#ppt_w/2"/>
                                          </p:val>
                                        </p:tav>
                                        <p:tav tm="100000">
                                          <p:val>
                                            <p:strVal val="#ppt_x"/>
                                          </p:val>
                                        </p:tav>
                                      </p:tavLst>
                                    </p:anim>
                                    <p:anim calcmode="lin" valueType="num">
                                      <p:cBhvr additive="base">
                                        <p:cTn id="27" dur="500" fill="hold"/>
                                        <p:tgtEl>
                                          <p:spTgt spid="8221"/>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8258"/>
                                        </p:tgtEl>
                                        <p:attrNameLst>
                                          <p:attrName>style.visibility</p:attrName>
                                        </p:attrNameLst>
                                      </p:cBhvr>
                                      <p:to>
                                        <p:strVal val="visible"/>
                                      </p:to>
                                    </p:set>
                                    <p:anim calcmode="lin" valueType="num">
                                      <p:cBhvr additive="base">
                                        <p:cTn id="32" dur="500" fill="hold"/>
                                        <p:tgtEl>
                                          <p:spTgt spid="8258"/>
                                        </p:tgtEl>
                                        <p:attrNameLst>
                                          <p:attrName>ppt_x</p:attrName>
                                        </p:attrNameLst>
                                      </p:cBhvr>
                                      <p:tavLst>
                                        <p:tav tm="0">
                                          <p:val>
                                            <p:strVal val="0-#ppt_w/2"/>
                                          </p:val>
                                        </p:tav>
                                        <p:tav tm="100000">
                                          <p:val>
                                            <p:strVal val="#ppt_x"/>
                                          </p:val>
                                        </p:tav>
                                      </p:tavLst>
                                    </p:anim>
                                    <p:anim calcmode="lin" valueType="num">
                                      <p:cBhvr additive="base">
                                        <p:cTn id="33" dur="500" fill="hold"/>
                                        <p:tgtEl>
                                          <p:spTgt spid="8258"/>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fill="hold"/>
                                        <p:tgtEl>
                                          <p:spTgt spid="4"/>
                                        </p:tgtEl>
                                        <p:attrNameLst>
                                          <p:attrName>ppt_x</p:attrName>
                                        </p:attrNameLst>
                                      </p:cBhvr>
                                      <p:tavLst>
                                        <p:tav tm="0">
                                          <p:val>
                                            <p:strVal val="0-#ppt_w/2"/>
                                          </p:val>
                                        </p:tav>
                                        <p:tav tm="100000">
                                          <p:val>
                                            <p:strVal val="#ppt_x"/>
                                          </p:val>
                                        </p:tav>
                                      </p:tavLst>
                                    </p:anim>
                                    <p:anim calcmode="lin" valueType="num">
                                      <p:cBhvr additive="base">
                                        <p:cTn id="4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8259"/>
                                        </p:tgtEl>
                                        <p:attrNameLst>
                                          <p:attrName>style.visibility</p:attrName>
                                        </p:attrNameLst>
                                      </p:cBhvr>
                                      <p:to>
                                        <p:strVal val="visible"/>
                                      </p:to>
                                    </p:set>
                                    <p:anim calcmode="lin" valueType="num">
                                      <p:cBhvr additive="base">
                                        <p:cTn id="50" dur="500" fill="hold"/>
                                        <p:tgtEl>
                                          <p:spTgt spid="8259"/>
                                        </p:tgtEl>
                                        <p:attrNameLst>
                                          <p:attrName>ppt_x</p:attrName>
                                        </p:attrNameLst>
                                      </p:cBhvr>
                                      <p:tavLst>
                                        <p:tav tm="0">
                                          <p:val>
                                            <p:strVal val="0-#ppt_w/2"/>
                                          </p:val>
                                        </p:tav>
                                        <p:tav tm="100000">
                                          <p:val>
                                            <p:strVal val="#ppt_x"/>
                                          </p:val>
                                        </p:tav>
                                      </p:tavLst>
                                    </p:anim>
                                    <p:anim calcmode="lin" valueType="num">
                                      <p:cBhvr additive="base">
                                        <p:cTn id="51" dur="500" fill="hold"/>
                                        <p:tgtEl>
                                          <p:spTgt spid="82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222" grpId="0" autoUpdateAnimBg="0"/>
      <p:bldP spid="8195" grpId="0" build="p" autoUpdateAnimBg="0" advAuto="0"/>
      <p:bldP spid="8221" grpId="0" autoUpdateAnimBg="0"/>
      <p:bldP spid="8223" grpId="0" autoUpdateAnimBg="0"/>
      <p:bldP spid="8258" grpId="0" animBg="1"/>
      <p:bldP spid="825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21B26CE7-430D-4960-B374-4AAC86834AD3}" type="slidenum">
              <a:rPr lang="en-US" altLang="en-US" sz="1400" b="0"/>
              <a:pPr/>
              <a:t>21</a:t>
            </a:fld>
            <a:endParaRPr lang="en-US" altLang="en-US" sz="1400" b="0" dirty="0"/>
          </a:p>
        </p:txBody>
      </p:sp>
      <p:sp>
        <p:nvSpPr>
          <p:cNvPr id="7170" name="Rectangle 2"/>
          <p:cNvSpPr>
            <a:spLocks noGrp="1" noChangeArrowheads="1"/>
          </p:cNvSpPr>
          <p:nvPr>
            <p:ph type="title"/>
          </p:nvPr>
        </p:nvSpPr>
        <p:spPr>
          <a:xfrm>
            <a:off x="685800" y="145013"/>
            <a:ext cx="7772400" cy="1143000"/>
          </a:xfrm>
        </p:spPr>
        <p:txBody>
          <a:bodyPr/>
          <a:lstStyle/>
          <a:p>
            <a:pPr>
              <a:defRPr/>
            </a:pPr>
            <a:r>
              <a:rPr lang="en-US" b="1" dirty="0" smtClean="0">
                <a:solidFill>
                  <a:srgbClr val="FF33CC"/>
                </a:solidFill>
              </a:rPr>
              <a:t>DNA STRUCTURE</a:t>
            </a:r>
          </a:p>
        </p:txBody>
      </p:sp>
      <p:sp>
        <p:nvSpPr>
          <p:cNvPr id="7171" name="Rectangle 3"/>
          <p:cNvSpPr>
            <a:spLocks noGrp="1" noChangeArrowheads="1"/>
          </p:cNvSpPr>
          <p:nvPr>
            <p:ph type="body" sz="half" idx="1"/>
          </p:nvPr>
        </p:nvSpPr>
        <p:spPr>
          <a:xfrm>
            <a:off x="452923" y="2133600"/>
            <a:ext cx="4366727" cy="4724400"/>
          </a:xfrm>
        </p:spPr>
        <p:txBody>
          <a:bodyPr/>
          <a:lstStyle/>
          <a:p>
            <a:r>
              <a:rPr lang="en-US" altLang="en-US" b="1" dirty="0" smtClean="0"/>
              <a:t>The backbone of the molecule is alternating phosphates and deoxyribose sugar</a:t>
            </a:r>
          </a:p>
          <a:p>
            <a:r>
              <a:rPr lang="en-US" altLang="en-US" b="1" dirty="0" smtClean="0"/>
              <a:t>The teeth are nitrogenous</a:t>
            </a:r>
            <a:r>
              <a:rPr lang="en-US" altLang="en-US" b="1" dirty="0" smtClean="0">
                <a:solidFill>
                  <a:srgbClr val="FFCC99"/>
                </a:solidFill>
              </a:rPr>
              <a:t> </a:t>
            </a:r>
            <a:r>
              <a:rPr lang="en-US" altLang="en-US" b="1" dirty="0" smtClean="0"/>
              <a:t>bases.</a:t>
            </a:r>
          </a:p>
        </p:txBody>
      </p:sp>
      <p:sp>
        <p:nvSpPr>
          <p:cNvPr id="9221" name="AutoShape 16"/>
          <p:cNvSpPr>
            <a:spLocks noChangeArrowheads="1"/>
          </p:cNvSpPr>
          <p:nvPr/>
        </p:nvSpPr>
        <p:spPr bwMode="auto">
          <a:xfrm rot="2236122">
            <a:off x="5410200" y="16764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2" name="AutoShape 17"/>
          <p:cNvSpPr>
            <a:spLocks noChangeArrowheads="1"/>
          </p:cNvSpPr>
          <p:nvPr/>
        </p:nvSpPr>
        <p:spPr bwMode="auto">
          <a:xfrm rot="2236122">
            <a:off x="5638800" y="27432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3" name="AutoShape 18"/>
          <p:cNvSpPr>
            <a:spLocks noChangeArrowheads="1"/>
          </p:cNvSpPr>
          <p:nvPr/>
        </p:nvSpPr>
        <p:spPr bwMode="auto">
          <a:xfrm rot="2236122">
            <a:off x="5867400" y="38100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4" name="AutoShape 19"/>
          <p:cNvSpPr>
            <a:spLocks noChangeArrowheads="1"/>
          </p:cNvSpPr>
          <p:nvPr/>
        </p:nvSpPr>
        <p:spPr bwMode="auto">
          <a:xfrm rot="2236122">
            <a:off x="6172200" y="48768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5" name="AutoShape 20"/>
          <p:cNvSpPr>
            <a:spLocks noChangeArrowheads="1"/>
          </p:cNvSpPr>
          <p:nvPr/>
        </p:nvSpPr>
        <p:spPr bwMode="auto">
          <a:xfrm rot="2236122">
            <a:off x="6477000" y="59436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6" name="Oval 25"/>
          <p:cNvSpPr>
            <a:spLocks noChangeArrowheads="1"/>
          </p:cNvSpPr>
          <p:nvPr/>
        </p:nvSpPr>
        <p:spPr bwMode="auto">
          <a:xfrm>
            <a:off x="5257800" y="13716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7" name="Oval 26"/>
          <p:cNvSpPr>
            <a:spLocks noChangeArrowheads="1"/>
          </p:cNvSpPr>
          <p:nvPr/>
        </p:nvSpPr>
        <p:spPr bwMode="auto">
          <a:xfrm>
            <a:off x="5562600" y="24384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8" name="Oval 27"/>
          <p:cNvSpPr>
            <a:spLocks noChangeArrowheads="1"/>
          </p:cNvSpPr>
          <p:nvPr/>
        </p:nvSpPr>
        <p:spPr bwMode="auto">
          <a:xfrm>
            <a:off x="5791200" y="35052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29" name="Oval 28"/>
          <p:cNvSpPr>
            <a:spLocks noChangeArrowheads="1"/>
          </p:cNvSpPr>
          <p:nvPr/>
        </p:nvSpPr>
        <p:spPr bwMode="auto">
          <a:xfrm>
            <a:off x="6019800" y="45720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0" name="Oval 29"/>
          <p:cNvSpPr>
            <a:spLocks noChangeArrowheads="1"/>
          </p:cNvSpPr>
          <p:nvPr/>
        </p:nvSpPr>
        <p:spPr bwMode="auto">
          <a:xfrm>
            <a:off x="6324600" y="56388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1" name="AutoShape 30"/>
          <p:cNvSpPr>
            <a:spLocks noChangeArrowheads="1"/>
          </p:cNvSpPr>
          <p:nvPr/>
        </p:nvSpPr>
        <p:spPr bwMode="auto">
          <a:xfrm>
            <a:off x="6096000" y="2133600"/>
            <a:ext cx="533400" cy="304800"/>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2" name="AutoShape 31"/>
          <p:cNvSpPr>
            <a:spLocks noChangeArrowheads="1"/>
          </p:cNvSpPr>
          <p:nvPr/>
        </p:nvSpPr>
        <p:spPr bwMode="auto">
          <a:xfrm rot="10800000">
            <a:off x="6553200" y="4114800"/>
            <a:ext cx="533400" cy="304800"/>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3" name="AutoShape 32"/>
          <p:cNvSpPr>
            <a:spLocks noChangeArrowheads="1"/>
          </p:cNvSpPr>
          <p:nvPr/>
        </p:nvSpPr>
        <p:spPr bwMode="auto">
          <a:xfrm rot="10800000">
            <a:off x="6858000" y="5181600"/>
            <a:ext cx="533400" cy="304800"/>
          </a:xfrm>
          <a:prstGeom prst="chevron">
            <a:avLst>
              <a:gd name="adj" fmla="val 43750"/>
            </a:avLst>
          </a:prstGeom>
          <a:solidFill>
            <a:srgbClr val="FFCC99"/>
          </a:solidFill>
          <a:ln w="9525">
            <a:solidFill>
              <a:schemeClr val="tx1"/>
            </a:solidFill>
            <a:miter lim="800000"/>
            <a:headEnd/>
            <a:tailEnd/>
          </a:ln>
        </p:spPr>
        <p:txBody>
          <a:bodyPr rot="10800000"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endParaRPr lang="en-US" altLang="en-US" b="0">
              <a:solidFill>
                <a:srgbClr val="FFCC99"/>
              </a:solidFill>
            </a:endParaRPr>
          </a:p>
        </p:txBody>
      </p:sp>
      <p:sp>
        <p:nvSpPr>
          <p:cNvPr id="9234" name="AutoShape 33"/>
          <p:cNvSpPr>
            <a:spLocks noChangeArrowheads="1"/>
          </p:cNvSpPr>
          <p:nvPr/>
        </p:nvSpPr>
        <p:spPr bwMode="auto">
          <a:xfrm>
            <a:off x="6324600" y="3124200"/>
            <a:ext cx="533400" cy="228600"/>
          </a:xfrm>
          <a:prstGeom prst="homePlate">
            <a:avLst>
              <a:gd name="adj" fmla="val 58333"/>
            </a:avLst>
          </a:prstGeom>
          <a:solidFill>
            <a:srgbClr val="CCFF66"/>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5" name="AutoShape 34"/>
          <p:cNvSpPr>
            <a:spLocks noChangeArrowheads="1"/>
          </p:cNvSpPr>
          <p:nvPr/>
        </p:nvSpPr>
        <p:spPr bwMode="auto">
          <a:xfrm>
            <a:off x="7162800" y="6172200"/>
            <a:ext cx="609600" cy="228600"/>
          </a:xfrm>
          <a:prstGeom prst="parallelogram">
            <a:avLst>
              <a:gd name="adj" fmla="val 66667"/>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9236" name="Line 35"/>
          <p:cNvSpPr>
            <a:spLocks noChangeShapeType="1"/>
          </p:cNvSpPr>
          <p:nvPr/>
        </p:nvSpPr>
        <p:spPr bwMode="auto">
          <a:xfrm>
            <a:off x="5562600" y="1524000"/>
            <a:ext cx="1828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37" name="Text Box 36"/>
          <p:cNvSpPr txBox="1">
            <a:spLocks noChangeArrowheads="1"/>
          </p:cNvSpPr>
          <p:nvPr/>
        </p:nvSpPr>
        <p:spPr bwMode="auto">
          <a:xfrm>
            <a:off x="7391400" y="1371600"/>
            <a:ext cx="141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sz="2000"/>
              <a:t>phosphate</a:t>
            </a:r>
          </a:p>
        </p:txBody>
      </p:sp>
      <p:sp>
        <p:nvSpPr>
          <p:cNvPr id="9238" name="Line 37"/>
          <p:cNvSpPr>
            <a:spLocks noChangeShapeType="1"/>
          </p:cNvSpPr>
          <p:nvPr/>
        </p:nvSpPr>
        <p:spPr bwMode="auto">
          <a:xfrm flipV="1">
            <a:off x="6477000" y="3429000"/>
            <a:ext cx="990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39" name="Text Box 38"/>
          <p:cNvSpPr txBox="1">
            <a:spLocks noChangeArrowheads="1"/>
          </p:cNvSpPr>
          <p:nvPr/>
        </p:nvSpPr>
        <p:spPr bwMode="auto">
          <a:xfrm>
            <a:off x="7315200" y="3052763"/>
            <a:ext cx="1916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deoxyribose</a:t>
            </a:r>
          </a:p>
        </p:txBody>
      </p:sp>
      <p:sp>
        <p:nvSpPr>
          <p:cNvPr id="9240" name="Line 39"/>
          <p:cNvSpPr>
            <a:spLocks noChangeShapeType="1"/>
          </p:cNvSpPr>
          <p:nvPr/>
        </p:nvSpPr>
        <p:spPr bwMode="auto">
          <a:xfrm flipV="1">
            <a:off x="7772400" y="5486400"/>
            <a:ext cx="5334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41" name="Line 41"/>
          <p:cNvSpPr>
            <a:spLocks noChangeShapeType="1"/>
          </p:cNvSpPr>
          <p:nvPr/>
        </p:nvSpPr>
        <p:spPr bwMode="auto">
          <a:xfrm flipV="1">
            <a:off x="7315200" y="5334000"/>
            <a:ext cx="838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42" name="Text Box 42"/>
          <p:cNvSpPr txBox="1">
            <a:spLocks noChangeArrowheads="1"/>
          </p:cNvSpPr>
          <p:nvPr/>
        </p:nvSpPr>
        <p:spPr bwMode="auto">
          <a:xfrm>
            <a:off x="8077200" y="5110163"/>
            <a:ext cx="982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r>
              <a:rPr lang="en-US" altLang="en-US" b="0"/>
              <a:t>bases</a:t>
            </a:r>
          </a:p>
        </p:txBody>
      </p:sp>
    </p:spTree>
    <p:extLst>
      <p:ext uri="{BB962C8B-B14F-4D97-AF65-F5344CB8AC3E}">
        <p14:creationId xmlns:p14="http://schemas.microsoft.com/office/powerpoint/2010/main" val="4289612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 calcmode="lin" valueType="num">
                                      <p:cBhvr additive="base">
                                        <p:cTn id="12"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 calcmode="lin" valueType="num">
                                      <p:cBhvr additive="base">
                                        <p:cTn id="18"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5FBB040C-979B-484E-9C9B-CB29BC025AC1}" type="slidenum">
              <a:rPr lang="en-US" altLang="en-US" sz="1400" b="0"/>
              <a:pPr/>
              <a:t>22</a:t>
            </a:fld>
            <a:endParaRPr lang="en-US" altLang="en-US" sz="1400" b="0"/>
          </a:p>
        </p:txBody>
      </p:sp>
      <p:sp>
        <p:nvSpPr>
          <p:cNvPr id="43010" name="Rectangle 2"/>
          <p:cNvSpPr>
            <a:spLocks noGrp="1" noChangeArrowheads="1"/>
          </p:cNvSpPr>
          <p:nvPr>
            <p:ph type="title"/>
          </p:nvPr>
        </p:nvSpPr>
        <p:spPr>
          <a:xfrm>
            <a:off x="685800" y="83587"/>
            <a:ext cx="7772400" cy="1143000"/>
          </a:xfrm>
        </p:spPr>
        <p:txBody>
          <a:bodyPr/>
          <a:lstStyle/>
          <a:p>
            <a:pPr>
              <a:defRPr/>
            </a:pPr>
            <a:r>
              <a:rPr lang="en-US" b="1" dirty="0" smtClean="0">
                <a:solidFill>
                  <a:srgbClr val="FF33CC"/>
                </a:solidFill>
              </a:rPr>
              <a:t>DNA STRUCTURE</a:t>
            </a:r>
          </a:p>
        </p:txBody>
      </p:sp>
      <p:sp>
        <p:nvSpPr>
          <p:cNvPr id="43011" name="Rectangle 3"/>
          <p:cNvSpPr>
            <a:spLocks noGrp="1" noChangeArrowheads="1"/>
          </p:cNvSpPr>
          <p:nvPr>
            <p:ph type="body" sz="half" idx="1"/>
          </p:nvPr>
        </p:nvSpPr>
        <p:spPr>
          <a:xfrm>
            <a:off x="640313" y="2362200"/>
            <a:ext cx="4267200" cy="3810000"/>
          </a:xfrm>
        </p:spPr>
        <p:txBody>
          <a:bodyPr/>
          <a:lstStyle/>
          <a:p>
            <a:r>
              <a:rPr lang="en-US" altLang="en-US" b="1" dirty="0" smtClean="0"/>
              <a:t>One strand of DNA is a polymer of nucleotides.</a:t>
            </a:r>
          </a:p>
          <a:p>
            <a:r>
              <a:rPr lang="en-US" altLang="en-US" b="1" dirty="0" smtClean="0"/>
              <a:t>One strand of DNA has many millions of nucleotides.</a:t>
            </a:r>
          </a:p>
        </p:txBody>
      </p:sp>
      <p:sp>
        <p:nvSpPr>
          <p:cNvPr id="11269" name="AutoShape 4"/>
          <p:cNvSpPr>
            <a:spLocks noChangeArrowheads="1"/>
          </p:cNvSpPr>
          <p:nvPr/>
        </p:nvSpPr>
        <p:spPr bwMode="auto">
          <a:xfrm rot="2236122">
            <a:off x="5410200" y="16764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0" name="AutoShape 5"/>
          <p:cNvSpPr>
            <a:spLocks noChangeArrowheads="1"/>
          </p:cNvSpPr>
          <p:nvPr/>
        </p:nvSpPr>
        <p:spPr bwMode="auto">
          <a:xfrm rot="2236122">
            <a:off x="5638800" y="27432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1" name="AutoShape 6"/>
          <p:cNvSpPr>
            <a:spLocks noChangeArrowheads="1"/>
          </p:cNvSpPr>
          <p:nvPr/>
        </p:nvSpPr>
        <p:spPr bwMode="auto">
          <a:xfrm rot="2236122">
            <a:off x="5867400" y="38100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2" name="AutoShape 7"/>
          <p:cNvSpPr>
            <a:spLocks noChangeArrowheads="1"/>
          </p:cNvSpPr>
          <p:nvPr/>
        </p:nvSpPr>
        <p:spPr bwMode="auto">
          <a:xfrm rot="2236122">
            <a:off x="6172200" y="48768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3" name="AutoShape 8"/>
          <p:cNvSpPr>
            <a:spLocks noChangeArrowheads="1"/>
          </p:cNvSpPr>
          <p:nvPr/>
        </p:nvSpPr>
        <p:spPr bwMode="auto">
          <a:xfrm rot="2236122">
            <a:off x="6477000" y="5943600"/>
            <a:ext cx="685800" cy="685800"/>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4" name="Oval 9"/>
          <p:cNvSpPr>
            <a:spLocks noChangeArrowheads="1"/>
          </p:cNvSpPr>
          <p:nvPr/>
        </p:nvSpPr>
        <p:spPr bwMode="auto">
          <a:xfrm>
            <a:off x="5257800" y="13716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5" name="Oval 10"/>
          <p:cNvSpPr>
            <a:spLocks noChangeArrowheads="1"/>
          </p:cNvSpPr>
          <p:nvPr/>
        </p:nvSpPr>
        <p:spPr bwMode="auto">
          <a:xfrm>
            <a:off x="5562600" y="24384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6" name="Oval 11"/>
          <p:cNvSpPr>
            <a:spLocks noChangeArrowheads="1"/>
          </p:cNvSpPr>
          <p:nvPr/>
        </p:nvSpPr>
        <p:spPr bwMode="auto">
          <a:xfrm>
            <a:off x="5791200" y="35052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7" name="Oval 12"/>
          <p:cNvSpPr>
            <a:spLocks noChangeArrowheads="1"/>
          </p:cNvSpPr>
          <p:nvPr/>
        </p:nvSpPr>
        <p:spPr bwMode="auto">
          <a:xfrm>
            <a:off x="6019800" y="45720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8" name="Oval 13"/>
          <p:cNvSpPr>
            <a:spLocks noChangeArrowheads="1"/>
          </p:cNvSpPr>
          <p:nvPr/>
        </p:nvSpPr>
        <p:spPr bwMode="auto">
          <a:xfrm>
            <a:off x="6324600" y="5638800"/>
            <a:ext cx="381000" cy="38100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79" name="AutoShape 14"/>
          <p:cNvSpPr>
            <a:spLocks noChangeArrowheads="1"/>
          </p:cNvSpPr>
          <p:nvPr/>
        </p:nvSpPr>
        <p:spPr bwMode="auto">
          <a:xfrm>
            <a:off x="6096000" y="2133600"/>
            <a:ext cx="533400" cy="304800"/>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80" name="AutoShape 15"/>
          <p:cNvSpPr>
            <a:spLocks noChangeArrowheads="1"/>
          </p:cNvSpPr>
          <p:nvPr/>
        </p:nvSpPr>
        <p:spPr bwMode="auto">
          <a:xfrm rot="10800000">
            <a:off x="6553200" y="4114800"/>
            <a:ext cx="533400" cy="304800"/>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81" name="AutoShape 16"/>
          <p:cNvSpPr>
            <a:spLocks noChangeArrowheads="1"/>
          </p:cNvSpPr>
          <p:nvPr/>
        </p:nvSpPr>
        <p:spPr bwMode="auto">
          <a:xfrm rot="10800000">
            <a:off x="6858000" y="5181600"/>
            <a:ext cx="533400" cy="304800"/>
          </a:xfrm>
          <a:prstGeom prst="chevron">
            <a:avLst>
              <a:gd name="adj" fmla="val 43750"/>
            </a:avLst>
          </a:prstGeom>
          <a:solidFill>
            <a:srgbClr val="FFCC99"/>
          </a:solidFill>
          <a:ln w="9525">
            <a:solidFill>
              <a:schemeClr val="tx1"/>
            </a:solidFill>
            <a:miter lim="800000"/>
            <a:headEnd/>
            <a:tailEnd/>
          </a:ln>
        </p:spPr>
        <p:txBody>
          <a:bodyPr rot="10800000"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endParaRPr lang="en-US" altLang="en-US" b="0">
              <a:solidFill>
                <a:srgbClr val="FFCC99"/>
              </a:solidFill>
            </a:endParaRPr>
          </a:p>
        </p:txBody>
      </p:sp>
      <p:sp>
        <p:nvSpPr>
          <p:cNvPr id="11282" name="AutoShape 17"/>
          <p:cNvSpPr>
            <a:spLocks noChangeArrowheads="1"/>
          </p:cNvSpPr>
          <p:nvPr/>
        </p:nvSpPr>
        <p:spPr bwMode="auto">
          <a:xfrm>
            <a:off x="6324600" y="3124200"/>
            <a:ext cx="533400" cy="228600"/>
          </a:xfrm>
          <a:prstGeom prst="homePlate">
            <a:avLst>
              <a:gd name="adj" fmla="val 58333"/>
            </a:avLst>
          </a:prstGeom>
          <a:solidFill>
            <a:srgbClr val="CCFF66"/>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83" name="AutoShape 18"/>
          <p:cNvSpPr>
            <a:spLocks noChangeArrowheads="1"/>
          </p:cNvSpPr>
          <p:nvPr/>
        </p:nvSpPr>
        <p:spPr bwMode="auto">
          <a:xfrm>
            <a:off x="7162800" y="6172200"/>
            <a:ext cx="609600" cy="228600"/>
          </a:xfrm>
          <a:prstGeom prst="parallelogram">
            <a:avLst>
              <a:gd name="adj" fmla="val 66667"/>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1284" name="Line 27"/>
          <p:cNvSpPr>
            <a:spLocks noChangeShapeType="1"/>
          </p:cNvSpPr>
          <p:nvPr/>
        </p:nvSpPr>
        <p:spPr bwMode="auto">
          <a:xfrm>
            <a:off x="5638800" y="1295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5" name="Line 28"/>
          <p:cNvSpPr>
            <a:spLocks noChangeShapeType="1"/>
          </p:cNvSpPr>
          <p:nvPr/>
        </p:nvSpPr>
        <p:spPr bwMode="auto">
          <a:xfrm flipV="1">
            <a:off x="5791200" y="24384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6" name="Line 29"/>
          <p:cNvSpPr>
            <a:spLocks noChangeShapeType="1"/>
          </p:cNvSpPr>
          <p:nvPr/>
        </p:nvSpPr>
        <p:spPr bwMode="auto">
          <a:xfrm>
            <a:off x="6324600" y="1295400"/>
            <a:ext cx="1143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7" name="Line 30"/>
          <p:cNvSpPr>
            <a:spLocks noChangeShapeType="1"/>
          </p:cNvSpPr>
          <p:nvPr/>
        </p:nvSpPr>
        <p:spPr bwMode="auto">
          <a:xfrm flipV="1">
            <a:off x="7086600" y="1828800"/>
            <a:ext cx="3810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8" name="Text Box 31"/>
          <p:cNvSpPr txBox="1">
            <a:spLocks noChangeArrowheads="1"/>
          </p:cNvSpPr>
          <p:nvPr/>
        </p:nvSpPr>
        <p:spPr bwMode="auto">
          <a:xfrm>
            <a:off x="7467600" y="1600200"/>
            <a:ext cx="1600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spcBef>
                <a:spcPct val="50000"/>
              </a:spcBef>
            </a:pPr>
            <a:r>
              <a:rPr lang="en-US" altLang="en-US" sz="2000"/>
              <a:t>nucleotide</a:t>
            </a:r>
          </a:p>
        </p:txBody>
      </p:sp>
    </p:spTree>
    <p:extLst>
      <p:ext uri="{BB962C8B-B14F-4D97-AF65-F5344CB8AC3E}">
        <p14:creationId xmlns:p14="http://schemas.microsoft.com/office/powerpoint/2010/main" val="3386732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dissolve">
                                      <p:cBhvr>
                                        <p:cTn id="7" dur="500"/>
                                        <p:tgtEl>
                                          <p:spTgt spid="43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3011">
                                            <p:txEl>
                                              <p:pRg st="0" end="0"/>
                                            </p:txEl>
                                          </p:spTgt>
                                        </p:tgtEl>
                                        <p:attrNameLst>
                                          <p:attrName>style.visibility</p:attrName>
                                        </p:attrNameLst>
                                      </p:cBhvr>
                                      <p:to>
                                        <p:strVal val="visible"/>
                                      </p:to>
                                    </p:set>
                                    <p:anim calcmode="lin" valueType="num">
                                      <p:cBhvr additive="base">
                                        <p:cTn id="12"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 calcmode="lin" valueType="num">
                                      <p:cBhvr additive="base">
                                        <p:cTn id="18"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D8C0304C-83D5-4471-A783-2EE96A55930D}" type="slidenum">
              <a:rPr lang="en-US" altLang="en-US" sz="1400" b="0"/>
              <a:pPr/>
              <a:t>23</a:t>
            </a:fld>
            <a:endParaRPr lang="en-US" altLang="en-US" sz="1400" b="0"/>
          </a:p>
        </p:txBody>
      </p:sp>
      <p:sp>
        <p:nvSpPr>
          <p:cNvPr id="30722" name="Rectangle 2"/>
          <p:cNvSpPr>
            <a:spLocks noGrp="1" noChangeArrowheads="1"/>
          </p:cNvSpPr>
          <p:nvPr>
            <p:ph type="title"/>
          </p:nvPr>
        </p:nvSpPr>
        <p:spPr>
          <a:xfrm>
            <a:off x="677333" y="0"/>
            <a:ext cx="7772400" cy="1143000"/>
          </a:xfrm>
        </p:spPr>
        <p:txBody>
          <a:bodyPr/>
          <a:lstStyle/>
          <a:p>
            <a:pPr>
              <a:defRPr/>
            </a:pPr>
            <a:r>
              <a:rPr lang="en-US" b="1" dirty="0" smtClean="0">
                <a:solidFill>
                  <a:srgbClr val="FF33CC"/>
                </a:solidFill>
              </a:rPr>
              <a:t>DNA STRUCTURE</a:t>
            </a:r>
          </a:p>
        </p:txBody>
      </p:sp>
      <p:sp>
        <p:nvSpPr>
          <p:cNvPr id="30723" name="Rectangle 3"/>
          <p:cNvSpPr>
            <a:spLocks noGrp="1" noChangeArrowheads="1"/>
          </p:cNvSpPr>
          <p:nvPr>
            <p:ph type="body" sz="half" idx="1"/>
          </p:nvPr>
        </p:nvSpPr>
        <p:spPr>
          <a:xfrm>
            <a:off x="617781" y="2102887"/>
            <a:ext cx="4419600" cy="4176226"/>
          </a:xfrm>
        </p:spPr>
        <p:txBody>
          <a:bodyPr/>
          <a:lstStyle/>
          <a:p>
            <a:pPr>
              <a:lnSpc>
                <a:spcPct val="90000"/>
              </a:lnSpc>
            </a:pPr>
            <a:r>
              <a:rPr lang="en-US" altLang="en-US" b="1" dirty="0" smtClean="0"/>
              <a:t>Remember, DNA has two strands that fit together something like a zipper.</a:t>
            </a:r>
          </a:p>
          <a:p>
            <a:pPr>
              <a:lnSpc>
                <a:spcPct val="90000"/>
              </a:lnSpc>
            </a:pPr>
            <a:r>
              <a:rPr lang="en-US" altLang="en-US" b="1" dirty="0" smtClean="0"/>
              <a:t>The teeth are the nitrogenous bases but why do they stick together?</a:t>
            </a:r>
          </a:p>
        </p:txBody>
      </p:sp>
      <p:grpSp>
        <p:nvGrpSpPr>
          <p:cNvPr id="2" name="Group 49"/>
          <p:cNvGrpSpPr>
            <a:grpSpLocks/>
          </p:cNvGrpSpPr>
          <p:nvPr/>
        </p:nvGrpSpPr>
        <p:grpSpPr bwMode="auto">
          <a:xfrm>
            <a:off x="5181600" y="1143000"/>
            <a:ext cx="3581400" cy="5486400"/>
            <a:chOff x="3312" y="864"/>
            <a:chExt cx="2256" cy="3456"/>
          </a:xfrm>
        </p:grpSpPr>
        <p:sp>
          <p:nvSpPr>
            <p:cNvPr id="16390" name="AutoShape 4"/>
            <p:cNvSpPr>
              <a:spLocks noChangeArrowheads="1"/>
            </p:cNvSpPr>
            <p:nvPr/>
          </p:nvSpPr>
          <p:spPr bwMode="auto">
            <a:xfrm rot="2236122">
              <a:off x="3408" y="1056"/>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1" name="AutoShape 5"/>
            <p:cNvSpPr>
              <a:spLocks noChangeArrowheads="1"/>
            </p:cNvSpPr>
            <p:nvPr/>
          </p:nvSpPr>
          <p:spPr bwMode="auto">
            <a:xfrm rot="2236122">
              <a:off x="3552" y="1728"/>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2" name="AutoShape 6"/>
            <p:cNvSpPr>
              <a:spLocks noChangeArrowheads="1"/>
            </p:cNvSpPr>
            <p:nvPr/>
          </p:nvSpPr>
          <p:spPr bwMode="auto">
            <a:xfrm rot="2236122">
              <a:off x="3696" y="2400"/>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3" name="AutoShape 7"/>
            <p:cNvSpPr>
              <a:spLocks noChangeArrowheads="1"/>
            </p:cNvSpPr>
            <p:nvPr/>
          </p:nvSpPr>
          <p:spPr bwMode="auto">
            <a:xfrm rot="2236122">
              <a:off x="3888" y="3072"/>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4" name="AutoShape 8"/>
            <p:cNvSpPr>
              <a:spLocks noChangeArrowheads="1"/>
            </p:cNvSpPr>
            <p:nvPr/>
          </p:nvSpPr>
          <p:spPr bwMode="auto">
            <a:xfrm rot="2236122">
              <a:off x="4080" y="3744"/>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5" name="Oval 9"/>
            <p:cNvSpPr>
              <a:spLocks noChangeArrowheads="1"/>
            </p:cNvSpPr>
            <p:nvPr/>
          </p:nvSpPr>
          <p:spPr bwMode="auto">
            <a:xfrm>
              <a:off x="3312" y="864"/>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6" name="Oval 10"/>
            <p:cNvSpPr>
              <a:spLocks noChangeArrowheads="1"/>
            </p:cNvSpPr>
            <p:nvPr/>
          </p:nvSpPr>
          <p:spPr bwMode="auto">
            <a:xfrm>
              <a:off x="3504" y="1536"/>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7" name="Oval 11"/>
            <p:cNvSpPr>
              <a:spLocks noChangeArrowheads="1"/>
            </p:cNvSpPr>
            <p:nvPr/>
          </p:nvSpPr>
          <p:spPr bwMode="auto">
            <a:xfrm>
              <a:off x="3648" y="2208"/>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8" name="Oval 12"/>
            <p:cNvSpPr>
              <a:spLocks noChangeArrowheads="1"/>
            </p:cNvSpPr>
            <p:nvPr/>
          </p:nvSpPr>
          <p:spPr bwMode="auto">
            <a:xfrm>
              <a:off x="3792" y="2880"/>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399" name="Oval 13"/>
            <p:cNvSpPr>
              <a:spLocks noChangeArrowheads="1"/>
            </p:cNvSpPr>
            <p:nvPr/>
          </p:nvSpPr>
          <p:spPr bwMode="auto">
            <a:xfrm>
              <a:off x="3984" y="3552"/>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0" name="AutoShape 15"/>
            <p:cNvSpPr>
              <a:spLocks noChangeArrowheads="1"/>
            </p:cNvSpPr>
            <p:nvPr/>
          </p:nvSpPr>
          <p:spPr bwMode="auto">
            <a:xfrm rot="10800000">
              <a:off x="4128" y="2592"/>
              <a:ext cx="336" cy="192"/>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1" name="AutoShape 16"/>
            <p:cNvSpPr>
              <a:spLocks noChangeArrowheads="1"/>
            </p:cNvSpPr>
            <p:nvPr/>
          </p:nvSpPr>
          <p:spPr bwMode="auto">
            <a:xfrm rot="10800000">
              <a:off x="4320" y="3264"/>
              <a:ext cx="336" cy="192"/>
            </a:xfrm>
            <a:prstGeom prst="chevron">
              <a:avLst>
                <a:gd name="adj" fmla="val 43750"/>
              </a:avLst>
            </a:prstGeom>
            <a:solidFill>
              <a:srgbClr val="FFCC99"/>
            </a:solidFill>
            <a:ln w="9525">
              <a:solidFill>
                <a:schemeClr val="tx1"/>
              </a:solidFill>
              <a:miter lim="800000"/>
              <a:headEnd/>
              <a:tailEnd/>
            </a:ln>
          </p:spPr>
          <p:txBody>
            <a:bodyPr rot="10800000"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endParaRPr lang="en-US" altLang="en-US" b="0">
                <a:solidFill>
                  <a:srgbClr val="FFCC99"/>
                </a:solidFill>
              </a:endParaRPr>
            </a:p>
          </p:txBody>
        </p:sp>
        <p:sp>
          <p:nvSpPr>
            <p:cNvPr id="16402" name="AutoShape 17"/>
            <p:cNvSpPr>
              <a:spLocks noChangeArrowheads="1"/>
            </p:cNvSpPr>
            <p:nvPr/>
          </p:nvSpPr>
          <p:spPr bwMode="auto">
            <a:xfrm rot="786355">
              <a:off x="3983" y="1973"/>
              <a:ext cx="384" cy="144"/>
            </a:xfrm>
            <a:prstGeom prst="homePlate">
              <a:avLst>
                <a:gd name="adj" fmla="val 66667"/>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3" name="AutoShape 18"/>
            <p:cNvSpPr>
              <a:spLocks noChangeArrowheads="1"/>
            </p:cNvSpPr>
            <p:nvPr/>
          </p:nvSpPr>
          <p:spPr bwMode="auto">
            <a:xfrm rot="574524">
              <a:off x="4512" y="3888"/>
              <a:ext cx="384" cy="144"/>
            </a:xfrm>
            <a:prstGeom prst="parallelogram">
              <a:avLst>
                <a:gd name="adj" fmla="val 66667"/>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4" name="AutoShape 28"/>
            <p:cNvSpPr>
              <a:spLocks noChangeArrowheads="1"/>
            </p:cNvSpPr>
            <p:nvPr/>
          </p:nvSpPr>
          <p:spPr bwMode="auto">
            <a:xfrm rot="-8563878">
              <a:off x="4943" y="3311"/>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5" name="AutoShape 29"/>
            <p:cNvSpPr>
              <a:spLocks noChangeArrowheads="1"/>
            </p:cNvSpPr>
            <p:nvPr/>
          </p:nvSpPr>
          <p:spPr bwMode="auto">
            <a:xfrm rot="-8563878">
              <a:off x="4799" y="2639"/>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6" name="AutoShape 30"/>
            <p:cNvSpPr>
              <a:spLocks noChangeArrowheads="1"/>
            </p:cNvSpPr>
            <p:nvPr/>
          </p:nvSpPr>
          <p:spPr bwMode="auto">
            <a:xfrm rot="-8563878">
              <a:off x="4655" y="1967"/>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7" name="AutoShape 31"/>
            <p:cNvSpPr>
              <a:spLocks noChangeArrowheads="1"/>
            </p:cNvSpPr>
            <p:nvPr/>
          </p:nvSpPr>
          <p:spPr bwMode="auto">
            <a:xfrm rot="-8563878">
              <a:off x="4463" y="1295"/>
              <a:ext cx="432"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8" name="AutoShape 32"/>
            <p:cNvSpPr>
              <a:spLocks noChangeArrowheads="1"/>
            </p:cNvSpPr>
            <p:nvPr/>
          </p:nvSpPr>
          <p:spPr bwMode="auto">
            <a:xfrm rot="-8563878">
              <a:off x="5184" y="3888"/>
              <a:ext cx="384" cy="432"/>
            </a:xfrm>
            <a:prstGeom prst="pentagon">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09" name="Oval 33"/>
            <p:cNvSpPr>
              <a:spLocks noChangeArrowheads="1"/>
            </p:cNvSpPr>
            <p:nvPr/>
          </p:nvSpPr>
          <p:spPr bwMode="auto">
            <a:xfrm rot="10800000">
              <a:off x="5231" y="3695"/>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0" name="Oval 34"/>
            <p:cNvSpPr>
              <a:spLocks noChangeArrowheads="1"/>
            </p:cNvSpPr>
            <p:nvPr/>
          </p:nvSpPr>
          <p:spPr bwMode="auto">
            <a:xfrm rot="10800000">
              <a:off x="5039" y="3023"/>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1" name="Oval 35"/>
            <p:cNvSpPr>
              <a:spLocks noChangeArrowheads="1"/>
            </p:cNvSpPr>
            <p:nvPr/>
          </p:nvSpPr>
          <p:spPr bwMode="auto">
            <a:xfrm rot="10800000">
              <a:off x="4895" y="2351"/>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2" name="Oval 36"/>
            <p:cNvSpPr>
              <a:spLocks noChangeArrowheads="1"/>
            </p:cNvSpPr>
            <p:nvPr/>
          </p:nvSpPr>
          <p:spPr bwMode="auto">
            <a:xfrm rot="10800000">
              <a:off x="4751" y="1679"/>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3" name="Oval 37"/>
            <p:cNvSpPr>
              <a:spLocks noChangeArrowheads="1"/>
            </p:cNvSpPr>
            <p:nvPr/>
          </p:nvSpPr>
          <p:spPr bwMode="auto">
            <a:xfrm rot="10800000">
              <a:off x="4559" y="1007"/>
              <a:ext cx="240" cy="240"/>
            </a:xfrm>
            <a:prstGeom prst="ellipse">
              <a:avLst/>
            </a:prstGeom>
            <a:solidFill>
              <a:srgbClr val="FFFF00"/>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4" name="AutoShape 39"/>
            <p:cNvSpPr>
              <a:spLocks noChangeArrowheads="1"/>
            </p:cNvSpPr>
            <p:nvPr/>
          </p:nvSpPr>
          <p:spPr bwMode="auto">
            <a:xfrm rot="784124">
              <a:off x="4319" y="2015"/>
              <a:ext cx="336" cy="192"/>
            </a:xfrm>
            <a:prstGeom prst="chevron">
              <a:avLst>
                <a:gd name="adj" fmla="val 4375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5" name="AutoShape 41"/>
            <p:cNvSpPr>
              <a:spLocks noChangeArrowheads="1"/>
            </p:cNvSpPr>
            <p:nvPr/>
          </p:nvSpPr>
          <p:spPr bwMode="auto">
            <a:xfrm rot="-9837189">
              <a:off x="4416" y="2681"/>
              <a:ext cx="383" cy="143"/>
            </a:xfrm>
            <a:prstGeom prst="homePlate">
              <a:avLst>
                <a:gd name="adj" fmla="val 66958"/>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6" name="AutoShape 42"/>
            <p:cNvSpPr>
              <a:spLocks noChangeArrowheads="1"/>
            </p:cNvSpPr>
            <p:nvPr/>
          </p:nvSpPr>
          <p:spPr bwMode="auto">
            <a:xfrm rot="-10207128">
              <a:off x="4848" y="3936"/>
              <a:ext cx="384" cy="144"/>
            </a:xfrm>
            <a:prstGeom prst="parallelogram">
              <a:avLst>
                <a:gd name="adj" fmla="val 66667"/>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7" name="AutoShape 45"/>
            <p:cNvSpPr>
              <a:spLocks noChangeArrowheads="1"/>
            </p:cNvSpPr>
            <p:nvPr/>
          </p:nvSpPr>
          <p:spPr bwMode="auto">
            <a:xfrm rot="-10212053">
              <a:off x="4608" y="3312"/>
              <a:ext cx="336" cy="144"/>
            </a:xfrm>
            <a:prstGeom prst="homePlate">
              <a:avLst>
                <a:gd name="adj" fmla="val 58333"/>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8" name="AutoShape 46"/>
            <p:cNvSpPr>
              <a:spLocks noChangeArrowheads="1"/>
            </p:cNvSpPr>
            <p:nvPr/>
          </p:nvSpPr>
          <p:spPr bwMode="auto">
            <a:xfrm rot="574524">
              <a:off x="3840" y="1248"/>
              <a:ext cx="384" cy="144"/>
            </a:xfrm>
            <a:prstGeom prst="parallelogram">
              <a:avLst>
                <a:gd name="adj" fmla="val 66667"/>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6419" name="AutoShape 47"/>
            <p:cNvSpPr>
              <a:spLocks noChangeArrowheads="1"/>
            </p:cNvSpPr>
            <p:nvPr/>
          </p:nvSpPr>
          <p:spPr bwMode="auto">
            <a:xfrm rot="-10207128">
              <a:off x="4128" y="1339"/>
              <a:ext cx="432" cy="144"/>
            </a:xfrm>
            <a:prstGeom prst="parallelogram">
              <a:avLst>
                <a:gd name="adj" fmla="val 7500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grpSp>
    </p:spTree>
    <p:extLst>
      <p:ext uri="{BB962C8B-B14F-4D97-AF65-F5344CB8AC3E}">
        <p14:creationId xmlns:p14="http://schemas.microsoft.com/office/powerpoint/2010/main" val="11233915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dissolve">
                                      <p:cBhvr>
                                        <p:cTn id="7" dur="500"/>
                                        <p:tgtEl>
                                          <p:spTgt spid="3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 calcmode="lin" valueType="num">
                                      <p:cBhvr additive="base">
                                        <p:cTn id="12" dur="500" fill="hold"/>
                                        <p:tgtEl>
                                          <p:spTgt spid="3072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07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0723">
                                            <p:txEl>
                                              <p:pRg st="1" end="1"/>
                                            </p:txEl>
                                          </p:spTgt>
                                        </p:tgtEl>
                                        <p:attrNameLst>
                                          <p:attrName>style.visibility</p:attrName>
                                        </p:attrNameLst>
                                      </p:cBhvr>
                                      <p:to>
                                        <p:strVal val="visible"/>
                                      </p:to>
                                    </p:set>
                                    <p:anim calcmode="lin" valueType="num">
                                      <p:cBhvr additive="base">
                                        <p:cTn id="18" dur="500" fill="hold"/>
                                        <p:tgtEl>
                                          <p:spTgt spid="3072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0723">
                                            <p:txEl>
                                              <p:pRg st="1" end="1"/>
                                            </p:txEl>
                                          </p:spTgt>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43"/>
          <p:cNvGrpSpPr>
            <a:grpSpLocks/>
          </p:cNvGrpSpPr>
          <p:nvPr/>
        </p:nvGrpSpPr>
        <p:grpSpPr bwMode="auto">
          <a:xfrm flipV="1">
            <a:off x="5181600" y="1647825"/>
            <a:ext cx="3200400" cy="5216525"/>
            <a:chOff x="2976" y="894"/>
            <a:chExt cx="2016" cy="3286"/>
          </a:xfrm>
        </p:grpSpPr>
        <p:grpSp>
          <p:nvGrpSpPr>
            <p:cNvPr id="17414" name="Group 5"/>
            <p:cNvGrpSpPr>
              <a:grpSpLocks/>
            </p:cNvGrpSpPr>
            <p:nvPr/>
          </p:nvGrpSpPr>
          <p:grpSpPr bwMode="auto">
            <a:xfrm rot="10800000">
              <a:off x="2976" y="894"/>
              <a:ext cx="1632" cy="3286"/>
              <a:chOff x="2553" y="2539"/>
              <a:chExt cx="1632" cy="3286"/>
            </a:xfrm>
          </p:grpSpPr>
          <p:sp>
            <p:nvSpPr>
              <p:cNvPr id="17438" name="AutoShape 6"/>
              <p:cNvSpPr>
                <a:spLocks noChangeArrowheads="1"/>
              </p:cNvSpPr>
              <p:nvPr/>
            </p:nvSpPr>
            <p:spPr bwMode="auto">
              <a:xfrm>
                <a:off x="3081" y="4865"/>
                <a:ext cx="960" cy="864"/>
              </a:xfrm>
              <a:prstGeom prst="hexagon">
                <a:avLst>
                  <a:gd name="adj" fmla="val 27778"/>
                  <a:gd name="vf" fmla="val 115470"/>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7439" name="Oval 7"/>
              <p:cNvSpPr>
                <a:spLocks noChangeArrowheads="1"/>
              </p:cNvSpPr>
              <p:nvPr/>
            </p:nvSpPr>
            <p:spPr bwMode="auto">
              <a:xfrm>
                <a:off x="3657" y="4769"/>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40" name="Oval 8"/>
              <p:cNvSpPr>
                <a:spLocks noChangeArrowheads="1"/>
              </p:cNvSpPr>
              <p:nvPr/>
            </p:nvSpPr>
            <p:spPr bwMode="auto">
              <a:xfrm>
                <a:off x="3849" y="5201"/>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41" name="Oval 9"/>
              <p:cNvSpPr>
                <a:spLocks noChangeArrowheads="1"/>
              </p:cNvSpPr>
              <p:nvPr/>
            </p:nvSpPr>
            <p:spPr bwMode="auto">
              <a:xfrm>
                <a:off x="3705" y="5633"/>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42" name="Oval 10"/>
              <p:cNvSpPr>
                <a:spLocks noChangeArrowheads="1"/>
              </p:cNvSpPr>
              <p:nvPr/>
            </p:nvSpPr>
            <p:spPr bwMode="auto">
              <a:xfrm>
                <a:off x="2937" y="5201"/>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43" name="Oval 11"/>
              <p:cNvSpPr>
                <a:spLocks noChangeArrowheads="1"/>
              </p:cNvSpPr>
              <p:nvPr/>
            </p:nvSpPr>
            <p:spPr bwMode="auto">
              <a:xfrm>
                <a:off x="3225" y="5633"/>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7444" name="Oval 12"/>
              <p:cNvSpPr>
                <a:spLocks noChangeArrowheads="1"/>
              </p:cNvSpPr>
              <p:nvPr/>
            </p:nvSpPr>
            <p:spPr bwMode="auto">
              <a:xfrm>
                <a:off x="3177" y="4769"/>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7445" name="Line 13"/>
              <p:cNvSpPr>
                <a:spLocks noChangeShapeType="1"/>
              </p:cNvSpPr>
              <p:nvPr/>
            </p:nvSpPr>
            <p:spPr bwMode="auto">
              <a:xfrm flipV="1">
                <a:off x="3849" y="4577"/>
                <a:ext cx="240"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46" name="Line 14"/>
              <p:cNvSpPr>
                <a:spLocks noChangeShapeType="1"/>
              </p:cNvSpPr>
              <p:nvPr/>
            </p:nvSpPr>
            <p:spPr bwMode="auto">
              <a:xfrm flipH="1">
                <a:off x="2793" y="5297"/>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83" name="Oval 15"/>
              <p:cNvSpPr>
                <a:spLocks noChangeArrowheads="1"/>
              </p:cNvSpPr>
              <p:nvPr/>
            </p:nvSpPr>
            <p:spPr bwMode="auto">
              <a:xfrm>
                <a:off x="2553" y="5199"/>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7448" name="Line 16"/>
              <p:cNvSpPr>
                <a:spLocks noChangeShapeType="1"/>
              </p:cNvSpPr>
              <p:nvPr/>
            </p:nvSpPr>
            <p:spPr bwMode="auto">
              <a:xfrm flipH="1">
                <a:off x="2793" y="5345"/>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49" name="Oval 17"/>
              <p:cNvSpPr>
                <a:spLocks noChangeArrowheads="1"/>
              </p:cNvSpPr>
              <p:nvPr/>
            </p:nvSpPr>
            <p:spPr bwMode="auto">
              <a:xfrm>
                <a:off x="3945" y="4529"/>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32786" name="Text Box 18"/>
              <p:cNvSpPr txBox="1">
                <a:spLocks noChangeArrowheads="1"/>
              </p:cNvSpPr>
              <p:nvPr/>
            </p:nvSpPr>
            <p:spPr bwMode="auto">
              <a:xfrm>
                <a:off x="3725" y="2535"/>
                <a:ext cx="116" cy="327"/>
              </a:xfrm>
              <a:prstGeom prst="rect">
                <a:avLst/>
              </a:prstGeom>
              <a:noFill/>
              <a:ln w="9525">
                <a:noFill/>
                <a:miter lim="800000"/>
                <a:headEnd/>
                <a:tailEnd/>
              </a:ln>
              <a:effectLst/>
            </p:spPr>
            <p:txBody>
              <a:bodyPr wrap="none">
                <a:spAutoFit/>
              </a:bodyPr>
              <a:lstStyle/>
              <a:p>
                <a:pPr>
                  <a:defRPr/>
                </a:pPr>
                <a:endParaRPr lang="en-US" sz="2800" b="0">
                  <a:effectLst>
                    <a:outerShdw blurRad="38100" dist="38100" dir="2700000" algn="tl">
                      <a:srgbClr val="FFFFFF"/>
                    </a:outerShdw>
                  </a:effectLst>
                </a:endParaRPr>
              </a:p>
            </p:txBody>
          </p:sp>
        </p:grpSp>
        <p:grpSp>
          <p:nvGrpSpPr>
            <p:cNvPr id="17415" name="Group 19"/>
            <p:cNvGrpSpPr>
              <a:grpSpLocks/>
            </p:cNvGrpSpPr>
            <p:nvPr/>
          </p:nvGrpSpPr>
          <p:grpSpPr bwMode="auto">
            <a:xfrm rot="-5400000">
              <a:off x="2501" y="1685"/>
              <a:ext cx="3254" cy="1728"/>
              <a:chOff x="2093" y="1709"/>
              <a:chExt cx="3254" cy="1728"/>
            </a:xfrm>
          </p:grpSpPr>
          <p:grpSp>
            <p:nvGrpSpPr>
              <p:cNvPr id="17419" name="Group 20"/>
              <p:cNvGrpSpPr>
                <a:grpSpLocks/>
              </p:cNvGrpSpPr>
              <p:nvPr/>
            </p:nvGrpSpPr>
            <p:grpSpPr bwMode="auto">
              <a:xfrm>
                <a:off x="2093" y="1709"/>
                <a:ext cx="3254" cy="1601"/>
                <a:chOff x="2688" y="2304"/>
                <a:chExt cx="3254" cy="1601"/>
              </a:xfrm>
            </p:grpSpPr>
            <p:grpSp>
              <p:nvGrpSpPr>
                <p:cNvPr id="17423" name="Group 21"/>
                <p:cNvGrpSpPr>
                  <a:grpSpLocks/>
                </p:cNvGrpSpPr>
                <p:nvPr/>
              </p:nvGrpSpPr>
              <p:grpSpPr bwMode="auto">
                <a:xfrm>
                  <a:off x="2688" y="2304"/>
                  <a:ext cx="1920" cy="1601"/>
                  <a:chOff x="2688" y="2304"/>
                  <a:chExt cx="1920" cy="1601"/>
                </a:xfrm>
              </p:grpSpPr>
              <p:sp>
                <p:nvSpPr>
                  <p:cNvPr id="17425" name="AutoShape 22"/>
                  <p:cNvSpPr>
                    <a:spLocks noChangeArrowheads="1"/>
                  </p:cNvSpPr>
                  <p:nvPr/>
                </p:nvSpPr>
                <p:spPr bwMode="auto">
                  <a:xfrm rot="-1530211">
                    <a:off x="3888" y="3168"/>
                    <a:ext cx="720" cy="737"/>
                  </a:xfrm>
                  <a:prstGeom prst="pentagon">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7426" name="AutoShape 23"/>
                  <p:cNvSpPr>
                    <a:spLocks noChangeArrowheads="1"/>
                  </p:cNvSpPr>
                  <p:nvPr/>
                </p:nvSpPr>
                <p:spPr bwMode="auto">
                  <a:xfrm>
                    <a:off x="3216" y="2688"/>
                    <a:ext cx="960" cy="864"/>
                  </a:xfrm>
                  <a:prstGeom prst="hexagon">
                    <a:avLst>
                      <a:gd name="adj" fmla="val 27778"/>
                      <a:gd name="vf" fmla="val 115470"/>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7427" name="Oval 24"/>
                  <p:cNvSpPr>
                    <a:spLocks noChangeArrowheads="1"/>
                  </p:cNvSpPr>
                  <p:nvPr/>
                </p:nvSpPr>
                <p:spPr bwMode="auto">
                  <a:xfrm>
                    <a:off x="3792" y="259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28" name="Oval 25"/>
                  <p:cNvSpPr>
                    <a:spLocks noChangeArrowheads="1"/>
                  </p:cNvSpPr>
                  <p:nvPr/>
                </p:nvSpPr>
                <p:spPr bwMode="auto">
                  <a:xfrm>
                    <a:off x="3984"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29" name="Oval 26"/>
                  <p:cNvSpPr>
                    <a:spLocks noChangeArrowheads="1"/>
                  </p:cNvSpPr>
                  <p:nvPr/>
                </p:nvSpPr>
                <p:spPr bwMode="auto">
                  <a:xfrm>
                    <a:off x="3840" y="3456"/>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30" name="Oval 27"/>
                  <p:cNvSpPr>
                    <a:spLocks noChangeArrowheads="1"/>
                  </p:cNvSpPr>
                  <p:nvPr/>
                </p:nvSpPr>
                <p:spPr bwMode="auto">
                  <a:xfrm>
                    <a:off x="3072"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7431" name="Oval 28"/>
                  <p:cNvSpPr>
                    <a:spLocks noChangeArrowheads="1"/>
                  </p:cNvSpPr>
                  <p:nvPr/>
                </p:nvSpPr>
                <p:spPr bwMode="auto">
                  <a:xfrm>
                    <a:off x="3360" y="3456"/>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7432" name="Oval 29"/>
                  <p:cNvSpPr>
                    <a:spLocks noChangeArrowheads="1"/>
                  </p:cNvSpPr>
                  <p:nvPr/>
                </p:nvSpPr>
                <p:spPr bwMode="auto">
                  <a:xfrm>
                    <a:off x="3312"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7433" name="Line 30"/>
                  <p:cNvSpPr>
                    <a:spLocks noChangeShapeType="1"/>
                  </p:cNvSpPr>
                  <p:nvPr/>
                </p:nvSpPr>
                <p:spPr bwMode="auto">
                  <a:xfrm flipV="1">
                    <a:off x="3984" y="240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34" name="Line 31"/>
                  <p:cNvSpPr>
                    <a:spLocks noChangeShapeType="1"/>
                  </p:cNvSpPr>
                  <p:nvPr/>
                </p:nvSpPr>
                <p:spPr bwMode="auto">
                  <a:xfrm flipH="1">
                    <a:off x="2928" y="3120"/>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35" name="Line 32"/>
                  <p:cNvSpPr>
                    <a:spLocks noChangeShapeType="1"/>
                  </p:cNvSpPr>
                  <p:nvPr/>
                </p:nvSpPr>
                <p:spPr bwMode="auto">
                  <a:xfrm flipV="1">
                    <a:off x="4032" y="2448"/>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801" name="Oval 33"/>
                  <p:cNvSpPr>
                    <a:spLocks noChangeArrowheads="1"/>
                  </p:cNvSpPr>
                  <p:nvPr/>
                </p:nvSpPr>
                <p:spPr bwMode="auto">
                  <a:xfrm>
                    <a:off x="4080" y="2304"/>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7437" name="Oval 34"/>
                  <p:cNvSpPr>
                    <a:spLocks noChangeArrowheads="1"/>
                  </p:cNvSpPr>
                  <p:nvPr/>
                </p:nvSpPr>
                <p:spPr bwMode="auto">
                  <a:xfrm>
                    <a:off x="2688" y="302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sp>
              <p:nvSpPr>
                <p:cNvPr id="32803" name="Text Box 35"/>
                <p:cNvSpPr txBox="1">
                  <a:spLocks noChangeArrowheads="1"/>
                </p:cNvSpPr>
                <p:nvPr/>
              </p:nvSpPr>
              <p:spPr bwMode="auto">
                <a:xfrm>
                  <a:off x="5596" y="3687"/>
                  <a:ext cx="346" cy="58"/>
                </a:xfrm>
                <a:prstGeom prst="rect">
                  <a:avLst/>
                </a:prstGeom>
                <a:noFill/>
                <a:ln w="9525">
                  <a:noFill/>
                  <a:miter lim="800000"/>
                  <a:headEnd/>
                  <a:tailEnd/>
                </a:ln>
                <a:effectLst/>
              </p:spPr>
              <p:txBody>
                <a:bodyPr vert="eaVert" wrap="none">
                  <a:spAutoFit/>
                </a:bodyPr>
                <a:lstStyle/>
                <a:p>
                  <a:pPr>
                    <a:defRPr/>
                  </a:pPr>
                  <a:endParaRPr lang="en-US">
                    <a:effectLst>
                      <a:outerShdw blurRad="38100" dist="38100" dir="2700000" algn="tl">
                        <a:srgbClr val="FFFFFF"/>
                      </a:outerShdw>
                    </a:effectLst>
                  </a:endParaRPr>
                </a:p>
              </p:txBody>
            </p:sp>
          </p:grpSp>
          <p:sp>
            <p:nvSpPr>
              <p:cNvPr id="32804" name="Oval 36"/>
              <p:cNvSpPr>
                <a:spLocks noChangeArrowheads="1"/>
              </p:cNvSpPr>
              <p:nvPr/>
            </p:nvSpPr>
            <p:spPr bwMode="auto">
              <a:xfrm>
                <a:off x="3485" y="3245"/>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32805" name="Oval 37"/>
              <p:cNvSpPr>
                <a:spLocks noChangeArrowheads="1"/>
              </p:cNvSpPr>
              <p:nvPr/>
            </p:nvSpPr>
            <p:spPr bwMode="auto">
              <a:xfrm>
                <a:off x="3821" y="2621"/>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17422" name="Oval 38"/>
              <p:cNvSpPr>
                <a:spLocks noChangeArrowheads="1"/>
              </p:cNvSpPr>
              <p:nvPr/>
            </p:nvSpPr>
            <p:spPr bwMode="auto">
              <a:xfrm>
                <a:off x="3917" y="3053"/>
                <a:ext cx="240"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solidFill>
                      <a:srgbClr val="FFFFFF"/>
                    </a:solidFill>
                  </a:rPr>
                  <a:t>C</a:t>
                </a:r>
              </a:p>
            </p:txBody>
          </p:sp>
        </p:grpSp>
        <p:sp>
          <p:nvSpPr>
            <p:cNvPr id="17416" name="Line 39"/>
            <p:cNvSpPr>
              <a:spLocks noChangeShapeType="1"/>
            </p:cNvSpPr>
            <p:nvPr/>
          </p:nvSpPr>
          <p:spPr bwMode="auto">
            <a:xfrm>
              <a:off x="3168" y="2208"/>
              <a:ext cx="144" cy="336"/>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7" name="Line 41"/>
            <p:cNvSpPr>
              <a:spLocks noChangeShapeType="1"/>
            </p:cNvSpPr>
            <p:nvPr/>
          </p:nvSpPr>
          <p:spPr bwMode="auto">
            <a:xfrm>
              <a:off x="3936" y="1920"/>
              <a:ext cx="288" cy="336"/>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8" name="Line 42"/>
            <p:cNvSpPr>
              <a:spLocks noChangeShapeType="1"/>
            </p:cNvSpPr>
            <p:nvPr/>
          </p:nvSpPr>
          <p:spPr bwMode="auto">
            <a:xfrm>
              <a:off x="4560" y="1488"/>
              <a:ext cx="144" cy="672"/>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814" name="Rectangle 46"/>
          <p:cNvSpPr>
            <a:spLocks noGrp="1" noChangeArrowheads="1"/>
          </p:cNvSpPr>
          <p:nvPr>
            <p:ph type="title"/>
          </p:nvPr>
        </p:nvSpPr>
        <p:spPr>
          <a:xfrm>
            <a:off x="685800" y="304800"/>
            <a:ext cx="7772400" cy="1143000"/>
          </a:xfrm>
        </p:spPr>
        <p:txBody>
          <a:bodyPr/>
          <a:lstStyle/>
          <a:p>
            <a:pPr>
              <a:defRPr/>
            </a:pPr>
            <a:r>
              <a:rPr lang="en-US" b="1" dirty="0" smtClean="0">
                <a:solidFill>
                  <a:srgbClr val="FF33CC"/>
                </a:solidFill>
              </a:rPr>
              <a:t>HYDROGEN BONDS</a:t>
            </a:r>
            <a:endParaRPr lang="en-US" dirty="0" smtClean="0">
              <a:solidFill>
                <a:srgbClr val="FF33CC"/>
              </a:solidFill>
            </a:endParaRPr>
          </a:p>
        </p:txBody>
      </p:sp>
      <p:sp>
        <p:nvSpPr>
          <p:cNvPr id="32815" name="Rectangle 47"/>
          <p:cNvSpPr>
            <a:spLocks noGrp="1" noChangeArrowheads="1"/>
          </p:cNvSpPr>
          <p:nvPr>
            <p:ph type="body" sz="half" idx="1"/>
          </p:nvPr>
        </p:nvSpPr>
        <p:spPr>
          <a:xfrm>
            <a:off x="0" y="1466850"/>
            <a:ext cx="4991100" cy="5029200"/>
          </a:xfrm>
        </p:spPr>
        <p:txBody>
          <a:bodyPr/>
          <a:lstStyle/>
          <a:p>
            <a:r>
              <a:rPr lang="en-US" altLang="en-US" sz="2800" b="1" dirty="0" smtClean="0">
                <a:solidFill>
                  <a:srgbClr val="FF0000"/>
                </a:solidFill>
                <a:effectLst>
                  <a:outerShdw blurRad="38100" dist="38100" dir="2700000" algn="tl">
                    <a:srgbClr val="000000">
                      <a:alpha val="43137"/>
                    </a:srgbClr>
                  </a:outerShdw>
                </a:effectLst>
              </a:rPr>
              <a:t>Hydrogen bonds </a:t>
            </a:r>
            <a:r>
              <a:rPr lang="en-US" altLang="en-US" sz="2800" dirty="0" smtClean="0"/>
              <a:t>are found between the bases.</a:t>
            </a:r>
          </a:p>
          <a:p>
            <a:r>
              <a:rPr lang="en-US" altLang="en-US" sz="2800" dirty="0" smtClean="0"/>
              <a:t>Hydrogen bonds are weak but there are millions and millions of them in a  single molecule of DNA.</a:t>
            </a:r>
          </a:p>
          <a:p>
            <a:r>
              <a:rPr lang="en-US" altLang="en-US" sz="2800" dirty="0" smtClean="0"/>
              <a:t>G-C has three bonds. The bonds between cytosine and guanine are shown here with dotted lines.</a:t>
            </a:r>
          </a:p>
        </p:txBody>
      </p:sp>
    </p:spTree>
    <p:extLst>
      <p:ext uri="{BB962C8B-B14F-4D97-AF65-F5344CB8AC3E}">
        <p14:creationId xmlns:p14="http://schemas.microsoft.com/office/powerpoint/2010/main" val="23703422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814"/>
                                        </p:tgtEl>
                                        <p:attrNameLst>
                                          <p:attrName>style.visibility</p:attrName>
                                        </p:attrNameLst>
                                      </p:cBhvr>
                                      <p:to>
                                        <p:strVal val="visible"/>
                                      </p:to>
                                    </p:set>
                                    <p:anim calcmode="lin" valueType="num">
                                      <p:cBhvr additive="base">
                                        <p:cTn id="7" dur="500" fill="hold"/>
                                        <p:tgtEl>
                                          <p:spTgt spid="32814"/>
                                        </p:tgtEl>
                                        <p:attrNameLst>
                                          <p:attrName>ppt_x</p:attrName>
                                        </p:attrNameLst>
                                      </p:cBhvr>
                                      <p:tavLst>
                                        <p:tav tm="0">
                                          <p:val>
                                            <p:strVal val="0-#ppt_w/2"/>
                                          </p:val>
                                        </p:tav>
                                        <p:tav tm="100000">
                                          <p:val>
                                            <p:strVal val="#ppt_x"/>
                                          </p:val>
                                        </p:tav>
                                      </p:tavLst>
                                    </p:anim>
                                    <p:anim calcmode="lin" valueType="num">
                                      <p:cBhvr additive="base">
                                        <p:cTn id="8" dur="500" fill="hold"/>
                                        <p:tgtEl>
                                          <p:spTgt spid="328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815">
                                            <p:txEl>
                                              <p:pRg st="0" end="0"/>
                                            </p:txEl>
                                          </p:spTgt>
                                        </p:tgtEl>
                                        <p:attrNameLst>
                                          <p:attrName>style.visibility</p:attrName>
                                        </p:attrNameLst>
                                      </p:cBhvr>
                                      <p:to>
                                        <p:strVal val="visible"/>
                                      </p:to>
                                    </p:set>
                                    <p:anim calcmode="lin" valueType="num">
                                      <p:cBhvr additive="base">
                                        <p:cTn id="13" dur="500" fill="hold"/>
                                        <p:tgtEl>
                                          <p:spTgt spid="3281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8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815">
                                            <p:txEl>
                                              <p:pRg st="1" end="1"/>
                                            </p:txEl>
                                          </p:spTgt>
                                        </p:tgtEl>
                                        <p:attrNameLst>
                                          <p:attrName>style.visibility</p:attrName>
                                        </p:attrNameLst>
                                      </p:cBhvr>
                                      <p:to>
                                        <p:strVal val="visible"/>
                                      </p:to>
                                    </p:set>
                                    <p:anim calcmode="lin" valueType="num">
                                      <p:cBhvr additive="base">
                                        <p:cTn id="19" dur="500" fill="hold"/>
                                        <p:tgtEl>
                                          <p:spTgt spid="3281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8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815">
                                            <p:txEl>
                                              <p:pRg st="2" end="2"/>
                                            </p:txEl>
                                          </p:spTgt>
                                        </p:tgtEl>
                                        <p:attrNameLst>
                                          <p:attrName>style.visibility</p:attrName>
                                        </p:attrNameLst>
                                      </p:cBhvr>
                                      <p:to>
                                        <p:strVal val="visible"/>
                                      </p:to>
                                    </p:set>
                                    <p:anim calcmode="lin" valueType="num">
                                      <p:cBhvr additive="base">
                                        <p:cTn id="25" dur="500" fill="hold"/>
                                        <p:tgtEl>
                                          <p:spTgt spid="3281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815">
                                            <p:txEl>
                                              <p:pRg st="2" end="2"/>
                                            </p:txEl>
                                          </p:spTgt>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500"/>
                            </p:stCondLst>
                            <p:childTnLst>
                              <p:par>
                                <p:cTn id="28" presetID="2" presetClass="entr" presetSubtype="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1+#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14" grpId="0" autoUpdateAnimBg="0"/>
      <p:bldP spid="3281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68867" y="220150"/>
            <a:ext cx="7772400" cy="1143000"/>
          </a:xfrm>
        </p:spPr>
        <p:txBody>
          <a:bodyPr/>
          <a:lstStyle/>
          <a:p>
            <a:pPr>
              <a:defRPr/>
            </a:pPr>
            <a:r>
              <a:rPr lang="en-US" b="1" dirty="0">
                <a:solidFill>
                  <a:srgbClr val="FF33CC"/>
                </a:solidFill>
              </a:rPr>
              <a:t>HYDROGEN </a:t>
            </a:r>
            <a:r>
              <a:rPr lang="en-US" b="1" dirty="0" smtClean="0">
                <a:solidFill>
                  <a:srgbClr val="FF33CC"/>
                </a:solidFill>
              </a:rPr>
              <a:t>BONDS</a:t>
            </a:r>
            <a:endParaRPr lang="en-US" b="1" dirty="0" smtClean="0">
              <a:effectLst>
                <a:outerShdw blurRad="38100" dist="38100" dir="2700000" algn="tl">
                  <a:srgbClr val="000000"/>
                </a:outerShdw>
              </a:effectLst>
            </a:endParaRPr>
          </a:p>
        </p:txBody>
      </p:sp>
      <p:sp>
        <p:nvSpPr>
          <p:cNvPr id="33795" name="Rectangle 3"/>
          <p:cNvSpPr>
            <a:spLocks noGrp="1" noChangeArrowheads="1"/>
          </p:cNvSpPr>
          <p:nvPr>
            <p:ph type="body" sz="half" idx="1"/>
          </p:nvPr>
        </p:nvSpPr>
        <p:spPr>
          <a:xfrm>
            <a:off x="277760" y="1389247"/>
            <a:ext cx="4887524" cy="4114800"/>
          </a:xfrm>
        </p:spPr>
        <p:txBody>
          <a:bodyPr/>
          <a:lstStyle/>
          <a:p>
            <a:pPr>
              <a:lnSpc>
                <a:spcPct val="90000"/>
              </a:lnSpc>
            </a:pPr>
            <a:r>
              <a:rPr lang="en-US" altLang="en-US" dirty="0" smtClean="0"/>
              <a:t>When making hydrogen bonds, cytosine always pairs up with guanine.</a:t>
            </a:r>
          </a:p>
          <a:p>
            <a:pPr>
              <a:lnSpc>
                <a:spcPct val="90000"/>
              </a:lnSpc>
            </a:pPr>
            <a:r>
              <a:rPr lang="en-US" altLang="en-US" dirty="0" smtClean="0"/>
              <a:t>Adenine always pairs up with  thymine.</a:t>
            </a:r>
          </a:p>
          <a:p>
            <a:pPr>
              <a:lnSpc>
                <a:spcPct val="90000"/>
              </a:lnSpc>
            </a:pPr>
            <a:r>
              <a:rPr lang="en-US" altLang="en-US" dirty="0" smtClean="0"/>
              <a:t>A-T has two bonds. Adenine is bonded to thymine here.</a:t>
            </a:r>
          </a:p>
        </p:txBody>
      </p:sp>
      <p:grpSp>
        <p:nvGrpSpPr>
          <p:cNvPr id="2" name="Group 43"/>
          <p:cNvGrpSpPr>
            <a:grpSpLocks/>
          </p:cNvGrpSpPr>
          <p:nvPr/>
        </p:nvGrpSpPr>
        <p:grpSpPr bwMode="auto">
          <a:xfrm>
            <a:off x="3962400" y="2743200"/>
            <a:ext cx="5105400" cy="4192588"/>
            <a:chOff x="2400" y="1008"/>
            <a:chExt cx="3216" cy="2641"/>
          </a:xfrm>
        </p:grpSpPr>
        <p:grpSp>
          <p:nvGrpSpPr>
            <p:cNvPr id="18438" name="Group 22"/>
            <p:cNvGrpSpPr>
              <a:grpSpLocks/>
            </p:cNvGrpSpPr>
            <p:nvPr/>
          </p:nvGrpSpPr>
          <p:grpSpPr bwMode="auto">
            <a:xfrm rot="-1245426">
              <a:off x="2400" y="1968"/>
              <a:ext cx="1728" cy="1681"/>
              <a:chOff x="2688" y="2496"/>
              <a:chExt cx="1728" cy="1681"/>
            </a:xfrm>
          </p:grpSpPr>
          <p:grpSp>
            <p:nvGrpSpPr>
              <p:cNvPr id="18456" name="Group 6"/>
              <p:cNvGrpSpPr>
                <a:grpSpLocks/>
              </p:cNvGrpSpPr>
              <p:nvPr/>
            </p:nvGrpSpPr>
            <p:grpSpPr bwMode="auto">
              <a:xfrm>
                <a:off x="2688" y="2496"/>
                <a:ext cx="1584" cy="1681"/>
                <a:chOff x="960" y="2352"/>
                <a:chExt cx="1584" cy="1681"/>
              </a:xfrm>
            </p:grpSpPr>
            <p:grpSp>
              <p:nvGrpSpPr>
                <p:cNvPr id="18460" name="Group 7"/>
                <p:cNvGrpSpPr>
                  <a:grpSpLocks/>
                </p:cNvGrpSpPr>
                <p:nvPr/>
              </p:nvGrpSpPr>
              <p:grpSpPr bwMode="auto">
                <a:xfrm>
                  <a:off x="960" y="2352"/>
                  <a:ext cx="1584" cy="1584"/>
                  <a:chOff x="960" y="2352"/>
                  <a:chExt cx="1584" cy="1584"/>
                </a:xfrm>
              </p:grpSpPr>
              <p:sp>
                <p:nvSpPr>
                  <p:cNvPr id="18462" name="AutoShape 8"/>
                  <p:cNvSpPr>
                    <a:spLocks noChangeArrowheads="1"/>
                  </p:cNvSpPr>
                  <p:nvPr/>
                </p:nvSpPr>
                <p:spPr bwMode="auto">
                  <a:xfrm rot="-1069610">
                    <a:off x="1872" y="3168"/>
                    <a:ext cx="672" cy="768"/>
                  </a:xfrm>
                  <a:prstGeom prst="pentagon">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8463" name="AutoShape 9"/>
                  <p:cNvSpPr>
                    <a:spLocks noChangeArrowheads="1"/>
                  </p:cNvSpPr>
                  <p:nvPr/>
                </p:nvSpPr>
                <p:spPr bwMode="auto">
                  <a:xfrm>
                    <a:off x="1104" y="2688"/>
                    <a:ext cx="1008" cy="912"/>
                  </a:xfrm>
                  <a:prstGeom prst="hexagon">
                    <a:avLst>
                      <a:gd name="adj" fmla="val 27632"/>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8464" name="Oval 10"/>
                  <p:cNvSpPr>
                    <a:spLocks noChangeArrowheads="1"/>
                  </p:cNvSpPr>
                  <p:nvPr/>
                </p:nvSpPr>
                <p:spPr bwMode="auto">
                  <a:xfrm>
                    <a:off x="1776" y="2640"/>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65" name="Oval 11"/>
                  <p:cNvSpPr>
                    <a:spLocks noChangeArrowheads="1"/>
                  </p:cNvSpPr>
                  <p:nvPr/>
                </p:nvSpPr>
                <p:spPr bwMode="auto">
                  <a:xfrm>
                    <a:off x="1968"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66" name="Oval 12"/>
                  <p:cNvSpPr>
                    <a:spLocks noChangeArrowheads="1"/>
                  </p:cNvSpPr>
                  <p:nvPr/>
                </p:nvSpPr>
                <p:spPr bwMode="auto">
                  <a:xfrm>
                    <a:off x="1728" y="350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67" name="Oval 13"/>
                  <p:cNvSpPr>
                    <a:spLocks noChangeArrowheads="1"/>
                  </p:cNvSpPr>
                  <p:nvPr/>
                </p:nvSpPr>
                <p:spPr bwMode="auto">
                  <a:xfrm>
                    <a:off x="960"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68" name="Oval 14"/>
                  <p:cNvSpPr>
                    <a:spLocks noChangeArrowheads="1"/>
                  </p:cNvSpPr>
                  <p:nvPr/>
                </p:nvSpPr>
                <p:spPr bwMode="auto">
                  <a:xfrm>
                    <a:off x="1296"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8469" name="Oval 15"/>
                  <p:cNvSpPr>
                    <a:spLocks noChangeArrowheads="1"/>
                  </p:cNvSpPr>
                  <p:nvPr/>
                </p:nvSpPr>
                <p:spPr bwMode="auto">
                  <a:xfrm>
                    <a:off x="1200" y="350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8470" name="Line 16"/>
                  <p:cNvSpPr>
                    <a:spLocks noChangeShapeType="1"/>
                  </p:cNvSpPr>
                  <p:nvPr/>
                </p:nvSpPr>
                <p:spPr bwMode="auto">
                  <a:xfrm flipV="1">
                    <a:off x="2016" y="24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71" name="Oval 17"/>
                  <p:cNvSpPr>
                    <a:spLocks noChangeArrowheads="1"/>
                  </p:cNvSpPr>
                  <p:nvPr/>
                </p:nvSpPr>
                <p:spPr bwMode="auto">
                  <a:xfrm>
                    <a:off x="2112" y="235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sp>
              <p:nvSpPr>
                <p:cNvPr id="33810" name="Text Box 18"/>
                <p:cNvSpPr txBox="1">
                  <a:spLocks noChangeArrowheads="1"/>
                </p:cNvSpPr>
                <p:nvPr/>
              </p:nvSpPr>
              <p:spPr bwMode="auto">
                <a:xfrm>
                  <a:off x="958" y="3742"/>
                  <a:ext cx="116" cy="288"/>
                </a:xfrm>
                <a:prstGeom prst="rect">
                  <a:avLst/>
                </a:prstGeom>
                <a:noFill/>
                <a:ln w="9525">
                  <a:noFill/>
                  <a:miter lim="800000"/>
                  <a:headEnd/>
                  <a:tailEnd/>
                </a:ln>
                <a:effectLst/>
              </p:spPr>
              <p:txBody>
                <a:bodyPr wrap="none">
                  <a:spAutoFit/>
                </a:bodyPr>
                <a:lstStyle/>
                <a:p>
                  <a:pPr>
                    <a:defRPr/>
                  </a:pPr>
                  <a:endParaRPr lang="en-US">
                    <a:effectLst>
                      <a:outerShdw blurRad="38100" dist="38100" dir="2700000" algn="tl">
                        <a:srgbClr val="FFFFFF"/>
                      </a:outerShdw>
                    </a:effectLst>
                  </a:endParaRPr>
                </a:p>
              </p:txBody>
            </p:sp>
          </p:grpSp>
          <p:sp>
            <p:nvSpPr>
              <p:cNvPr id="33811" name="Oval 19"/>
              <p:cNvSpPr>
                <a:spLocks noChangeArrowheads="1"/>
              </p:cNvSpPr>
              <p:nvPr/>
            </p:nvSpPr>
            <p:spPr bwMode="auto">
              <a:xfrm>
                <a:off x="3790" y="3982"/>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33812" name="Oval 20"/>
              <p:cNvSpPr>
                <a:spLocks noChangeArrowheads="1"/>
              </p:cNvSpPr>
              <p:nvPr/>
            </p:nvSpPr>
            <p:spPr bwMode="auto">
              <a:xfrm>
                <a:off x="4128" y="3408"/>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18459" name="Oval 21"/>
              <p:cNvSpPr>
                <a:spLocks noChangeArrowheads="1"/>
              </p:cNvSpPr>
              <p:nvPr/>
            </p:nvSpPr>
            <p:spPr bwMode="auto">
              <a:xfrm>
                <a:off x="4176" y="3936"/>
                <a:ext cx="240"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solidFill>
                      <a:srgbClr val="FFFFFF"/>
                    </a:solidFill>
                  </a:rPr>
                  <a:t>C</a:t>
                </a:r>
              </a:p>
            </p:txBody>
          </p:sp>
        </p:grpSp>
        <p:grpSp>
          <p:nvGrpSpPr>
            <p:cNvPr id="18439" name="Group 40"/>
            <p:cNvGrpSpPr>
              <a:grpSpLocks/>
            </p:cNvGrpSpPr>
            <p:nvPr/>
          </p:nvGrpSpPr>
          <p:grpSpPr bwMode="auto">
            <a:xfrm>
              <a:off x="3744" y="1008"/>
              <a:ext cx="1872" cy="1296"/>
              <a:chOff x="3744" y="1200"/>
              <a:chExt cx="1872" cy="1296"/>
            </a:xfrm>
          </p:grpSpPr>
          <p:sp>
            <p:nvSpPr>
              <p:cNvPr id="18442" name="Line 24"/>
              <p:cNvSpPr>
                <a:spLocks noChangeShapeType="1"/>
              </p:cNvSpPr>
              <p:nvPr/>
            </p:nvSpPr>
            <p:spPr bwMode="auto">
              <a:xfrm flipV="1">
                <a:off x="5136" y="12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3" name="AutoShape 25"/>
              <p:cNvSpPr>
                <a:spLocks noChangeArrowheads="1"/>
              </p:cNvSpPr>
              <p:nvPr/>
            </p:nvSpPr>
            <p:spPr bwMode="auto">
              <a:xfrm>
                <a:off x="4224" y="1488"/>
                <a:ext cx="1008" cy="912"/>
              </a:xfrm>
              <a:prstGeom prst="hexagon">
                <a:avLst>
                  <a:gd name="adj" fmla="val 27632"/>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8444" name="Oval 26"/>
              <p:cNvSpPr>
                <a:spLocks noChangeArrowheads="1"/>
              </p:cNvSpPr>
              <p:nvPr/>
            </p:nvSpPr>
            <p:spPr bwMode="auto">
              <a:xfrm>
                <a:off x="4896" y="1440"/>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45" name="Oval 27"/>
              <p:cNvSpPr>
                <a:spLocks noChangeArrowheads="1"/>
              </p:cNvSpPr>
              <p:nvPr/>
            </p:nvSpPr>
            <p:spPr bwMode="auto">
              <a:xfrm>
                <a:off x="5088" y="18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46" name="Oval 28"/>
              <p:cNvSpPr>
                <a:spLocks noChangeArrowheads="1"/>
              </p:cNvSpPr>
              <p:nvPr/>
            </p:nvSpPr>
            <p:spPr bwMode="auto">
              <a:xfrm>
                <a:off x="4848" y="230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47" name="Oval 29"/>
              <p:cNvSpPr>
                <a:spLocks noChangeArrowheads="1"/>
              </p:cNvSpPr>
              <p:nvPr/>
            </p:nvSpPr>
            <p:spPr bwMode="auto">
              <a:xfrm>
                <a:off x="4080" y="18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8448" name="Oval 30"/>
              <p:cNvSpPr>
                <a:spLocks noChangeArrowheads="1"/>
              </p:cNvSpPr>
              <p:nvPr/>
            </p:nvSpPr>
            <p:spPr bwMode="auto">
              <a:xfrm>
                <a:off x="4416" y="13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8449" name="Oval 31"/>
              <p:cNvSpPr>
                <a:spLocks noChangeArrowheads="1"/>
              </p:cNvSpPr>
              <p:nvPr/>
            </p:nvSpPr>
            <p:spPr bwMode="auto">
              <a:xfrm>
                <a:off x="4320" y="230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8450" name="Line 32"/>
              <p:cNvSpPr>
                <a:spLocks noChangeShapeType="1"/>
              </p:cNvSpPr>
              <p:nvPr/>
            </p:nvSpPr>
            <p:spPr bwMode="auto">
              <a:xfrm flipV="1">
                <a:off x="5088" y="1248"/>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51" name="Line 33"/>
              <p:cNvSpPr>
                <a:spLocks noChangeShapeType="1"/>
              </p:cNvSpPr>
              <p:nvPr/>
            </p:nvSpPr>
            <p:spPr bwMode="auto">
              <a:xfrm flipH="1">
                <a:off x="3936" y="2016"/>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52" name="Line 34"/>
              <p:cNvSpPr>
                <a:spLocks noChangeShapeType="1"/>
              </p:cNvSpPr>
              <p:nvPr/>
            </p:nvSpPr>
            <p:spPr bwMode="auto">
              <a:xfrm flipH="1">
                <a:off x="3936" y="1968"/>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7" name="Oval 35"/>
              <p:cNvSpPr>
                <a:spLocks noChangeArrowheads="1"/>
              </p:cNvSpPr>
              <p:nvPr/>
            </p:nvSpPr>
            <p:spPr bwMode="auto">
              <a:xfrm>
                <a:off x="3744" y="1872"/>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33828" name="Oval 36"/>
              <p:cNvSpPr>
                <a:spLocks noChangeArrowheads="1"/>
              </p:cNvSpPr>
              <p:nvPr/>
            </p:nvSpPr>
            <p:spPr bwMode="auto">
              <a:xfrm>
                <a:off x="5184" y="1200"/>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8455" name="Oval 39"/>
              <p:cNvSpPr>
                <a:spLocks noChangeArrowheads="1"/>
              </p:cNvSpPr>
              <p:nvPr/>
            </p:nvSpPr>
            <p:spPr bwMode="auto">
              <a:xfrm>
                <a:off x="5328" y="18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grpSp>
        <p:sp>
          <p:nvSpPr>
            <p:cNvPr id="18440" name="Line 41"/>
            <p:cNvSpPr>
              <a:spLocks noChangeShapeType="1"/>
            </p:cNvSpPr>
            <p:nvPr/>
          </p:nvSpPr>
          <p:spPr bwMode="auto">
            <a:xfrm flipV="1">
              <a:off x="3504" y="1824"/>
              <a:ext cx="288" cy="144"/>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1" name="Line 42"/>
            <p:cNvSpPr>
              <a:spLocks noChangeShapeType="1"/>
            </p:cNvSpPr>
            <p:nvPr/>
          </p:nvSpPr>
          <p:spPr bwMode="auto">
            <a:xfrm flipV="1">
              <a:off x="4080" y="2304"/>
              <a:ext cx="336" cy="384"/>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9677553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 calcmode="lin" valueType="num">
                                      <p:cBhvr additive="base">
                                        <p:cTn id="12"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3795">
                                            <p:txEl>
                                              <p:pRg st="1" end="1"/>
                                            </p:txEl>
                                          </p:spTgt>
                                        </p:tgtEl>
                                        <p:attrNameLst>
                                          <p:attrName>style.visibility</p:attrName>
                                        </p:attrNameLst>
                                      </p:cBhvr>
                                      <p:to>
                                        <p:strVal val="visible"/>
                                      </p:to>
                                    </p:set>
                                    <p:anim calcmode="lin" valueType="num">
                                      <p:cBhvr additive="base">
                                        <p:cTn id="18"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3795">
                                            <p:txEl>
                                              <p:pRg st="2" end="2"/>
                                            </p:txEl>
                                          </p:spTgt>
                                        </p:tgtEl>
                                        <p:attrNameLst>
                                          <p:attrName>style.visibility</p:attrName>
                                        </p:attrNameLst>
                                      </p:cBhvr>
                                      <p:to>
                                        <p:strVal val="visible"/>
                                      </p:to>
                                    </p:set>
                                    <p:anim calcmode="lin" valueType="num">
                                      <p:cBhvr additive="base">
                                        <p:cTn id="24"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500"/>
                            </p:stCondLst>
                            <p:childTnLst>
                              <p:par>
                                <p:cTn id="27" presetID="9"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ssolv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09600" y="152400"/>
            <a:ext cx="7772400" cy="1143000"/>
          </a:xfrm>
        </p:spPr>
        <p:txBody>
          <a:bodyPr/>
          <a:lstStyle/>
          <a:p>
            <a:pPr eaLnBrk="1" hangingPunct="1"/>
            <a:r>
              <a:rPr lang="en-US" altLang="en-US" sz="4800" b="1" dirty="0" smtClean="0">
                <a:solidFill>
                  <a:srgbClr val="FF33CC"/>
                </a:solidFill>
              </a:rPr>
              <a:t>NUCLEOTIDES</a:t>
            </a:r>
          </a:p>
        </p:txBody>
      </p:sp>
      <p:pic>
        <p:nvPicPr>
          <p:cNvPr id="18436" name="Picture 4" descr="atg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096000" cy="475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9B32EF0B-F360-4761-9031-85255F97D5BD}" type="slidenum">
              <a:rPr lang="en-US" altLang="en-US" sz="1400" b="0"/>
              <a:pPr/>
              <a:t>27</a:t>
            </a:fld>
            <a:endParaRPr lang="en-US" altLang="en-US" sz="1400" b="0"/>
          </a:p>
        </p:txBody>
      </p:sp>
      <p:sp>
        <p:nvSpPr>
          <p:cNvPr id="13315" name="Rectangle 2"/>
          <p:cNvSpPr>
            <a:spLocks noGrp="1" noChangeArrowheads="1"/>
          </p:cNvSpPr>
          <p:nvPr>
            <p:ph type="title"/>
          </p:nvPr>
        </p:nvSpPr>
        <p:spPr>
          <a:xfrm>
            <a:off x="685800" y="178715"/>
            <a:ext cx="7772400" cy="1143000"/>
          </a:xfrm>
        </p:spPr>
        <p:txBody>
          <a:bodyPr/>
          <a:lstStyle/>
          <a:p>
            <a:r>
              <a:rPr lang="en-US" altLang="en-US" b="1" dirty="0" smtClean="0">
                <a:solidFill>
                  <a:srgbClr val="FF33CC"/>
                </a:solidFill>
              </a:rPr>
              <a:t>NUCLEOTIDES</a:t>
            </a:r>
            <a:endParaRPr lang="en-US" altLang="en-US" dirty="0" smtClean="0"/>
          </a:p>
        </p:txBody>
      </p:sp>
      <p:sp>
        <p:nvSpPr>
          <p:cNvPr id="51203" name="Rectangle 3"/>
          <p:cNvSpPr>
            <a:spLocks noGrp="1" noChangeArrowheads="1"/>
          </p:cNvSpPr>
          <p:nvPr>
            <p:ph type="body" idx="1"/>
          </p:nvPr>
        </p:nvSpPr>
        <p:spPr>
          <a:xfrm>
            <a:off x="685800" y="1981200"/>
            <a:ext cx="4545013" cy="4114800"/>
          </a:xfrm>
        </p:spPr>
        <p:txBody>
          <a:bodyPr/>
          <a:lstStyle/>
          <a:p>
            <a:pPr>
              <a:defRPr/>
            </a:pPr>
            <a:r>
              <a:rPr lang="en-US" sz="3600" dirty="0" smtClean="0"/>
              <a:t>There are two types of bases.</a:t>
            </a:r>
          </a:p>
          <a:p>
            <a:pPr>
              <a:defRPr/>
            </a:pPr>
            <a:r>
              <a:rPr lang="en-US" sz="3600" b="1" dirty="0" smtClean="0">
                <a:effectLst>
                  <a:outerShdw blurRad="38100" dist="38100" dir="2700000" algn="tl">
                    <a:srgbClr val="FFFFFF"/>
                  </a:outerShdw>
                </a:effectLst>
              </a:rPr>
              <a:t>Pyrimidines </a:t>
            </a:r>
            <a:r>
              <a:rPr lang="en-US" sz="3600" dirty="0" smtClean="0">
                <a:effectLst>
                  <a:outerShdw blurRad="38100" dist="38100" dir="2700000" algn="tl">
                    <a:srgbClr val="FFFFFF"/>
                  </a:outerShdw>
                </a:effectLst>
              </a:rPr>
              <a:t>are single ring bases.</a:t>
            </a:r>
          </a:p>
          <a:p>
            <a:pPr>
              <a:lnSpc>
                <a:spcPct val="90000"/>
              </a:lnSpc>
              <a:defRPr/>
            </a:pPr>
            <a:r>
              <a:rPr lang="en-US" sz="3600" b="1" dirty="0" smtClean="0">
                <a:effectLst>
                  <a:outerShdw blurRad="38100" dist="38100" dir="2700000" algn="tl">
                    <a:srgbClr val="FFFFFF"/>
                  </a:outerShdw>
                </a:effectLst>
              </a:rPr>
              <a:t>Purines </a:t>
            </a:r>
            <a:r>
              <a:rPr lang="en-US" sz="3600" dirty="0" smtClean="0"/>
              <a:t>are double ring bases.</a:t>
            </a:r>
          </a:p>
          <a:p>
            <a:pPr>
              <a:defRPr/>
            </a:pPr>
            <a:endParaRPr lang="en-US" sz="3600" b="1" dirty="0" smtClean="0">
              <a:effectLst>
                <a:outerShdw blurRad="38100" dist="38100" dir="2700000" algn="tl">
                  <a:srgbClr val="FFFFFF"/>
                </a:outerShdw>
              </a:effectLst>
            </a:endParaRPr>
          </a:p>
          <a:p>
            <a:pPr>
              <a:defRPr/>
            </a:pPr>
            <a:endParaRPr lang="en-US" sz="3600" dirty="0" smtClean="0">
              <a:effectLst>
                <a:outerShdw blurRad="38100" dist="38100" dir="2700000" algn="tl">
                  <a:srgbClr val="FFFFFF"/>
                </a:outerShdw>
              </a:effectLst>
            </a:endParaRPr>
          </a:p>
        </p:txBody>
      </p:sp>
      <p:sp>
        <p:nvSpPr>
          <p:cNvPr id="13317" name="AutoShape 5"/>
          <p:cNvSpPr>
            <a:spLocks noChangeArrowheads="1"/>
          </p:cNvSpPr>
          <p:nvPr/>
        </p:nvSpPr>
        <p:spPr bwMode="auto">
          <a:xfrm>
            <a:off x="5929313" y="2273300"/>
            <a:ext cx="1003300" cy="930275"/>
          </a:xfrm>
          <a:prstGeom prst="hexagon">
            <a:avLst>
              <a:gd name="adj" fmla="val 26962"/>
              <a:gd name="vf" fmla="val 115470"/>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3318" name="Oval 6"/>
          <p:cNvSpPr>
            <a:spLocks noChangeArrowheads="1"/>
          </p:cNvSpPr>
          <p:nvPr/>
        </p:nvSpPr>
        <p:spPr bwMode="auto">
          <a:xfrm>
            <a:off x="6584950" y="2135188"/>
            <a:ext cx="301625" cy="206375"/>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19" name="Oval 7"/>
          <p:cNvSpPr>
            <a:spLocks noChangeArrowheads="1"/>
          </p:cNvSpPr>
          <p:nvPr/>
        </p:nvSpPr>
        <p:spPr bwMode="auto">
          <a:xfrm>
            <a:off x="6786563" y="2600325"/>
            <a:ext cx="301625" cy="206375"/>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20" name="Oval 8"/>
          <p:cNvSpPr>
            <a:spLocks noChangeArrowheads="1"/>
          </p:cNvSpPr>
          <p:nvPr/>
        </p:nvSpPr>
        <p:spPr bwMode="auto">
          <a:xfrm>
            <a:off x="6635750" y="3063875"/>
            <a:ext cx="301625" cy="207963"/>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21" name="Oval 9"/>
          <p:cNvSpPr>
            <a:spLocks noChangeArrowheads="1"/>
          </p:cNvSpPr>
          <p:nvPr/>
        </p:nvSpPr>
        <p:spPr bwMode="auto">
          <a:xfrm>
            <a:off x="5832475" y="2600325"/>
            <a:ext cx="301625" cy="206375"/>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22" name="Oval 10"/>
          <p:cNvSpPr>
            <a:spLocks noChangeArrowheads="1"/>
          </p:cNvSpPr>
          <p:nvPr/>
        </p:nvSpPr>
        <p:spPr bwMode="auto">
          <a:xfrm>
            <a:off x="6134100" y="3063875"/>
            <a:ext cx="250825" cy="207963"/>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3323" name="Oval 11"/>
          <p:cNvSpPr>
            <a:spLocks noChangeArrowheads="1"/>
          </p:cNvSpPr>
          <p:nvPr/>
        </p:nvSpPr>
        <p:spPr bwMode="auto">
          <a:xfrm>
            <a:off x="6083300" y="2135188"/>
            <a:ext cx="250825" cy="206375"/>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3324" name="Line 12"/>
          <p:cNvSpPr>
            <a:spLocks noChangeShapeType="1"/>
          </p:cNvSpPr>
          <p:nvPr/>
        </p:nvSpPr>
        <p:spPr bwMode="auto">
          <a:xfrm flipV="1">
            <a:off x="6786563" y="1928813"/>
            <a:ext cx="250825" cy="257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5" name="Line 13"/>
          <p:cNvSpPr>
            <a:spLocks noChangeShapeType="1"/>
          </p:cNvSpPr>
          <p:nvPr/>
        </p:nvSpPr>
        <p:spPr bwMode="auto">
          <a:xfrm flipH="1">
            <a:off x="5681663" y="2703513"/>
            <a:ext cx="1508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14" name="Oval 14"/>
          <p:cNvSpPr>
            <a:spLocks noChangeArrowheads="1"/>
          </p:cNvSpPr>
          <p:nvPr/>
        </p:nvSpPr>
        <p:spPr bwMode="auto">
          <a:xfrm>
            <a:off x="5430838" y="2600325"/>
            <a:ext cx="250825" cy="206375"/>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3327" name="Line 15"/>
          <p:cNvSpPr>
            <a:spLocks noChangeShapeType="1"/>
          </p:cNvSpPr>
          <p:nvPr/>
        </p:nvSpPr>
        <p:spPr bwMode="auto">
          <a:xfrm flipH="1">
            <a:off x="5681663" y="2754313"/>
            <a:ext cx="1508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28" name="Oval 16"/>
          <p:cNvSpPr>
            <a:spLocks noChangeArrowheads="1"/>
          </p:cNvSpPr>
          <p:nvPr/>
        </p:nvSpPr>
        <p:spPr bwMode="auto">
          <a:xfrm>
            <a:off x="6886575" y="1876425"/>
            <a:ext cx="250825" cy="206375"/>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nvGrpSpPr>
          <p:cNvPr id="13329" name="Group 35"/>
          <p:cNvGrpSpPr>
            <a:grpSpLocks/>
          </p:cNvGrpSpPr>
          <p:nvPr/>
        </p:nvGrpSpPr>
        <p:grpSpPr bwMode="auto">
          <a:xfrm>
            <a:off x="5686425" y="4121150"/>
            <a:ext cx="1544638" cy="1562100"/>
            <a:chOff x="3682" y="2341"/>
            <a:chExt cx="973" cy="984"/>
          </a:xfrm>
        </p:grpSpPr>
        <p:grpSp>
          <p:nvGrpSpPr>
            <p:cNvPr id="13330" name="Group 20"/>
            <p:cNvGrpSpPr>
              <a:grpSpLocks/>
            </p:cNvGrpSpPr>
            <p:nvPr/>
          </p:nvGrpSpPr>
          <p:grpSpPr bwMode="auto">
            <a:xfrm>
              <a:off x="3682" y="2341"/>
              <a:ext cx="892" cy="928"/>
              <a:chOff x="960" y="2352"/>
              <a:chExt cx="1584" cy="1584"/>
            </a:xfrm>
          </p:grpSpPr>
          <p:sp>
            <p:nvSpPr>
              <p:cNvPr id="13334" name="AutoShape 21"/>
              <p:cNvSpPr>
                <a:spLocks noChangeArrowheads="1"/>
              </p:cNvSpPr>
              <p:nvPr/>
            </p:nvSpPr>
            <p:spPr bwMode="auto">
              <a:xfrm rot="-1069610">
                <a:off x="1872" y="3168"/>
                <a:ext cx="672" cy="768"/>
              </a:xfrm>
              <a:prstGeom prst="pentagon">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3335" name="AutoShape 22"/>
              <p:cNvSpPr>
                <a:spLocks noChangeArrowheads="1"/>
              </p:cNvSpPr>
              <p:nvPr/>
            </p:nvSpPr>
            <p:spPr bwMode="auto">
              <a:xfrm>
                <a:off x="1104" y="2688"/>
                <a:ext cx="1008" cy="912"/>
              </a:xfrm>
              <a:prstGeom prst="hexagon">
                <a:avLst>
                  <a:gd name="adj" fmla="val 27632"/>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3336" name="Oval 23"/>
              <p:cNvSpPr>
                <a:spLocks noChangeArrowheads="1"/>
              </p:cNvSpPr>
              <p:nvPr/>
            </p:nvSpPr>
            <p:spPr bwMode="auto">
              <a:xfrm>
                <a:off x="1776" y="2640"/>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37" name="Oval 24"/>
              <p:cNvSpPr>
                <a:spLocks noChangeArrowheads="1"/>
              </p:cNvSpPr>
              <p:nvPr/>
            </p:nvSpPr>
            <p:spPr bwMode="auto">
              <a:xfrm>
                <a:off x="1968"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38" name="Oval 25"/>
              <p:cNvSpPr>
                <a:spLocks noChangeArrowheads="1"/>
              </p:cNvSpPr>
              <p:nvPr/>
            </p:nvSpPr>
            <p:spPr bwMode="auto">
              <a:xfrm>
                <a:off x="1728" y="350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39" name="Oval 26"/>
              <p:cNvSpPr>
                <a:spLocks noChangeArrowheads="1"/>
              </p:cNvSpPr>
              <p:nvPr/>
            </p:nvSpPr>
            <p:spPr bwMode="auto">
              <a:xfrm>
                <a:off x="960"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3340" name="Oval 27"/>
              <p:cNvSpPr>
                <a:spLocks noChangeArrowheads="1"/>
              </p:cNvSpPr>
              <p:nvPr/>
            </p:nvSpPr>
            <p:spPr bwMode="auto">
              <a:xfrm>
                <a:off x="1296"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3341" name="Oval 28"/>
              <p:cNvSpPr>
                <a:spLocks noChangeArrowheads="1"/>
              </p:cNvSpPr>
              <p:nvPr/>
            </p:nvSpPr>
            <p:spPr bwMode="auto">
              <a:xfrm>
                <a:off x="1200" y="350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3342" name="Line 29"/>
              <p:cNvSpPr>
                <a:spLocks noChangeShapeType="1"/>
              </p:cNvSpPr>
              <p:nvPr/>
            </p:nvSpPr>
            <p:spPr bwMode="auto">
              <a:xfrm flipV="1">
                <a:off x="2016" y="24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43" name="Oval 30"/>
              <p:cNvSpPr>
                <a:spLocks noChangeArrowheads="1"/>
              </p:cNvSpPr>
              <p:nvPr/>
            </p:nvSpPr>
            <p:spPr bwMode="auto">
              <a:xfrm>
                <a:off x="2112" y="235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sp>
          <p:nvSpPr>
            <p:cNvPr id="51232" name="Oval 32"/>
            <p:cNvSpPr>
              <a:spLocks noChangeArrowheads="1"/>
            </p:cNvSpPr>
            <p:nvPr/>
          </p:nvSpPr>
          <p:spPr bwMode="auto">
            <a:xfrm>
              <a:off x="4304" y="3213"/>
              <a:ext cx="135" cy="11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51233" name="Oval 33"/>
            <p:cNvSpPr>
              <a:spLocks noChangeArrowheads="1"/>
            </p:cNvSpPr>
            <p:nvPr/>
          </p:nvSpPr>
          <p:spPr bwMode="auto">
            <a:xfrm>
              <a:off x="4493" y="2875"/>
              <a:ext cx="135" cy="113"/>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13333" name="Oval 34"/>
            <p:cNvSpPr>
              <a:spLocks noChangeArrowheads="1"/>
            </p:cNvSpPr>
            <p:nvPr/>
          </p:nvSpPr>
          <p:spPr bwMode="auto">
            <a:xfrm>
              <a:off x="4520" y="3185"/>
              <a:ext cx="135" cy="11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solidFill>
                    <a:srgbClr val="FFFFFF"/>
                  </a:solidFill>
                </a:rPr>
                <a:t>C</a:t>
              </a:r>
            </a:p>
          </p:txBody>
        </p:sp>
      </p:grpSp>
    </p:spTree>
    <p:extLst>
      <p:ext uri="{BB962C8B-B14F-4D97-AF65-F5344CB8AC3E}">
        <p14:creationId xmlns:p14="http://schemas.microsoft.com/office/powerpoint/2010/main" val="3433863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strips(downLeft)">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strips(downLeft)">
                                      <p:cBhvr>
                                        <p:cTn id="12" dur="500"/>
                                        <p:tgtEl>
                                          <p:spTgt spid="51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strips(downLeft)">
                                      <p:cBhvr>
                                        <p:cTn id="17"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4B27B874-6FC4-4A49-BFE4-3F4CBEC03FFA}" type="slidenum">
              <a:rPr lang="en-US" altLang="en-US" sz="1400" b="0"/>
              <a:pPr/>
              <a:t>28</a:t>
            </a:fld>
            <a:endParaRPr lang="en-US" altLang="en-US" sz="1400" b="0"/>
          </a:p>
        </p:txBody>
      </p:sp>
      <p:sp>
        <p:nvSpPr>
          <p:cNvPr id="12290" name="Rectangle 2"/>
          <p:cNvSpPr>
            <a:spLocks noGrp="1" noChangeArrowheads="1"/>
          </p:cNvSpPr>
          <p:nvPr>
            <p:ph type="title"/>
          </p:nvPr>
        </p:nvSpPr>
        <p:spPr/>
        <p:txBody>
          <a:bodyPr/>
          <a:lstStyle/>
          <a:p>
            <a:pPr>
              <a:defRPr/>
            </a:pPr>
            <a:r>
              <a:rPr lang="en-US" b="1" dirty="0" smtClean="0"/>
              <a:t>Thymine and Cytosine are pyrimidines</a:t>
            </a:r>
            <a:endParaRPr lang="en-US" dirty="0" smtClean="0"/>
          </a:p>
        </p:txBody>
      </p:sp>
      <p:sp>
        <p:nvSpPr>
          <p:cNvPr id="12291" name="Rectangle 3"/>
          <p:cNvSpPr>
            <a:spLocks noGrp="1" noChangeArrowheads="1"/>
          </p:cNvSpPr>
          <p:nvPr>
            <p:ph type="body" idx="1"/>
          </p:nvPr>
        </p:nvSpPr>
        <p:spPr>
          <a:xfrm>
            <a:off x="685800" y="1981200"/>
            <a:ext cx="7772400" cy="1371600"/>
          </a:xfrm>
        </p:spPr>
        <p:txBody>
          <a:bodyPr/>
          <a:lstStyle/>
          <a:p>
            <a:pPr>
              <a:lnSpc>
                <a:spcPct val="90000"/>
              </a:lnSpc>
              <a:defRPr/>
            </a:pPr>
            <a:endParaRPr lang="en-US" dirty="0" smtClean="0">
              <a:effectLst>
                <a:outerShdw blurRad="38100" dist="38100" dir="2700000" algn="tl">
                  <a:srgbClr val="FFFFFF"/>
                </a:outerShdw>
              </a:effectLst>
            </a:endParaRPr>
          </a:p>
          <a:p>
            <a:pPr marL="0" indent="0" algn="ctr">
              <a:lnSpc>
                <a:spcPct val="90000"/>
              </a:lnSpc>
              <a:buNone/>
              <a:defRPr/>
            </a:pPr>
            <a:r>
              <a:rPr lang="en-US" dirty="0" smtClean="0"/>
              <a:t>Thymine and cytosine each have one ring of carbon and nitrogen atoms.</a:t>
            </a:r>
          </a:p>
        </p:txBody>
      </p:sp>
      <p:grpSp>
        <p:nvGrpSpPr>
          <p:cNvPr id="2" name="Group 38"/>
          <p:cNvGrpSpPr>
            <a:grpSpLocks/>
          </p:cNvGrpSpPr>
          <p:nvPr/>
        </p:nvGrpSpPr>
        <p:grpSpPr bwMode="auto">
          <a:xfrm>
            <a:off x="4724400" y="3657600"/>
            <a:ext cx="3070225" cy="2573338"/>
            <a:chOff x="2688" y="2352"/>
            <a:chExt cx="1934" cy="1621"/>
          </a:xfrm>
        </p:grpSpPr>
        <p:sp>
          <p:nvSpPr>
            <p:cNvPr id="14359" name="AutoShape 5"/>
            <p:cNvSpPr>
              <a:spLocks noChangeArrowheads="1"/>
            </p:cNvSpPr>
            <p:nvPr/>
          </p:nvSpPr>
          <p:spPr bwMode="auto">
            <a:xfrm>
              <a:off x="3216" y="2688"/>
              <a:ext cx="960" cy="864"/>
            </a:xfrm>
            <a:prstGeom prst="hexagon">
              <a:avLst>
                <a:gd name="adj" fmla="val 27778"/>
                <a:gd name="vf" fmla="val 115470"/>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4360" name="Oval 11"/>
            <p:cNvSpPr>
              <a:spLocks noChangeArrowheads="1"/>
            </p:cNvSpPr>
            <p:nvPr/>
          </p:nvSpPr>
          <p:spPr bwMode="auto">
            <a:xfrm>
              <a:off x="3792" y="259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61" name="Oval 12"/>
            <p:cNvSpPr>
              <a:spLocks noChangeArrowheads="1"/>
            </p:cNvSpPr>
            <p:nvPr/>
          </p:nvSpPr>
          <p:spPr bwMode="auto">
            <a:xfrm>
              <a:off x="3984"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62" name="Oval 13"/>
            <p:cNvSpPr>
              <a:spLocks noChangeArrowheads="1"/>
            </p:cNvSpPr>
            <p:nvPr/>
          </p:nvSpPr>
          <p:spPr bwMode="auto">
            <a:xfrm>
              <a:off x="3840" y="3456"/>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63" name="Oval 14"/>
            <p:cNvSpPr>
              <a:spLocks noChangeArrowheads="1"/>
            </p:cNvSpPr>
            <p:nvPr/>
          </p:nvSpPr>
          <p:spPr bwMode="auto">
            <a:xfrm>
              <a:off x="3072"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64" name="Oval 18"/>
            <p:cNvSpPr>
              <a:spLocks noChangeArrowheads="1"/>
            </p:cNvSpPr>
            <p:nvPr/>
          </p:nvSpPr>
          <p:spPr bwMode="auto">
            <a:xfrm>
              <a:off x="3360" y="3456"/>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4365" name="Oval 19"/>
            <p:cNvSpPr>
              <a:spLocks noChangeArrowheads="1"/>
            </p:cNvSpPr>
            <p:nvPr/>
          </p:nvSpPr>
          <p:spPr bwMode="auto">
            <a:xfrm>
              <a:off x="3312"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4366" name="Line 23"/>
            <p:cNvSpPr>
              <a:spLocks noChangeShapeType="1"/>
            </p:cNvSpPr>
            <p:nvPr/>
          </p:nvSpPr>
          <p:spPr bwMode="auto">
            <a:xfrm flipV="1">
              <a:off x="3984" y="2400"/>
              <a:ext cx="240"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7" name="Line 24"/>
            <p:cNvSpPr>
              <a:spLocks noChangeShapeType="1"/>
            </p:cNvSpPr>
            <p:nvPr/>
          </p:nvSpPr>
          <p:spPr bwMode="auto">
            <a:xfrm flipH="1">
              <a:off x="2928" y="3120"/>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318" name="Oval 30"/>
            <p:cNvSpPr>
              <a:spLocks noChangeArrowheads="1"/>
            </p:cNvSpPr>
            <p:nvPr/>
          </p:nvSpPr>
          <p:spPr bwMode="auto">
            <a:xfrm>
              <a:off x="2688" y="3024"/>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4369" name="Line 33"/>
            <p:cNvSpPr>
              <a:spLocks noChangeShapeType="1"/>
            </p:cNvSpPr>
            <p:nvPr/>
          </p:nvSpPr>
          <p:spPr bwMode="auto">
            <a:xfrm flipH="1">
              <a:off x="2928" y="3168"/>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0" name="Oval 34"/>
            <p:cNvSpPr>
              <a:spLocks noChangeArrowheads="1"/>
            </p:cNvSpPr>
            <p:nvPr/>
          </p:nvSpPr>
          <p:spPr bwMode="auto">
            <a:xfrm>
              <a:off x="4080" y="235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2323" name="Text Box 35"/>
            <p:cNvSpPr txBox="1">
              <a:spLocks noChangeArrowheads="1"/>
            </p:cNvSpPr>
            <p:nvPr/>
          </p:nvSpPr>
          <p:spPr bwMode="auto">
            <a:xfrm>
              <a:off x="3638" y="3646"/>
              <a:ext cx="984" cy="327"/>
            </a:xfrm>
            <a:prstGeom prst="rect">
              <a:avLst/>
            </a:prstGeom>
            <a:noFill/>
            <a:ln w="9525">
              <a:noFill/>
              <a:miter lim="800000"/>
              <a:headEnd/>
              <a:tailEnd/>
            </a:ln>
            <a:effectLst/>
          </p:spPr>
          <p:txBody>
            <a:bodyPr wrap="none">
              <a:spAutoFit/>
            </a:bodyPr>
            <a:lstStyle/>
            <a:p>
              <a:pPr>
                <a:defRPr/>
              </a:pPr>
              <a:r>
                <a:rPr lang="en-US" sz="2800" b="0">
                  <a:effectLst>
                    <a:outerShdw blurRad="38100" dist="38100" dir="2700000" algn="tl">
                      <a:srgbClr val="FFFFFF"/>
                    </a:outerShdw>
                  </a:effectLst>
                </a:rPr>
                <a:t>cytosine</a:t>
              </a:r>
            </a:p>
          </p:txBody>
        </p:sp>
      </p:grpSp>
      <p:grpSp>
        <p:nvGrpSpPr>
          <p:cNvPr id="3" name="Group 41"/>
          <p:cNvGrpSpPr>
            <a:grpSpLocks/>
          </p:cNvGrpSpPr>
          <p:nvPr/>
        </p:nvGrpSpPr>
        <p:grpSpPr bwMode="auto">
          <a:xfrm>
            <a:off x="990600" y="3810000"/>
            <a:ext cx="2971800" cy="2497138"/>
            <a:chOff x="624" y="2400"/>
            <a:chExt cx="1872" cy="1573"/>
          </a:xfrm>
        </p:grpSpPr>
        <p:grpSp>
          <p:nvGrpSpPr>
            <p:cNvPr id="14343" name="Group 40"/>
            <p:cNvGrpSpPr>
              <a:grpSpLocks/>
            </p:cNvGrpSpPr>
            <p:nvPr/>
          </p:nvGrpSpPr>
          <p:grpSpPr bwMode="auto">
            <a:xfrm>
              <a:off x="624" y="2400"/>
              <a:ext cx="1751" cy="1573"/>
              <a:chOff x="624" y="2400"/>
              <a:chExt cx="1751" cy="1573"/>
            </a:xfrm>
          </p:grpSpPr>
          <p:sp>
            <p:nvSpPr>
              <p:cNvPr id="14345" name="Line 32"/>
              <p:cNvSpPr>
                <a:spLocks noChangeShapeType="1"/>
              </p:cNvSpPr>
              <p:nvPr/>
            </p:nvSpPr>
            <p:spPr bwMode="auto">
              <a:xfrm flipV="1">
                <a:off x="2016" y="24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6" name="AutoShape 4"/>
              <p:cNvSpPr>
                <a:spLocks noChangeArrowheads="1"/>
              </p:cNvSpPr>
              <p:nvPr/>
            </p:nvSpPr>
            <p:spPr bwMode="auto">
              <a:xfrm>
                <a:off x="1104" y="2688"/>
                <a:ext cx="1008" cy="912"/>
              </a:xfrm>
              <a:prstGeom prst="hexagon">
                <a:avLst>
                  <a:gd name="adj" fmla="val 27632"/>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4347" name="Oval 6"/>
              <p:cNvSpPr>
                <a:spLocks noChangeArrowheads="1"/>
              </p:cNvSpPr>
              <p:nvPr/>
            </p:nvSpPr>
            <p:spPr bwMode="auto">
              <a:xfrm>
                <a:off x="1776" y="2640"/>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48" name="Oval 8"/>
              <p:cNvSpPr>
                <a:spLocks noChangeArrowheads="1"/>
              </p:cNvSpPr>
              <p:nvPr/>
            </p:nvSpPr>
            <p:spPr bwMode="auto">
              <a:xfrm>
                <a:off x="1968"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49" name="Oval 9"/>
              <p:cNvSpPr>
                <a:spLocks noChangeArrowheads="1"/>
              </p:cNvSpPr>
              <p:nvPr/>
            </p:nvSpPr>
            <p:spPr bwMode="auto">
              <a:xfrm>
                <a:off x="1728" y="350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50" name="Oval 10"/>
              <p:cNvSpPr>
                <a:spLocks noChangeArrowheads="1"/>
              </p:cNvSpPr>
              <p:nvPr/>
            </p:nvSpPr>
            <p:spPr bwMode="auto">
              <a:xfrm>
                <a:off x="960"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4351" name="Oval 15"/>
              <p:cNvSpPr>
                <a:spLocks noChangeArrowheads="1"/>
              </p:cNvSpPr>
              <p:nvPr/>
            </p:nvSpPr>
            <p:spPr bwMode="auto">
              <a:xfrm>
                <a:off x="1296"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4352" name="Oval 17"/>
              <p:cNvSpPr>
                <a:spLocks noChangeArrowheads="1"/>
              </p:cNvSpPr>
              <p:nvPr/>
            </p:nvSpPr>
            <p:spPr bwMode="auto">
              <a:xfrm>
                <a:off x="1200" y="350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4353" name="Line 20"/>
              <p:cNvSpPr>
                <a:spLocks noChangeShapeType="1"/>
              </p:cNvSpPr>
              <p:nvPr/>
            </p:nvSpPr>
            <p:spPr bwMode="auto">
              <a:xfrm flipV="1">
                <a:off x="1968" y="2448"/>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4" name="Line 22"/>
              <p:cNvSpPr>
                <a:spLocks noChangeShapeType="1"/>
              </p:cNvSpPr>
              <p:nvPr/>
            </p:nvSpPr>
            <p:spPr bwMode="auto">
              <a:xfrm flipH="1">
                <a:off x="816" y="3216"/>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5" name="Line 26"/>
              <p:cNvSpPr>
                <a:spLocks noChangeShapeType="1"/>
              </p:cNvSpPr>
              <p:nvPr/>
            </p:nvSpPr>
            <p:spPr bwMode="auto">
              <a:xfrm flipH="1">
                <a:off x="816" y="3168"/>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315" name="Oval 27"/>
              <p:cNvSpPr>
                <a:spLocks noChangeArrowheads="1"/>
              </p:cNvSpPr>
              <p:nvPr/>
            </p:nvSpPr>
            <p:spPr bwMode="auto">
              <a:xfrm>
                <a:off x="624" y="3072"/>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2317" name="Oval 29"/>
              <p:cNvSpPr>
                <a:spLocks noChangeArrowheads="1"/>
              </p:cNvSpPr>
              <p:nvPr/>
            </p:nvSpPr>
            <p:spPr bwMode="auto">
              <a:xfrm>
                <a:off x="2064" y="2400"/>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2324" name="Text Box 36"/>
              <p:cNvSpPr txBox="1">
                <a:spLocks noChangeArrowheads="1"/>
              </p:cNvSpPr>
              <p:nvPr/>
            </p:nvSpPr>
            <p:spPr bwMode="auto">
              <a:xfrm>
                <a:off x="1430" y="3646"/>
                <a:ext cx="945" cy="327"/>
              </a:xfrm>
              <a:prstGeom prst="rect">
                <a:avLst/>
              </a:prstGeom>
              <a:noFill/>
              <a:ln w="9525">
                <a:noFill/>
                <a:miter lim="800000"/>
                <a:headEnd/>
                <a:tailEnd/>
              </a:ln>
              <a:effectLst/>
            </p:spPr>
            <p:txBody>
              <a:bodyPr wrap="none">
                <a:spAutoFit/>
              </a:bodyPr>
              <a:lstStyle/>
              <a:p>
                <a:pPr>
                  <a:defRPr/>
                </a:pPr>
                <a:r>
                  <a:rPr lang="en-US" sz="2800" b="0">
                    <a:effectLst>
                      <a:outerShdw blurRad="38100" dist="38100" dir="2700000" algn="tl">
                        <a:srgbClr val="FFFFFF"/>
                      </a:outerShdw>
                    </a:effectLst>
                  </a:rPr>
                  <a:t>thymine</a:t>
                </a:r>
              </a:p>
            </p:txBody>
          </p:sp>
        </p:grpSp>
        <p:sp>
          <p:nvSpPr>
            <p:cNvPr id="14344" name="Oval 39"/>
            <p:cNvSpPr>
              <a:spLocks noChangeArrowheads="1"/>
            </p:cNvSpPr>
            <p:nvPr/>
          </p:nvSpPr>
          <p:spPr bwMode="auto">
            <a:xfrm>
              <a:off x="2208" y="3168"/>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grpSp>
    </p:spTree>
    <p:extLst>
      <p:ext uri="{BB962C8B-B14F-4D97-AF65-F5344CB8AC3E}">
        <p14:creationId xmlns:p14="http://schemas.microsoft.com/office/powerpoint/2010/main" val="1135500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 calcmode="lin" valueType="num">
                                      <p:cBhvr additive="base">
                                        <p:cTn id="12" dur="500" fill="hold"/>
                                        <p:tgtEl>
                                          <p:spTgt spid="1229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0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fld id="{8EFFEFD2-B720-4321-B9B1-5212BF692EC4}" type="slidenum">
              <a:rPr lang="en-US" altLang="en-US" sz="1400" b="0"/>
              <a:pPr/>
              <a:t>29</a:t>
            </a:fld>
            <a:endParaRPr lang="en-US" altLang="en-US" sz="1400" b="0"/>
          </a:p>
        </p:txBody>
      </p:sp>
      <p:sp>
        <p:nvSpPr>
          <p:cNvPr id="27650" name="Rectangle 2"/>
          <p:cNvSpPr>
            <a:spLocks noGrp="1" noChangeArrowheads="1"/>
          </p:cNvSpPr>
          <p:nvPr>
            <p:ph type="title"/>
          </p:nvPr>
        </p:nvSpPr>
        <p:spPr/>
        <p:txBody>
          <a:bodyPr/>
          <a:lstStyle/>
          <a:p>
            <a:pPr>
              <a:defRPr/>
            </a:pPr>
            <a:r>
              <a:rPr lang="en-US" b="1" dirty="0" smtClean="0"/>
              <a:t>Adenine and Guanine are purines</a:t>
            </a:r>
          </a:p>
        </p:txBody>
      </p:sp>
      <p:sp>
        <p:nvSpPr>
          <p:cNvPr id="27651" name="Rectangle 3"/>
          <p:cNvSpPr>
            <a:spLocks noGrp="1" noChangeArrowheads="1"/>
          </p:cNvSpPr>
          <p:nvPr>
            <p:ph type="body" idx="1"/>
          </p:nvPr>
        </p:nvSpPr>
        <p:spPr>
          <a:xfrm>
            <a:off x="694267" y="2262760"/>
            <a:ext cx="7772400" cy="1371600"/>
          </a:xfrm>
        </p:spPr>
        <p:txBody>
          <a:bodyPr/>
          <a:lstStyle/>
          <a:p>
            <a:pPr algn="ctr">
              <a:lnSpc>
                <a:spcPct val="90000"/>
              </a:lnSpc>
              <a:defRPr/>
            </a:pPr>
            <a:r>
              <a:rPr lang="en-US" b="1" dirty="0" smtClean="0"/>
              <a:t>Adenine and guanine each have two rings of carbon and nitrogen atoms.</a:t>
            </a:r>
          </a:p>
        </p:txBody>
      </p:sp>
      <p:grpSp>
        <p:nvGrpSpPr>
          <p:cNvPr id="2" name="Group 43"/>
          <p:cNvGrpSpPr>
            <a:grpSpLocks/>
          </p:cNvGrpSpPr>
          <p:nvPr/>
        </p:nvGrpSpPr>
        <p:grpSpPr bwMode="auto">
          <a:xfrm>
            <a:off x="1295400" y="3733800"/>
            <a:ext cx="2743200" cy="2671763"/>
            <a:chOff x="960" y="2352"/>
            <a:chExt cx="1728" cy="1683"/>
          </a:xfrm>
        </p:grpSpPr>
        <p:grpSp>
          <p:nvGrpSpPr>
            <p:cNvPr id="15386" name="Group 34"/>
            <p:cNvGrpSpPr>
              <a:grpSpLocks/>
            </p:cNvGrpSpPr>
            <p:nvPr/>
          </p:nvGrpSpPr>
          <p:grpSpPr bwMode="auto">
            <a:xfrm>
              <a:off x="960" y="2352"/>
              <a:ext cx="1584" cy="1683"/>
              <a:chOff x="960" y="2352"/>
              <a:chExt cx="1584" cy="1683"/>
            </a:xfrm>
          </p:grpSpPr>
          <p:grpSp>
            <p:nvGrpSpPr>
              <p:cNvPr id="15390" name="Group 30"/>
              <p:cNvGrpSpPr>
                <a:grpSpLocks/>
              </p:cNvGrpSpPr>
              <p:nvPr/>
            </p:nvGrpSpPr>
            <p:grpSpPr bwMode="auto">
              <a:xfrm>
                <a:off x="960" y="2352"/>
                <a:ext cx="1584" cy="1584"/>
                <a:chOff x="960" y="2352"/>
                <a:chExt cx="1584" cy="1584"/>
              </a:xfrm>
            </p:grpSpPr>
            <p:sp>
              <p:nvSpPr>
                <p:cNvPr id="15392" name="AutoShape 22"/>
                <p:cNvSpPr>
                  <a:spLocks noChangeArrowheads="1"/>
                </p:cNvSpPr>
                <p:nvPr/>
              </p:nvSpPr>
              <p:spPr bwMode="auto">
                <a:xfrm rot="-1069610">
                  <a:off x="1872" y="3168"/>
                  <a:ext cx="672" cy="768"/>
                </a:xfrm>
                <a:prstGeom prst="pentagon">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5393" name="AutoShape 4"/>
                <p:cNvSpPr>
                  <a:spLocks noChangeArrowheads="1"/>
                </p:cNvSpPr>
                <p:nvPr/>
              </p:nvSpPr>
              <p:spPr bwMode="auto">
                <a:xfrm>
                  <a:off x="1104" y="2688"/>
                  <a:ext cx="1008" cy="912"/>
                </a:xfrm>
                <a:prstGeom prst="hexagon">
                  <a:avLst>
                    <a:gd name="adj" fmla="val 27632"/>
                    <a:gd name="vf" fmla="val 115470"/>
                  </a:avLst>
                </a:prstGeom>
                <a:solidFill>
                  <a:srgbClr val="FFCC99"/>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5394" name="Oval 6"/>
                <p:cNvSpPr>
                  <a:spLocks noChangeArrowheads="1"/>
                </p:cNvSpPr>
                <p:nvPr/>
              </p:nvSpPr>
              <p:spPr bwMode="auto">
                <a:xfrm>
                  <a:off x="1776" y="2640"/>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95" name="Oval 7"/>
                <p:cNvSpPr>
                  <a:spLocks noChangeArrowheads="1"/>
                </p:cNvSpPr>
                <p:nvPr/>
              </p:nvSpPr>
              <p:spPr bwMode="auto">
                <a:xfrm>
                  <a:off x="1968"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96" name="Oval 8"/>
                <p:cNvSpPr>
                  <a:spLocks noChangeArrowheads="1"/>
                </p:cNvSpPr>
                <p:nvPr/>
              </p:nvSpPr>
              <p:spPr bwMode="auto">
                <a:xfrm>
                  <a:off x="1728" y="350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97" name="Oval 9"/>
                <p:cNvSpPr>
                  <a:spLocks noChangeArrowheads="1"/>
                </p:cNvSpPr>
                <p:nvPr/>
              </p:nvSpPr>
              <p:spPr bwMode="auto">
                <a:xfrm>
                  <a:off x="960" y="307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98" name="Oval 14"/>
                <p:cNvSpPr>
                  <a:spLocks noChangeArrowheads="1"/>
                </p:cNvSpPr>
                <p:nvPr/>
              </p:nvSpPr>
              <p:spPr bwMode="auto">
                <a:xfrm>
                  <a:off x="1296"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5399" name="Oval 15"/>
                <p:cNvSpPr>
                  <a:spLocks noChangeArrowheads="1"/>
                </p:cNvSpPr>
                <p:nvPr/>
              </p:nvSpPr>
              <p:spPr bwMode="auto">
                <a:xfrm>
                  <a:off x="1200" y="350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5400" name="Line 24"/>
                <p:cNvSpPr>
                  <a:spLocks noChangeShapeType="1"/>
                </p:cNvSpPr>
                <p:nvPr/>
              </p:nvSpPr>
              <p:spPr bwMode="auto">
                <a:xfrm flipV="1">
                  <a:off x="2016" y="24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01" name="Oval 26"/>
                <p:cNvSpPr>
                  <a:spLocks noChangeArrowheads="1"/>
                </p:cNvSpPr>
                <p:nvPr/>
              </p:nvSpPr>
              <p:spPr bwMode="auto">
                <a:xfrm>
                  <a:off x="2112" y="235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sp>
            <p:nvSpPr>
              <p:cNvPr id="27680" name="Text Box 32"/>
              <p:cNvSpPr txBox="1">
                <a:spLocks noChangeArrowheads="1"/>
              </p:cNvSpPr>
              <p:nvPr/>
            </p:nvSpPr>
            <p:spPr bwMode="auto">
              <a:xfrm>
                <a:off x="960" y="3747"/>
                <a:ext cx="839" cy="288"/>
              </a:xfrm>
              <a:prstGeom prst="rect">
                <a:avLst/>
              </a:prstGeom>
              <a:noFill/>
              <a:ln w="9525">
                <a:noFill/>
                <a:miter lim="800000"/>
                <a:headEnd/>
                <a:tailEnd/>
              </a:ln>
              <a:effectLst/>
            </p:spPr>
            <p:txBody>
              <a:bodyPr wrap="none">
                <a:spAutoFit/>
              </a:bodyPr>
              <a:lstStyle/>
              <a:p>
                <a:pPr>
                  <a:defRPr/>
                </a:pPr>
                <a:r>
                  <a:rPr lang="en-US">
                    <a:effectLst>
                      <a:outerShdw blurRad="38100" dist="38100" dir="2700000" algn="tl">
                        <a:srgbClr val="FFFFFF"/>
                      </a:outerShdw>
                    </a:effectLst>
                  </a:rPr>
                  <a:t>Adenine</a:t>
                </a:r>
              </a:p>
            </p:txBody>
          </p:sp>
        </p:grpSp>
        <p:sp>
          <p:nvSpPr>
            <p:cNvPr id="27684" name="Oval 36"/>
            <p:cNvSpPr>
              <a:spLocks noChangeArrowheads="1"/>
            </p:cNvSpPr>
            <p:nvPr/>
          </p:nvSpPr>
          <p:spPr bwMode="auto">
            <a:xfrm>
              <a:off x="2064" y="3840"/>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27688" name="Oval 40"/>
            <p:cNvSpPr>
              <a:spLocks noChangeArrowheads="1"/>
            </p:cNvSpPr>
            <p:nvPr/>
          </p:nvSpPr>
          <p:spPr bwMode="auto">
            <a:xfrm>
              <a:off x="2400" y="3264"/>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15389" name="Oval 41"/>
            <p:cNvSpPr>
              <a:spLocks noChangeArrowheads="1"/>
            </p:cNvSpPr>
            <p:nvPr/>
          </p:nvSpPr>
          <p:spPr bwMode="auto">
            <a:xfrm>
              <a:off x="2448" y="3792"/>
              <a:ext cx="240"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solidFill>
                    <a:srgbClr val="FFFFFF"/>
                  </a:solidFill>
                </a:rPr>
                <a:t>C</a:t>
              </a:r>
            </a:p>
          </p:txBody>
        </p:sp>
      </p:grpSp>
      <p:grpSp>
        <p:nvGrpSpPr>
          <p:cNvPr id="5" name="Group 44"/>
          <p:cNvGrpSpPr>
            <a:grpSpLocks/>
          </p:cNvGrpSpPr>
          <p:nvPr/>
        </p:nvGrpSpPr>
        <p:grpSpPr bwMode="auto">
          <a:xfrm>
            <a:off x="4267200" y="3657600"/>
            <a:ext cx="3276600" cy="2743200"/>
            <a:chOff x="2688" y="2304"/>
            <a:chExt cx="2064" cy="1728"/>
          </a:xfrm>
        </p:grpSpPr>
        <p:grpSp>
          <p:nvGrpSpPr>
            <p:cNvPr id="15367" name="Group 35"/>
            <p:cNvGrpSpPr>
              <a:grpSpLocks/>
            </p:cNvGrpSpPr>
            <p:nvPr/>
          </p:nvGrpSpPr>
          <p:grpSpPr bwMode="auto">
            <a:xfrm>
              <a:off x="2688" y="2304"/>
              <a:ext cx="1920" cy="1683"/>
              <a:chOff x="2688" y="2304"/>
              <a:chExt cx="1920" cy="1683"/>
            </a:xfrm>
          </p:grpSpPr>
          <p:grpSp>
            <p:nvGrpSpPr>
              <p:cNvPr id="15371" name="Group 31"/>
              <p:cNvGrpSpPr>
                <a:grpSpLocks/>
              </p:cNvGrpSpPr>
              <p:nvPr/>
            </p:nvGrpSpPr>
            <p:grpSpPr bwMode="auto">
              <a:xfrm>
                <a:off x="2688" y="2304"/>
                <a:ext cx="1920" cy="1601"/>
                <a:chOff x="2688" y="2304"/>
                <a:chExt cx="1920" cy="1601"/>
              </a:xfrm>
            </p:grpSpPr>
            <p:sp>
              <p:nvSpPr>
                <p:cNvPr id="15373" name="AutoShape 23"/>
                <p:cNvSpPr>
                  <a:spLocks noChangeArrowheads="1"/>
                </p:cNvSpPr>
                <p:nvPr/>
              </p:nvSpPr>
              <p:spPr bwMode="auto">
                <a:xfrm rot="-1530211">
                  <a:off x="3888" y="3168"/>
                  <a:ext cx="720" cy="737"/>
                </a:xfrm>
                <a:prstGeom prst="pentagon">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5374" name="AutoShape 5"/>
                <p:cNvSpPr>
                  <a:spLocks noChangeArrowheads="1"/>
                </p:cNvSpPr>
                <p:nvPr/>
              </p:nvSpPr>
              <p:spPr bwMode="auto">
                <a:xfrm>
                  <a:off x="3216" y="2688"/>
                  <a:ext cx="960" cy="864"/>
                </a:xfrm>
                <a:prstGeom prst="hexagon">
                  <a:avLst>
                    <a:gd name="adj" fmla="val 27778"/>
                    <a:gd name="vf" fmla="val 115470"/>
                  </a:avLst>
                </a:prstGeom>
                <a:solidFill>
                  <a:srgbClr val="FFCCCC"/>
                </a:solidFill>
                <a:ln w="9525">
                  <a:solidFill>
                    <a:schemeClr val="tx1"/>
                  </a:solidFill>
                  <a:miter lim="800000"/>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endParaRPr lang="en-US" altLang="en-US"/>
                </a:p>
              </p:txBody>
            </p:sp>
            <p:sp>
              <p:nvSpPr>
                <p:cNvPr id="15375" name="Oval 10"/>
                <p:cNvSpPr>
                  <a:spLocks noChangeArrowheads="1"/>
                </p:cNvSpPr>
                <p:nvPr/>
              </p:nvSpPr>
              <p:spPr bwMode="auto">
                <a:xfrm>
                  <a:off x="3792" y="2592"/>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76" name="Oval 11"/>
                <p:cNvSpPr>
                  <a:spLocks noChangeArrowheads="1"/>
                </p:cNvSpPr>
                <p:nvPr/>
              </p:nvSpPr>
              <p:spPr bwMode="auto">
                <a:xfrm>
                  <a:off x="3984"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77" name="Oval 12"/>
                <p:cNvSpPr>
                  <a:spLocks noChangeArrowheads="1"/>
                </p:cNvSpPr>
                <p:nvPr/>
              </p:nvSpPr>
              <p:spPr bwMode="auto">
                <a:xfrm>
                  <a:off x="3840" y="3456"/>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78" name="Oval 13"/>
                <p:cNvSpPr>
                  <a:spLocks noChangeArrowheads="1"/>
                </p:cNvSpPr>
                <p:nvPr/>
              </p:nvSpPr>
              <p:spPr bwMode="auto">
                <a:xfrm>
                  <a:off x="3072" y="3024"/>
                  <a:ext cx="288"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solidFill>
                        <a:srgbClr val="FFFFFF"/>
                      </a:solidFill>
                    </a:rPr>
                    <a:t>C</a:t>
                  </a:r>
                  <a:endParaRPr lang="en-US" altLang="en-US" b="0"/>
                </a:p>
              </p:txBody>
            </p:sp>
            <p:sp>
              <p:nvSpPr>
                <p:cNvPr id="15379" name="Oval 16"/>
                <p:cNvSpPr>
                  <a:spLocks noChangeArrowheads="1"/>
                </p:cNvSpPr>
                <p:nvPr/>
              </p:nvSpPr>
              <p:spPr bwMode="auto">
                <a:xfrm>
                  <a:off x="3360" y="3456"/>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5380" name="Oval 17"/>
                <p:cNvSpPr>
                  <a:spLocks noChangeArrowheads="1"/>
                </p:cNvSpPr>
                <p:nvPr/>
              </p:nvSpPr>
              <p:spPr bwMode="auto">
                <a:xfrm>
                  <a:off x="3312" y="2592"/>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sp>
              <p:nvSpPr>
                <p:cNvPr id="15381" name="Line 20"/>
                <p:cNvSpPr>
                  <a:spLocks noChangeShapeType="1"/>
                </p:cNvSpPr>
                <p:nvPr/>
              </p:nvSpPr>
              <p:spPr bwMode="auto">
                <a:xfrm flipV="1">
                  <a:off x="3984" y="240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82" name="Line 21"/>
                <p:cNvSpPr>
                  <a:spLocks noChangeShapeType="1"/>
                </p:cNvSpPr>
                <p:nvPr/>
              </p:nvSpPr>
              <p:spPr bwMode="auto">
                <a:xfrm flipH="1">
                  <a:off x="2928" y="3120"/>
                  <a:ext cx="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83" name="Line 25"/>
                <p:cNvSpPr>
                  <a:spLocks noChangeShapeType="1"/>
                </p:cNvSpPr>
                <p:nvPr/>
              </p:nvSpPr>
              <p:spPr bwMode="auto">
                <a:xfrm flipV="1">
                  <a:off x="4032" y="2448"/>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75" name="Oval 27"/>
                <p:cNvSpPr>
                  <a:spLocks noChangeArrowheads="1"/>
                </p:cNvSpPr>
                <p:nvPr/>
              </p:nvSpPr>
              <p:spPr bwMode="auto">
                <a:xfrm>
                  <a:off x="4080" y="2304"/>
                  <a:ext cx="240" cy="192"/>
                </a:xfrm>
                <a:prstGeom prst="ellipse">
                  <a:avLst/>
                </a:prstGeom>
                <a:solidFill>
                  <a:srgbClr val="FFFF00"/>
                </a:solidFill>
                <a:ln w="9525">
                  <a:solidFill>
                    <a:schemeClr val="tx1"/>
                  </a:solidFill>
                  <a:round/>
                  <a:headEnd/>
                  <a:tailEnd/>
                </a:ln>
                <a:effectLst/>
              </p:spPr>
              <p:txBody>
                <a:bodyPr wrap="none" anchor="ctr"/>
                <a:lstStyle/>
                <a:p>
                  <a:pPr algn="ctr">
                    <a:defRPr/>
                  </a:pPr>
                  <a:r>
                    <a:rPr lang="en-US">
                      <a:effectLst>
                        <a:outerShdw blurRad="38100" dist="38100" dir="2700000" algn="tl">
                          <a:srgbClr val="FFFFFF"/>
                        </a:outerShdw>
                      </a:effectLst>
                    </a:rPr>
                    <a:t>O</a:t>
                  </a:r>
                </a:p>
              </p:txBody>
            </p:sp>
            <p:sp>
              <p:nvSpPr>
                <p:cNvPr id="15385" name="Oval 29"/>
                <p:cNvSpPr>
                  <a:spLocks noChangeArrowheads="1"/>
                </p:cNvSpPr>
                <p:nvPr/>
              </p:nvSpPr>
              <p:spPr bwMode="auto">
                <a:xfrm>
                  <a:off x="2688" y="3024"/>
                  <a:ext cx="240" cy="192"/>
                </a:xfrm>
                <a:prstGeom prst="ellipse">
                  <a:avLst/>
                </a:prstGeom>
                <a:solidFill>
                  <a:schemeClr val="accent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b="0"/>
                    <a:t> N</a:t>
                  </a:r>
                </a:p>
              </p:txBody>
            </p:sp>
          </p:grpSp>
          <p:sp>
            <p:nvSpPr>
              <p:cNvPr id="27681" name="Text Box 33"/>
              <p:cNvSpPr txBox="1">
                <a:spLocks noChangeArrowheads="1"/>
              </p:cNvSpPr>
              <p:nvPr/>
            </p:nvSpPr>
            <p:spPr bwMode="auto">
              <a:xfrm>
                <a:off x="3024" y="3699"/>
                <a:ext cx="817" cy="288"/>
              </a:xfrm>
              <a:prstGeom prst="rect">
                <a:avLst/>
              </a:prstGeom>
              <a:noFill/>
              <a:ln w="9525">
                <a:noFill/>
                <a:miter lim="800000"/>
                <a:headEnd/>
                <a:tailEnd/>
              </a:ln>
              <a:effectLst/>
            </p:spPr>
            <p:txBody>
              <a:bodyPr wrap="none">
                <a:spAutoFit/>
              </a:bodyPr>
              <a:lstStyle/>
              <a:p>
                <a:pPr>
                  <a:defRPr/>
                </a:pPr>
                <a:r>
                  <a:rPr lang="en-US">
                    <a:effectLst>
                      <a:outerShdw blurRad="38100" dist="38100" dir="2700000" algn="tl">
                        <a:srgbClr val="FFFFFF"/>
                      </a:outerShdw>
                    </a:effectLst>
                  </a:rPr>
                  <a:t>Guanine</a:t>
                </a:r>
              </a:p>
            </p:txBody>
          </p:sp>
        </p:grpSp>
        <p:sp>
          <p:nvSpPr>
            <p:cNvPr id="27686" name="Oval 38"/>
            <p:cNvSpPr>
              <a:spLocks noChangeArrowheads="1"/>
            </p:cNvSpPr>
            <p:nvPr/>
          </p:nvSpPr>
          <p:spPr bwMode="auto">
            <a:xfrm>
              <a:off x="4080" y="3840"/>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27687" name="Oval 39"/>
            <p:cNvSpPr>
              <a:spLocks noChangeArrowheads="1"/>
            </p:cNvSpPr>
            <p:nvPr/>
          </p:nvSpPr>
          <p:spPr bwMode="auto">
            <a:xfrm>
              <a:off x="4416" y="3216"/>
              <a:ext cx="240" cy="192"/>
            </a:xfrm>
            <a:prstGeom prst="ellipse">
              <a:avLst/>
            </a:prstGeom>
            <a:solidFill>
              <a:schemeClr val="accent1"/>
            </a:solidFill>
            <a:ln w="9525">
              <a:solidFill>
                <a:schemeClr val="tx1"/>
              </a:solidFill>
              <a:round/>
              <a:headEnd/>
              <a:tailEnd/>
            </a:ln>
            <a:effectLst/>
          </p:spPr>
          <p:txBody>
            <a:bodyPr wrap="none" anchor="ctr"/>
            <a:lstStyle/>
            <a:p>
              <a:pPr algn="ctr">
                <a:defRPr/>
              </a:pPr>
              <a:r>
                <a:rPr lang="en-US"/>
                <a:t>N</a:t>
              </a:r>
              <a:endParaRPr lang="en-US">
                <a:effectLst>
                  <a:outerShdw blurRad="38100" dist="38100" dir="2700000" algn="tl">
                    <a:srgbClr val="FFFFFF"/>
                  </a:outerShdw>
                </a:effectLst>
              </a:endParaRPr>
            </a:p>
          </p:txBody>
        </p:sp>
        <p:sp>
          <p:nvSpPr>
            <p:cNvPr id="15370" name="Oval 42"/>
            <p:cNvSpPr>
              <a:spLocks noChangeArrowheads="1"/>
            </p:cNvSpPr>
            <p:nvPr/>
          </p:nvSpPr>
          <p:spPr bwMode="auto">
            <a:xfrm>
              <a:off x="4512" y="3648"/>
              <a:ext cx="240" cy="192"/>
            </a:xfrm>
            <a:prstGeom prst="ellipse">
              <a:avLst/>
            </a:prstGeom>
            <a:solidFill>
              <a:schemeClr val="tx1"/>
            </a:solidFill>
            <a:ln w="9525">
              <a:solidFill>
                <a:schemeClr val="tx1"/>
              </a:solidFill>
              <a:round/>
              <a:headEnd/>
              <a:tailEnd/>
            </a:ln>
          </p:spPr>
          <p:txBody>
            <a:bodyPr wrap="none" anchor="ctr"/>
            <a:lstStyle>
              <a:lvl1pPr>
                <a:defRPr sz="2400" b="1">
                  <a:solidFill>
                    <a:schemeClr val="tx1"/>
                  </a:solidFill>
                  <a:latin typeface="Comic Sans MS" panose="030F0702030302020204" pitchFamily="66" charset="0"/>
                </a:defRPr>
              </a:lvl1pPr>
              <a:lvl2pPr marL="742950" indent="-285750">
                <a:defRPr sz="2400" b="1">
                  <a:solidFill>
                    <a:schemeClr val="tx1"/>
                  </a:solidFill>
                  <a:latin typeface="Comic Sans MS" panose="030F0702030302020204" pitchFamily="66" charset="0"/>
                </a:defRPr>
              </a:lvl2pPr>
              <a:lvl3pPr marL="1143000" indent="-228600">
                <a:defRPr sz="2400" b="1">
                  <a:solidFill>
                    <a:schemeClr val="tx1"/>
                  </a:solidFill>
                  <a:latin typeface="Comic Sans MS" panose="030F0702030302020204" pitchFamily="66" charset="0"/>
                </a:defRPr>
              </a:lvl3pPr>
              <a:lvl4pPr marL="1600200" indent="-228600">
                <a:defRPr sz="2400" b="1">
                  <a:solidFill>
                    <a:schemeClr val="tx1"/>
                  </a:solidFill>
                  <a:latin typeface="Comic Sans MS" panose="030F0702030302020204" pitchFamily="66" charset="0"/>
                </a:defRPr>
              </a:lvl4pPr>
              <a:lvl5pPr marL="2057400" indent="-228600">
                <a:defRPr sz="24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b="1">
                  <a:solidFill>
                    <a:schemeClr val="tx1"/>
                  </a:solidFill>
                  <a:latin typeface="Comic Sans MS" panose="030F0702030302020204" pitchFamily="66" charset="0"/>
                </a:defRPr>
              </a:lvl9pPr>
            </a:lstStyle>
            <a:p>
              <a:pPr algn="ctr"/>
              <a:r>
                <a:rPr lang="en-US" altLang="en-US">
                  <a:solidFill>
                    <a:srgbClr val="FFFFFF"/>
                  </a:solidFill>
                </a:rPr>
                <a:t>C</a:t>
              </a:r>
            </a:p>
          </p:txBody>
        </p:sp>
      </p:grpSp>
    </p:spTree>
    <p:extLst>
      <p:ext uri="{BB962C8B-B14F-4D97-AF65-F5344CB8AC3E}">
        <p14:creationId xmlns:p14="http://schemas.microsoft.com/office/powerpoint/2010/main" val="1690511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 calcmode="lin" valueType="num">
                                      <p:cBhvr additive="base">
                                        <p:cTn id="12" dur="500" fill="hold"/>
                                        <p:tgtEl>
                                          <p:spTgt spid="2765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7651">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0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b="1" dirty="0" smtClean="0">
                <a:solidFill>
                  <a:srgbClr val="FF33CC"/>
                </a:solidFill>
              </a:rPr>
              <a:t>MORE SCIENTIFIC CONTRIBUTIONS</a:t>
            </a:r>
          </a:p>
        </p:txBody>
      </p:sp>
      <p:sp>
        <p:nvSpPr>
          <p:cNvPr id="19459" name="Rectangle 3"/>
          <p:cNvSpPr>
            <a:spLocks noGrp="1" noChangeArrowheads="1"/>
          </p:cNvSpPr>
          <p:nvPr>
            <p:ph type="body" idx="1"/>
          </p:nvPr>
        </p:nvSpPr>
        <p:spPr/>
        <p:txBody>
          <a:bodyPr/>
          <a:lstStyle/>
          <a:p>
            <a:pPr eaLnBrk="1" hangingPunct="1">
              <a:lnSpc>
                <a:spcPct val="80000"/>
              </a:lnSpc>
            </a:pPr>
            <a:r>
              <a:rPr lang="en-US" altLang="en-US" sz="2800" dirty="0" smtClean="0"/>
              <a:t>In 1949, </a:t>
            </a:r>
            <a:r>
              <a:rPr lang="en-US" altLang="en-US" sz="2800" b="1" dirty="0" smtClean="0">
                <a:solidFill>
                  <a:srgbClr val="0070C0"/>
                </a:solidFill>
              </a:rPr>
              <a:t>Erwin </a:t>
            </a:r>
            <a:r>
              <a:rPr lang="en-US" sz="2800" b="1" dirty="0">
                <a:solidFill>
                  <a:srgbClr val="0070C0"/>
                </a:solidFill>
              </a:rPr>
              <a:t>Chargaff </a:t>
            </a:r>
            <a:r>
              <a:rPr lang="en-US" sz="2800" dirty="0"/>
              <a:t>analyzed the amounts of the four nucleotides found in DNA and noticed a pattern. </a:t>
            </a:r>
            <a:endParaRPr lang="en-US" sz="2800" dirty="0" smtClean="0"/>
          </a:p>
          <a:p>
            <a:pPr eaLnBrk="1" hangingPunct="1">
              <a:lnSpc>
                <a:spcPct val="80000"/>
              </a:lnSpc>
            </a:pPr>
            <a:r>
              <a:rPr lang="en-US" sz="2800" dirty="0" smtClean="0"/>
              <a:t>The </a:t>
            </a:r>
            <a:r>
              <a:rPr lang="en-US" sz="2800" dirty="0"/>
              <a:t>amount of A-T was the same &amp; G-C was the same. </a:t>
            </a:r>
            <a:endParaRPr lang="en-US" sz="2800" dirty="0" smtClean="0"/>
          </a:p>
          <a:p>
            <a:pPr eaLnBrk="1" hangingPunct="1">
              <a:lnSpc>
                <a:spcPct val="80000"/>
              </a:lnSpc>
            </a:pPr>
            <a:r>
              <a:rPr lang="en-US" sz="2800" dirty="0" smtClean="0"/>
              <a:t>From </a:t>
            </a:r>
            <a:r>
              <a:rPr lang="en-US" sz="2800" dirty="0"/>
              <a:t>this, the </a:t>
            </a:r>
            <a:r>
              <a:rPr lang="en-US" sz="2800" b="1" dirty="0"/>
              <a:t>base-pair rule</a:t>
            </a:r>
            <a:r>
              <a:rPr lang="en-US" sz="2800" dirty="0"/>
              <a:t> was </a:t>
            </a:r>
            <a:r>
              <a:rPr lang="en-US" sz="2800" dirty="0" smtClean="0"/>
              <a:t>formed.</a:t>
            </a:r>
            <a:endParaRPr lang="en-US" sz="2800" dirty="0"/>
          </a:p>
          <a:p>
            <a:pPr eaLnBrk="1" hangingPunct="1">
              <a:lnSpc>
                <a:spcPct val="80000"/>
              </a:lnSpc>
            </a:pPr>
            <a:r>
              <a:rPr lang="en-US" altLang="en-US" sz="2800" b="1" dirty="0" smtClean="0">
                <a:solidFill>
                  <a:srgbClr val="7030A0"/>
                </a:solidFill>
                <a:effectLst>
                  <a:outerShdw blurRad="38100" dist="38100" dir="2700000" algn="tl">
                    <a:srgbClr val="000000">
                      <a:alpha val="43137"/>
                    </a:srgbClr>
                  </a:outerShdw>
                </a:effectLst>
              </a:rPr>
              <a:t>So, (A=T) &amp; (C</a:t>
            </a:r>
            <a:r>
              <a:rPr lang="en-US" altLang="en-US" sz="2800" b="1" dirty="0" smtClean="0">
                <a:solidFill>
                  <a:srgbClr val="7030A0"/>
                </a:solidFill>
                <a:effectLst>
                  <a:outerShdw blurRad="38100" dist="38100" dir="2700000" algn="tl">
                    <a:srgbClr val="000000">
                      <a:alpha val="43137"/>
                    </a:srgbClr>
                  </a:outerShdw>
                </a:effectLst>
                <a:cs typeface="Times New Roman" panose="02020603050405020304" pitchFamily="18" charset="0"/>
              </a:rPr>
              <a:t>≡</a:t>
            </a:r>
            <a:r>
              <a:rPr lang="en-US" altLang="en-US" sz="2800" b="1" dirty="0" smtClean="0">
                <a:solidFill>
                  <a:srgbClr val="7030A0"/>
                </a:solidFill>
                <a:effectLst>
                  <a:outerShdw blurRad="38100" dist="38100" dir="2700000" algn="tl">
                    <a:srgbClr val="000000">
                      <a:alpha val="43137"/>
                    </a:srgbClr>
                  </a:outerShdw>
                </a:effectLst>
              </a:rPr>
              <a:t>G).  Remember!!</a:t>
            </a:r>
          </a:p>
          <a:p>
            <a:pPr eaLnBrk="1" hangingPunct="1">
              <a:lnSpc>
                <a:spcPct val="80000"/>
              </a:lnSpc>
            </a:pPr>
            <a:r>
              <a:rPr lang="en-US" altLang="en-US" sz="2800" dirty="0" smtClean="0"/>
              <a:t>Shows # hydrogen bonds between bases.</a:t>
            </a:r>
          </a:p>
          <a:p>
            <a:pPr eaLnBrk="1" hangingPunct="1">
              <a:lnSpc>
                <a:spcPct val="80000"/>
              </a:lnSpc>
            </a:pPr>
            <a:r>
              <a:rPr lang="en-US" altLang="en-US" sz="2800" dirty="0" smtClean="0"/>
              <a:t>The structure and size of each base allows only these pairings.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93133"/>
            <a:ext cx="7772400" cy="1143000"/>
          </a:xfrm>
        </p:spPr>
        <p:txBody>
          <a:bodyPr/>
          <a:lstStyle/>
          <a:p>
            <a:pPr eaLnBrk="1" hangingPunct="1"/>
            <a:r>
              <a:rPr lang="en-US" altLang="en-US" b="1" dirty="0" smtClean="0">
                <a:solidFill>
                  <a:srgbClr val="FF33CC"/>
                </a:solidFill>
              </a:rPr>
              <a:t>CHARGAFF’S RULE</a:t>
            </a:r>
          </a:p>
        </p:txBody>
      </p:sp>
      <p:sp>
        <p:nvSpPr>
          <p:cNvPr id="20483" name="Rectangle 3"/>
          <p:cNvSpPr>
            <a:spLocks noGrp="1" noChangeArrowheads="1"/>
          </p:cNvSpPr>
          <p:nvPr>
            <p:ph type="body" idx="1"/>
          </p:nvPr>
        </p:nvSpPr>
        <p:spPr/>
        <p:txBody>
          <a:bodyPr/>
          <a:lstStyle/>
          <a:p>
            <a:pPr eaLnBrk="1" hangingPunct="1"/>
            <a:endParaRPr lang="en-US" altLang="en-US" smtClean="0"/>
          </a:p>
        </p:txBody>
      </p:sp>
      <p:pic>
        <p:nvPicPr>
          <p:cNvPr id="20484" name="Picture 4" descr="Chargaffs_R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840581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609600"/>
            <a:ext cx="8001000" cy="1143000"/>
          </a:xfrm>
        </p:spPr>
        <p:txBody>
          <a:bodyPr/>
          <a:lstStyle/>
          <a:p>
            <a:pPr eaLnBrk="1" hangingPunct="1"/>
            <a:r>
              <a:rPr lang="en-US" altLang="en-US" b="1" dirty="0" smtClean="0">
                <a:solidFill>
                  <a:srgbClr val="FF33CC"/>
                </a:solidFill>
              </a:rPr>
              <a:t>HUMAN DNA COMPOSITION</a:t>
            </a:r>
          </a:p>
        </p:txBody>
      </p:sp>
      <p:pic>
        <p:nvPicPr>
          <p:cNvPr id="21508" name="Picture 4" descr="Charg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757" y="2003424"/>
            <a:ext cx="6488643"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1143000"/>
          </a:xfrm>
        </p:spPr>
        <p:txBody>
          <a:bodyPr/>
          <a:lstStyle/>
          <a:p>
            <a:r>
              <a:rPr lang="en-US" b="1" dirty="0" smtClean="0">
                <a:solidFill>
                  <a:srgbClr val="FF33CC"/>
                </a:solidFill>
              </a:rPr>
              <a:t>SCIENTIFIC CONTRIBUTION</a:t>
            </a:r>
            <a:endParaRPr lang="en-US" b="1" dirty="0">
              <a:solidFill>
                <a:srgbClr val="FF33CC"/>
              </a:solidFill>
            </a:endParaRPr>
          </a:p>
        </p:txBody>
      </p:sp>
      <p:sp>
        <p:nvSpPr>
          <p:cNvPr id="3" name="Content Placeholder 2"/>
          <p:cNvSpPr>
            <a:spLocks noGrp="1"/>
          </p:cNvSpPr>
          <p:nvPr>
            <p:ph idx="1"/>
          </p:nvPr>
        </p:nvSpPr>
        <p:spPr>
          <a:xfrm>
            <a:off x="723900" y="1676400"/>
            <a:ext cx="7772400" cy="2362200"/>
          </a:xfrm>
        </p:spPr>
        <p:txBody>
          <a:bodyPr/>
          <a:lstStyle/>
          <a:p>
            <a:r>
              <a:rPr lang="en-US" dirty="0" smtClean="0"/>
              <a:t>In 1952, </a:t>
            </a:r>
            <a:r>
              <a:rPr lang="en-US" b="1" dirty="0" smtClean="0">
                <a:solidFill>
                  <a:srgbClr val="0070C0"/>
                </a:solidFill>
              </a:rPr>
              <a:t>Rosalind Franklin and Maurice Wilkins </a:t>
            </a:r>
            <a:r>
              <a:rPr lang="en-US" dirty="0" smtClean="0"/>
              <a:t>spent </a:t>
            </a:r>
            <a:r>
              <a:rPr lang="en-US" dirty="0"/>
              <a:t>time taking X-ray diffraction pictures of the DNA molecule in an attempt to determine the shape of the DNA.</a:t>
            </a:r>
          </a:p>
        </p:txBody>
      </p:sp>
    </p:spTree>
    <p:extLst>
      <p:ext uri="{BB962C8B-B14F-4D97-AF65-F5344CB8AC3E}">
        <p14:creationId xmlns:p14="http://schemas.microsoft.com/office/powerpoint/2010/main" val="5453947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4000" b="1" dirty="0" smtClean="0">
                <a:solidFill>
                  <a:srgbClr val="FF33CC"/>
                </a:solidFill>
              </a:rPr>
              <a:t>EVEN MORE </a:t>
            </a:r>
            <a:br>
              <a:rPr lang="en-US" altLang="en-US" sz="4000" b="1" dirty="0" smtClean="0">
                <a:solidFill>
                  <a:srgbClr val="FF33CC"/>
                </a:solidFill>
              </a:rPr>
            </a:br>
            <a:r>
              <a:rPr lang="en-US" altLang="en-US" sz="4000" b="1" dirty="0" smtClean="0">
                <a:solidFill>
                  <a:srgbClr val="FF33CC"/>
                </a:solidFill>
              </a:rPr>
              <a:t>SCIENTIFIC CONTRIBUTIONS</a:t>
            </a:r>
          </a:p>
        </p:txBody>
      </p:sp>
      <p:sp>
        <p:nvSpPr>
          <p:cNvPr id="22531" name="Rectangle 3"/>
          <p:cNvSpPr>
            <a:spLocks noGrp="1" noChangeArrowheads="1"/>
          </p:cNvSpPr>
          <p:nvPr>
            <p:ph type="body" idx="1"/>
          </p:nvPr>
        </p:nvSpPr>
        <p:spPr/>
        <p:txBody>
          <a:bodyPr/>
          <a:lstStyle/>
          <a:p>
            <a:pPr eaLnBrk="1" hangingPunct="1">
              <a:lnSpc>
                <a:spcPct val="90000"/>
              </a:lnSpc>
            </a:pPr>
            <a:r>
              <a:rPr lang="en-US" altLang="en-US" dirty="0" smtClean="0"/>
              <a:t>Finally in 1953, Watson &amp; Crick had the images of DNA produced by Wilkins and Franklin. </a:t>
            </a:r>
          </a:p>
          <a:p>
            <a:pPr eaLnBrk="1" hangingPunct="1">
              <a:lnSpc>
                <a:spcPct val="90000"/>
              </a:lnSpc>
            </a:pPr>
            <a:r>
              <a:rPr lang="en-US" altLang="en-US" dirty="0" smtClean="0"/>
              <a:t>The images indicated that DNA was a double helix or a “spiral staircase.”</a:t>
            </a:r>
          </a:p>
          <a:p>
            <a:pPr eaLnBrk="1" hangingPunct="1">
              <a:lnSpc>
                <a:spcPct val="90000"/>
              </a:lnSpc>
            </a:pPr>
            <a:r>
              <a:rPr lang="en-US" altLang="en-US" dirty="0" smtClean="0"/>
              <a:t>The process used to produce the image was X-ray diffraction or X-ray crystallography.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dnaxr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72" y="1752600"/>
            <a:ext cx="4772025"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00" y="381000"/>
            <a:ext cx="7772400" cy="1077218"/>
          </a:xfrm>
          <a:prstGeom prst="rect">
            <a:avLst/>
          </a:prstGeom>
          <a:noFill/>
        </p:spPr>
        <p:txBody>
          <a:bodyPr wrap="square" rtlCol="0">
            <a:spAutoFit/>
          </a:bodyPr>
          <a:lstStyle/>
          <a:p>
            <a:pPr algn="ctr"/>
            <a:r>
              <a:rPr lang="en-US" sz="3200" b="1" dirty="0" smtClean="0">
                <a:solidFill>
                  <a:srgbClr val="FF33CC"/>
                </a:solidFill>
              </a:rPr>
              <a:t>Rosalind Franklin’s x-ray crystallography of DNA</a:t>
            </a:r>
            <a:endParaRPr lang="en-US" sz="3200" b="1" dirty="0">
              <a:solidFill>
                <a:srgbClr val="FF33CC"/>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4000" b="1" dirty="0" smtClean="0">
                <a:solidFill>
                  <a:srgbClr val="FF33CC"/>
                </a:solidFill>
              </a:rPr>
              <a:t>EVEN MORE </a:t>
            </a:r>
            <a:br>
              <a:rPr lang="en-US" altLang="en-US" sz="4000" b="1" dirty="0" smtClean="0">
                <a:solidFill>
                  <a:srgbClr val="FF33CC"/>
                </a:solidFill>
              </a:rPr>
            </a:br>
            <a:r>
              <a:rPr lang="en-US" altLang="en-US" sz="4000" b="1" dirty="0" smtClean="0">
                <a:solidFill>
                  <a:srgbClr val="FF33CC"/>
                </a:solidFill>
              </a:rPr>
              <a:t>SCIENTIFIC CONTRIBUTIONS</a:t>
            </a:r>
          </a:p>
        </p:txBody>
      </p:sp>
      <p:sp>
        <p:nvSpPr>
          <p:cNvPr id="22531" name="Rectangle 3"/>
          <p:cNvSpPr>
            <a:spLocks noGrp="1" noChangeArrowheads="1"/>
          </p:cNvSpPr>
          <p:nvPr>
            <p:ph type="body" idx="1"/>
          </p:nvPr>
        </p:nvSpPr>
        <p:spPr/>
        <p:txBody>
          <a:bodyPr/>
          <a:lstStyle/>
          <a:p>
            <a:r>
              <a:rPr lang="en-US" dirty="0" smtClean="0"/>
              <a:t>Watson </a:t>
            </a:r>
            <a:r>
              <a:rPr lang="en-US" dirty="0"/>
              <a:t>and Crick are credited with finally piecing together all the information previously gathered on the molecule of DNA. They established the structure as a </a:t>
            </a:r>
            <a:r>
              <a:rPr lang="en-US" b="1" dirty="0">
                <a:solidFill>
                  <a:srgbClr val="FF0000"/>
                </a:solidFill>
                <a:effectLst>
                  <a:outerShdw blurRad="38100" dist="38100" dir="2700000" algn="tl">
                    <a:srgbClr val="000000">
                      <a:alpha val="43137"/>
                    </a:srgbClr>
                  </a:outerShdw>
                </a:effectLst>
              </a:rPr>
              <a:t>double helix</a:t>
            </a:r>
            <a:r>
              <a:rPr lang="en-US" dirty="0"/>
              <a:t>. The sugar and phosphates make up the "backbone" of the DNA molecule.</a:t>
            </a:r>
          </a:p>
          <a:p>
            <a:r>
              <a:rPr lang="en-US" dirty="0"/>
              <a:t/>
            </a:r>
            <a:br>
              <a:rPr lang="en-US" dirty="0"/>
            </a:br>
            <a:endParaRPr lang="en-US" altLang="en-US" dirty="0" smtClean="0"/>
          </a:p>
        </p:txBody>
      </p:sp>
    </p:spTree>
    <p:extLst>
      <p:ext uri="{BB962C8B-B14F-4D97-AF65-F5344CB8AC3E}">
        <p14:creationId xmlns:p14="http://schemas.microsoft.com/office/powerpoint/2010/main" val="27730151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b="1" dirty="0" smtClean="0">
                <a:solidFill>
                  <a:srgbClr val="FF33CC"/>
                </a:solidFill>
              </a:rPr>
              <a:t>THE WORK OF MANY SCIENTISTS</a:t>
            </a:r>
          </a:p>
        </p:txBody>
      </p:sp>
      <p:sp>
        <p:nvSpPr>
          <p:cNvPr id="24579" name="Rectangle 3"/>
          <p:cNvSpPr>
            <a:spLocks noGrp="1" noChangeArrowheads="1"/>
          </p:cNvSpPr>
          <p:nvPr>
            <p:ph type="body" idx="1"/>
          </p:nvPr>
        </p:nvSpPr>
        <p:spPr/>
        <p:txBody>
          <a:bodyPr/>
          <a:lstStyle/>
          <a:p>
            <a:pPr eaLnBrk="1" hangingPunct="1">
              <a:lnSpc>
                <a:spcPct val="90000"/>
              </a:lnSpc>
            </a:pPr>
            <a:r>
              <a:rPr lang="en-US" altLang="en-US" sz="2800" dirty="0" smtClean="0"/>
              <a:t>1869, </a:t>
            </a:r>
            <a:r>
              <a:rPr lang="en-US" altLang="en-US" sz="2800" b="1" dirty="0" smtClean="0">
                <a:solidFill>
                  <a:schemeClr val="accent2"/>
                </a:solidFill>
              </a:rPr>
              <a:t>Friedrich </a:t>
            </a:r>
            <a:r>
              <a:rPr lang="en-US" altLang="en-US" sz="2800" b="1" dirty="0" err="1" smtClean="0">
                <a:solidFill>
                  <a:schemeClr val="accent2"/>
                </a:solidFill>
              </a:rPr>
              <a:t>Meischer</a:t>
            </a:r>
            <a:r>
              <a:rPr lang="en-US" altLang="en-US" sz="2800" dirty="0" smtClean="0"/>
              <a:t>, German Scientist, isolated a substance from the cell nucleus and called it nucleic acid (DNA).</a:t>
            </a:r>
          </a:p>
          <a:p>
            <a:pPr eaLnBrk="1" hangingPunct="1">
              <a:lnSpc>
                <a:spcPct val="90000"/>
              </a:lnSpc>
            </a:pPr>
            <a:r>
              <a:rPr lang="en-US" altLang="en-US" sz="2800" dirty="0" smtClean="0"/>
              <a:t>1912, </a:t>
            </a:r>
            <a:r>
              <a:rPr lang="en-US" altLang="en-US" sz="2800" b="1" dirty="0" smtClean="0">
                <a:solidFill>
                  <a:schemeClr val="accent2"/>
                </a:solidFill>
              </a:rPr>
              <a:t>Lawrence Bragg</a:t>
            </a:r>
            <a:r>
              <a:rPr lang="en-US" altLang="en-US" sz="2800" dirty="0" smtClean="0"/>
              <a:t>, British physicist, discovered how to use X-rays to reveal crystal structures.</a:t>
            </a:r>
          </a:p>
          <a:p>
            <a:pPr eaLnBrk="1" hangingPunct="1">
              <a:lnSpc>
                <a:spcPct val="90000"/>
              </a:lnSpc>
            </a:pPr>
            <a:r>
              <a:rPr lang="en-US" altLang="en-US" sz="2800" dirty="0" smtClean="0"/>
              <a:t>1914, </a:t>
            </a:r>
            <a:r>
              <a:rPr lang="en-US" altLang="en-US" sz="2800" b="1" dirty="0" smtClean="0">
                <a:solidFill>
                  <a:schemeClr val="accent2"/>
                </a:solidFill>
              </a:rPr>
              <a:t>Robert Feulgen</a:t>
            </a:r>
            <a:r>
              <a:rPr lang="en-US" altLang="en-US" sz="2800" dirty="0" smtClean="0"/>
              <a:t>, German scientist, discovered DNA could be stained inside a cell with a red dye, </a:t>
            </a:r>
            <a:r>
              <a:rPr lang="en-US" altLang="en-US" sz="2800" dirty="0" err="1" smtClean="0"/>
              <a:t>fuschin</a:t>
            </a:r>
            <a:r>
              <a:rPr lang="en-US" altLang="en-US" sz="2800" dirty="0" smtClean="0"/>
              <a:t>.  This helped scientist learn that DNA is located in chromosomes.  </a:t>
            </a:r>
          </a:p>
          <a:p>
            <a:pPr eaLnBrk="1" hangingPunct="1">
              <a:lnSpc>
                <a:spcPct val="90000"/>
              </a:lnSpc>
            </a:pPr>
            <a:endParaRPr lang="en-US" altLang="en-US" sz="28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3400" y="609600"/>
            <a:ext cx="7772400" cy="1143000"/>
          </a:xfrm>
        </p:spPr>
        <p:txBody>
          <a:bodyPr/>
          <a:lstStyle/>
          <a:p>
            <a:pPr eaLnBrk="1" hangingPunct="1"/>
            <a:r>
              <a:rPr lang="en-US" altLang="en-US" b="1" dirty="0" smtClean="0">
                <a:solidFill>
                  <a:srgbClr val="FF33CC"/>
                </a:solidFill>
              </a:rPr>
              <a:t>THE STRUCTURE OF DNA</a:t>
            </a:r>
          </a:p>
        </p:txBody>
      </p:sp>
      <p:sp>
        <p:nvSpPr>
          <p:cNvPr id="26627" name="Rectangle 3"/>
          <p:cNvSpPr>
            <a:spLocks noGrp="1" noChangeArrowheads="1"/>
          </p:cNvSpPr>
          <p:nvPr>
            <p:ph type="body" idx="1"/>
          </p:nvPr>
        </p:nvSpPr>
        <p:spPr>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lnSpc>
                <a:spcPct val="90000"/>
              </a:lnSpc>
            </a:pPr>
            <a:r>
              <a:rPr lang="en-US" altLang="en-US" sz="2400" dirty="0" smtClean="0"/>
              <a:t>The sides of the DNA “ladder” are composed of alternating </a:t>
            </a:r>
            <a:r>
              <a:rPr lang="en-US" altLang="en-US" sz="2400" dirty="0" smtClean="0">
                <a:solidFill>
                  <a:schemeClr val="accent2"/>
                </a:solidFill>
              </a:rPr>
              <a:t>phosphate groups</a:t>
            </a:r>
            <a:r>
              <a:rPr lang="en-US" altLang="en-US" sz="2400" dirty="0" smtClean="0"/>
              <a:t> &amp; </a:t>
            </a:r>
            <a:r>
              <a:rPr lang="en-US" altLang="en-US" sz="2400" dirty="0" smtClean="0">
                <a:solidFill>
                  <a:schemeClr val="accent2"/>
                </a:solidFill>
              </a:rPr>
              <a:t>sugar</a:t>
            </a:r>
            <a:r>
              <a:rPr lang="en-US" altLang="en-US" sz="2400" dirty="0" smtClean="0"/>
              <a:t> molecules.  </a:t>
            </a:r>
          </a:p>
          <a:p>
            <a:pPr eaLnBrk="1" hangingPunct="1">
              <a:lnSpc>
                <a:spcPct val="90000"/>
              </a:lnSpc>
            </a:pPr>
            <a:r>
              <a:rPr lang="en-US" altLang="en-US" sz="2400" dirty="0" smtClean="0"/>
              <a:t>The “rungs” on the ladder consist of pairs of </a:t>
            </a:r>
            <a:r>
              <a:rPr lang="en-US" altLang="en-US" sz="2400" dirty="0" smtClean="0">
                <a:solidFill>
                  <a:schemeClr val="accent2"/>
                </a:solidFill>
              </a:rPr>
              <a:t>nitrogen</a:t>
            </a:r>
            <a:r>
              <a:rPr lang="en-US" altLang="en-US" sz="2400" dirty="0" smtClean="0"/>
              <a:t>ous </a:t>
            </a:r>
            <a:r>
              <a:rPr lang="en-US" altLang="en-US" sz="2400" dirty="0" smtClean="0">
                <a:solidFill>
                  <a:schemeClr val="accent2"/>
                </a:solidFill>
              </a:rPr>
              <a:t>bases</a:t>
            </a:r>
            <a:r>
              <a:rPr lang="en-US" altLang="en-US" sz="2400" dirty="0" smtClean="0"/>
              <a:t>.  The bases are held together by weak hydrogen bonds.</a:t>
            </a:r>
          </a:p>
          <a:p>
            <a:pPr eaLnBrk="1" hangingPunct="1">
              <a:lnSpc>
                <a:spcPct val="90000"/>
              </a:lnSpc>
            </a:pPr>
            <a:r>
              <a:rPr lang="en-US" altLang="en-US" sz="2400" dirty="0" smtClean="0"/>
              <a:t>The nitrogenous bases pair up in a specific pattern.  Based on Chargaff’s chemical analysis, Watson &amp; Crick reasoned that a </a:t>
            </a:r>
            <a:r>
              <a:rPr lang="en-US" altLang="en-US" sz="2400" dirty="0" smtClean="0">
                <a:solidFill>
                  <a:schemeClr val="accent2"/>
                </a:solidFill>
              </a:rPr>
              <a:t>purine</a:t>
            </a:r>
            <a:r>
              <a:rPr lang="en-US" altLang="en-US" sz="2400" dirty="0" smtClean="0"/>
              <a:t> &amp; </a:t>
            </a:r>
            <a:r>
              <a:rPr lang="en-US" altLang="en-US" sz="2400" dirty="0" smtClean="0">
                <a:solidFill>
                  <a:schemeClr val="accent2"/>
                </a:solidFill>
              </a:rPr>
              <a:t>pyrimidine</a:t>
            </a:r>
            <a:r>
              <a:rPr lang="en-US" altLang="en-US" sz="2400" dirty="0" smtClean="0"/>
              <a:t> must always pair to make a rung the right width.</a:t>
            </a:r>
          </a:p>
          <a:p>
            <a:pPr eaLnBrk="1" hangingPunct="1">
              <a:lnSpc>
                <a:spcPct val="90000"/>
              </a:lnSpc>
            </a:pPr>
            <a:r>
              <a:rPr lang="en-US" altLang="en-US" sz="2400" dirty="0" smtClean="0"/>
              <a:t>Two </a:t>
            </a:r>
            <a:r>
              <a:rPr lang="en-US" altLang="en-US" sz="2400" dirty="0" smtClean="0">
                <a:solidFill>
                  <a:schemeClr val="accent2"/>
                </a:solidFill>
              </a:rPr>
              <a:t>purines </a:t>
            </a:r>
            <a:r>
              <a:rPr lang="en-US" altLang="en-US" sz="2400" dirty="0" smtClean="0"/>
              <a:t>would produce a rung too wide.</a:t>
            </a:r>
          </a:p>
          <a:p>
            <a:pPr eaLnBrk="1" hangingPunct="1">
              <a:lnSpc>
                <a:spcPct val="90000"/>
              </a:lnSpc>
            </a:pPr>
            <a:r>
              <a:rPr lang="en-US" altLang="en-US" sz="2400" dirty="0" smtClean="0"/>
              <a:t>Two </a:t>
            </a:r>
            <a:r>
              <a:rPr lang="en-US" altLang="en-US" sz="2400" dirty="0" smtClean="0">
                <a:solidFill>
                  <a:schemeClr val="accent2"/>
                </a:solidFill>
              </a:rPr>
              <a:t>pyrimidines</a:t>
            </a:r>
            <a:r>
              <a:rPr lang="en-US" altLang="en-US" sz="2400" dirty="0" smtClean="0"/>
              <a:t> would produce a rung too short.</a:t>
            </a:r>
          </a:p>
          <a:p>
            <a:pPr eaLnBrk="1" hangingPunct="1">
              <a:lnSpc>
                <a:spcPct val="90000"/>
              </a:lnSpc>
            </a:pPr>
            <a:endParaRPr lang="en-US" altLang="en-US" sz="2400" dirty="0" smtClean="0"/>
          </a:p>
          <a:p>
            <a:pPr eaLnBrk="1" hangingPunct="1">
              <a:lnSpc>
                <a:spcPct val="90000"/>
              </a:lnSpc>
            </a:pPr>
            <a:endParaRPr lang="en-US" altLang="en-US" sz="24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76200"/>
            <a:ext cx="7772400" cy="1143000"/>
          </a:xfrm>
        </p:spPr>
        <p:txBody>
          <a:bodyPr/>
          <a:lstStyle/>
          <a:p>
            <a:pPr eaLnBrk="1" hangingPunct="1"/>
            <a:r>
              <a:rPr lang="en-US" altLang="en-US" b="1" dirty="0" smtClean="0">
                <a:solidFill>
                  <a:srgbClr val="FF33CC"/>
                </a:solidFill>
              </a:rPr>
              <a:t>DNA STRUCTURE</a:t>
            </a:r>
          </a:p>
        </p:txBody>
      </p:sp>
      <p:pic>
        <p:nvPicPr>
          <p:cNvPr id="27653" name="il_fi" descr="http://www.mhhe.com/biosci/esp/2001_gbio/folder_structure/ge/m4/s1/assets/images/gem4s1_1.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362200" y="1526059"/>
            <a:ext cx="4495800" cy="5103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76200"/>
            <a:ext cx="7772400" cy="1143000"/>
          </a:xfrm>
        </p:spPr>
        <p:txBody>
          <a:bodyPr/>
          <a:lstStyle/>
          <a:p>
            <a:pPr eaLnBrk="1" hangingPunct="1"/>
            <a:r>
              <a:rPr lang="en-US" altLang="en-US" b="1" dirty="0" smtClean="0">
                <a:solidFill>
                  <a:srgbClr val="FF33CC"/>
                </a:solidFill>
              </a:rPr>
              <a:t>DNA STRUCTURE</a:t>
            </a:r>
          </a:p>
        </p:txBody>
      </p:sp>
      <p:sp>
        <p:nvSpPr>
          <p:cNvPr id="27651" name="Rectangle 3"/>
          <p:cNvSpPr>
            <a:spLocks noGrp="1" noChangeArrowheads="1"/>
          </p:cNvSpPr>
          <p:nvPr>
            <p:ph type="body" idx="1"/>
          </p:nvPr>
        </p:nvSpPr>
        <p:spPr>
          <a:xfrm>
            <a:off x="457200" y="1219200"/>
            <a:ext cx="8305800" cy="2362200"/>
          </a:xfrm>
        </p:spPr>
        <p:txBody>
          <a:bodyPr/>
          <a:lstStyle/>
          <a:p>
            <a:pPr marL="0" lvl="0" indent="0" eaLnBrk="1" hangingPunct="1">
              <a:buNone/>
            </a:pPr>
            <a:r>
              <a:rPr lang="en-US" dirty="0"/>
              <a:t>Each side has an opposite orientation. One side as a free sugar (the 3' end) the other side has a free phosphate (the 5' end). This arrangement is called: </a:t>
            </a:r>
            <a:r>
              <a:rPr lang="en-US" b="1" dirty="0" smtClean="0">
                <a:solidFill>
                  <a:srgbClr val="FF0000"/>
                </a:solidFill>
                <a:effectLst>
                  <a:outerShdw blurRad="38100" dist="38100" dir="2700000" algn="tl">
                    <a:srgbClr val="000000">
                      <a:alpha val="43137"/>
                    </a:srgbClr>
                  </a:outerShdw>
                </a:effectLst>
              </a:rPr>
              <a:t>ANTI-PARALLEL</a:t>
            </a:r>
            <a:r>
              <a:rPr lang="en-US" b="1" dirty="0" smtClean="0"/>
              <a:t>.</a:t>
            </a:r>
            <a:endParaRPr lang="en-US" dirty="0"/>
          </a:p>
          <a:p>
            <a:pPr eaLnBrk="1" hangingPunct="1">
              <a:buFontTx/>
              <a:buNone/>
            </a:pPr>
            <a:endParaRPr lang="en-US" altLang="en-US" dirty="0" smtClean="0"/>
          </a:p>
        </p:txBody>
      </p:sp>
      <p:pic>
        <p:nvPicPr>
          <p:cNvPr id="104450" name="il_fi" descr="http://www.tokresource.org/tok_classes/biobiobio/biomenu/dna_structure/dsDNA.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139043" y="3581400"/>
            <a:ext cx="4261757"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2669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solidFill>
                  <a:srgbClr val="FF33CC"/>
                </a:solidFill>
              </a:rPr>
              <a:t>DNA STRUCTURE</a:t>
            </a:r>
            <a:endParaRPr lang="en-US" dirty="0"/>
          </a:p>
        </p:txBody>
      </p:sp>
      <p:sp>
        <p:nvSpPr>
          <p:cNvPr id="3" name="Content Placeholder 2"/>
          <p:cNvSpPr>
            <a:spLocks noGrp="1"/>
          </p:cNvSpPr>
          <p:nvPr>
            <p:ph idx="1"/>
          </p:nvPr>
        </p:nvSpPr>
        <p:spPr>
          <a:xfrm>
            <a:off x="685800" y="1752600"/>
            <a:ext cx="7772400" cy="4114800"/>
          </a:xfrm>
        </p:spPr>
        <p:txBody>
          <a:bodyPr/>
          <a:lstStyle/>
          <a:p>
            <a:pPr marL="0" lvl="0" indent="0">
              <a:buNone/>
            </a:pPr>
            <a:r>
              <a:rPr lang="en-US" sz="2800" b="1" dirty="0"/>
              <a:t>How the code </a:t>
            </a:r>
            <a:r>
              <a:rPr lang="en-US" sz="2800" b="1" dirty="0" smtClean="0"/>
              <a:t>works: </a:t>
            </a:r>
          </a:p>
          <a:p>
            <a:pPr lvl="0"/>
            <a:r>
              <a:rPr lang="en-US" sz="2800" dirty="0" smtClean="0"/>
              <a:t>The </a:t>
            </a:r>
            <a:r>
              <a:rPr lang="en-US" sz="2800" dirty="0"/>
              <a:t>sequence of bases forms your genetic code. </a:t>
            </a:r>
            <a:endParaRPr lang="en-US" sz="2800" dirty="0" smtClean="0"/>
          </a:p>
          <a:p>
            <a:pPr lvl="0"/>
            <a:r>
              <a:rPr lang="en-US" sz="2800" dirty="0" smtClean="0"/>
              <a:t>Each </a:t>
            </a:r>
            <a:r>
              <a:rPr lang="en-US" sz="2800" dirty="0"/>
              <a:t>individual has a unique sequence, but about 99.9% of your DNA is identical to one another.</a:t>
            </a:r>
            <a:r>
              <a:rPr lang="en-US" sz="2800" b="1" dirty="0"/>
              <a:t> </a:t>
            </a:r>
            <a:endParaRPr lang="en-US" sz="2800" b="1" dirty="0" smtClean="0"/>
          </a:p>
          <a:p>
            <a:r>
              <a:rPr lang="en-US" sz="2800" dirty="0" smtClean="0"/>
              <a:t>Human DNA </a:t>
            </a:r>
            <a:r>
              <a:rPr lang="en-US" sz="2800" dirty="0"/>
              <a:t>contains about 3 billion bases and about 20,000 genes (segments of DNA) on 23 pairs of chromosomes. </a:t>
            </a:r>
            <a:endParaRPr lang="en-US" sz="2800" dirty="0" smtClean="0"/>
          </a:p>
          <a:p>
            <a:r>
              <a:rPr lang="en-US" sz="2800" smtClean="0"/>
              <a:t>Gene </a:t>
            </a:r>
            <a:r>
              <a:rPr lang="en-US" sz="2800" dirty="0"/>
              <a:t>size varies</a:t>
            </a:r>
            <a:r>
              <a:rPr lang="en-US" sz="2800"/>
              <a:t>: </a:t>
            </a:r>
            <a:r>
              <a:rPr lang="en-US" sz="2800" smtClean="0"/>
              <a:t>1,000 </a:t>
            </a:r>
            <a:r>
              <a:rPr lang="en-US" sz="2800" dirty="0"/>
              <a:t>bases to 1 million bases in humans</a:t>
            </a:r>
          </a:p>
          <a:p>
            <a:pPr lvl="0"/>
            <a:endParaRPr lang="en-US" dirty="0"/>
          </a:p>
          <a:p>
            <a:pPr marL="0" indent="0">
              <a:buNone/>
            </a:pPr>
            <a:r>
              <a:rPr lang="en-US" dirty="0"/>
              <a:t/>
            </a:r>
            <a:br>
              <a:rPr lang="en-US" dirty="0"/>
            </a:br>
            <a:endParaRPr lang="en-US" dirty="0"/>
          </a:p>
        </p:txBody>
      </p:sp>
    </p:spTree>
    <p:extLst>
      <p:ext uri="{BB962C8B-B14F-4D97-AF65-F5344CB8AC3E}">
        <p14:creationId xmlns:p14="http://schemas.microsoft.com/office/powerpoint/2010/main" val="25468800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b="1" dirty="0" smtClean="0">
                <a:solidFill>
                  <a:srgbClr val="FF33CC"/>
                </a:solidFill>
              </a:rPr>
              <a:t>REPLICATION OF DNA</a:t>
            </a:r>
          </a:p>
        </p:txBody>
      </p:sp>
      <p:sp>
        <p:nvSpPr>
          <p:cNvPr id="28675" name="Rectangle 3"/>
          <p:cNvSpPr>
            <a:spLocks noGrp="1" noChangeArrowheads="1"/>
          </p:cNvSpPr>
          <p:nvPr>
            <p:ph type="body" idx="1"/>
          </p:nvPr>
        </p:nvSpPr>
        <p:spPr/>
        <p:txBody>
          <a:bodyPr/>
          <a:lstStyle/>
          <a:p>
            <a:pPr eaLnBrk="1" hangingPunct="1"/>
            <a:r>
              <a:rPr lang="en-US" altLang="en-US" sz="2800" dirty="0" smtClean="0"/>
              <a:t>New cells are produced through mitosis for growth &amp; repair.</a:t>
            </a:r>
          </a:p>
          <a:p>
            <a:pPr eaLnBrk="1" hangingPunct="1"/>
            <a:r>
              <a:rPr lang="en-US" altLang="en-US" sz="2800" dirty="0" smtClean="0"/>
              <a:t>DNA makes a copy of itself during the S phase of interphase.</a:t>
            </a:r>
          </a:p>
          <a:p>
            <a:pPr eaLnBrk="1" hangingPunct="1"/>
            <a:r>
              <a:rPr lang="en-US" altLang="en-US" sz="2800" dirty="0" smtClean="0"/>
              <a:t>DNA replication occurs simultaneously.</a:t>
            </a:r>
          </a:p>
          <a:p>
            <a:pPr eaLnBrk="1" hangingPunct="1"/>
            <a:r>
              <a:rPr lang="en-US" altLang="en-US" sz="2800" dirty="0" smtClean="0"/>
              <a:t>The entire process occurs with great accuracy due to enzymes for “proofreading” and “repair.”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dnarepl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538" y="304800"/>
            <a:ext cx="5984875" cy="612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33CC"/>
                </a:solidFill>
              </a:rPr>
              <a:t>REPLICATION OF DNA</a:t>
            </a:r>
            <a:endParaRPr lang="en-US" dirty="0"/>
          </a:p>
        </p:txBody>
      </p:sp>
      <p:sp>
        <p:nvSpPr>
          <p:cNvPr id="3" name="Content Placeholder 2"/>
          <p:cNvSpPr>
            <a:spLocks noGrp="1"/>
          </p:cNvSpPr>
          <p:nvPr>
            <p:ph idx="1"/>
          </p:nvPr>
        </p:nvSpPr>
        <p:spPr/>
        <p:txBody>
          <a:bodyPr/>
          <a:lstStyle/>
          <a:p>
            <a:pPr lvl="0"/>
            <a:r>
              <a:rPr lang="en-US" dirty="0" smtClean="0"/>
              <a:t>Parental </a:t>
            </a:r>
            <a:r>
              <a:rPr lang="en-US" dirty="0"/>
              <a:t>strands of DNA separate serving as templates and produce DNA molecules that have one old and one new strand. </a:t>
            </a:r>
            <a:endParaRPr lang="en-US" dirty="0" smtClean="0"/>
          </a:p>
          <a:p>
            <a:pPr lvl="0"/>
            <a:r>
              <a:rPr lang="en-US" dirty="0" smtClean="0"/>
              <a:t>One </a:t>
            </a:r>
            <a:r>
              <a:rPr lang="en-US" dirty="0"/>
              <a:t>at a time, nucleotides line up along the template strand according to the base-pairing rules. </a:t>
            </a:r>
            <a:endParaRPr lang="en-US" dirty="0" smtClean="0"/>
          </a:p>
          <a:p>
            <a:pPr lvl="0"/>
            <a:r>
              <a:rPr lang="en-US" dirty="0" smtClean="0"/>
              <a:t>The </a:t>
            </a:r>
            <a:r>
              <a:rPr lang="en-US" dirty="0"/>
              <a:t>nucleotides are linked to form new strands.</a:t>
            </a:r>
          </a:p>
          <a:p>
            <a:endParaRPr lang="en-US" dirty="0"/>
          </a:p>
        </p:txBody>
      </p:sp>
    </p:spTree>
    <p:extLst>
      <p:ext uri="{BB962C8B-B14F-4D97-AF65-F5344CB8AC3E}">
        <p14:creationId xmlns:p14="http://schemas.microsoft.com/office/powerpoint/2010/main" val="2631174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33CC"/>
                </a:solidFill>
              </a:rPr>
              <a:t>REPLICATION OF DNA</a:t>
            </a:r>
            <a:endParaRPr lang="en-US" dirty="0"/>
          </a:p>
        </p:txBody>
      </p:sp>
      <p:sp>
        <p:nvSpPr>
          <p:cNvPr id="3" name="Content Placeholder 2"/>
          <p:cNvSpPr>
            <a:spLocks noGrp="1"/>
          </p:cNvSpPr>
          <p:nvPr>
            <p:ph idx="1"/>
          </p:nvPr>
        </p:nvSpPr>
        <p:spPr/>
        <p:txBody>
          <a:bodyPr/>
          <a:lstStyle/>
          <a:p>
            <a:r>
              <a:rPr lang="en-US" dirty="0"/>
              <a:t>The rate of elongation is about 500 nucleotides per second in bacteria and 50 per second in human cells. </a:t>
            </a:r>
          </a:p>
          <a:p>
            <a:r>
              <a:rPr lang="en-US" altLang="en-US" dirty="0" smtClean="0"/>
              <a:t>It </a:t>
            </a:r>
            <a:r>
              <a:rPr lang="en-US" altLang="en-US" dirty="0"/>
              <a:t>takes about 6-8 hours to replicate human DNA.</a:t>
            </a:r>
          </a:p>
          <a:p>
            <a:endParaRPr lang="en-US" dirty="0"/>
          </a:p>
        </p:txBody>
      </p:sp>
    </p:spTree>
    <p:extLst>
      <p:ext uri="{BB962C8B-B14F-4D97-AF65-F5344CB8AC3E}">
        <p14:creationId xmlns:p14="http://schemas.microsoft.com/office/powerpoint/2010/main" val="424303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b="1" dirty="0">
                <a:solidFill>
                  <a:srgbClr val="FF33CC"/>
                </a:solidFill>
              </a:rPr>
              <a:t>REPLICATION OF DNA</a:t>
            </a:r>
            <a:endParaRPr lang="en-US" altLang="en-US" dirty="0" smtClean="0">
              <a:solidFill>
                <a:srgbClr val="FF33CC"/>
              </a:solidFill>
            </a:endParaRPr>
          </a:p>
        </p:txBody>
      </p:sp>
      <p:sp>
        <p:nvSpPr>
          <p:cNvPr id="30723" name="Rectangle 3"/>
          <p:cNvSpPr>
            <a:spLocks noGrp="1" noChangeArrowheads="1"/>
          </p:cNvSpPr>
          <p:nvPr>
            <p:ph type="body" idx="1"/>
          </p:nvPr>
        </p:nvSpPr>
        <p:spPr/>
        <p:txBody>
          <a:bodyPr/>
          <a:lstStyle/>
          <a:p>
            <a:pPr eaLnBrk="1" hangingPunct="1">
              <a:lnSpc>
                <a:spcPct val="90000"/>
              </a:lnSpc>
              <a:buFontTx/>
              <a:buNone/>
            </a:pPr>
            <a:r>
              <a:rPr lang="en-US" altLang="en-US" sz="2400" dirty="0" smtClean="0"/>
              <a:t>1) </a:t>
            </a:r>
            <a:r>
              <a:rPr lang="en-US" altLang="en-US" sz="2400" b="1" dirty="0">
                <a:solidFill>
                  <a:srgbClr val="7030A0"/>
                </a:solidFill>
              </a:rPr>
              <a:t>DNA helicase</a:t>
            </a:r>
            <a:r>
              <a:rPr lang="en-US" altLang="en-US" sz="2400" dirty="0"/>
              <a:t>, </a:t>
            </a:r>
            <a:r>
              <a:rPr lang="en-US" altLang="en-US" sz="2400" dirty="0" smtClean="0"/>
              <a:t>an enzyme, unwinds and unzips the DNA strands at the replication fork.  It breaks the hydrogen bonds separating the base pairs. </a:t>
            </a:r>
          </a:p>
          <a:p>
            <a:pPr eaLnBrk="1" hangingPunct="1">
              <a:lnSpc>
                <a:spcPct val="90000"/>
              </a:lnSpc>
              <a:buNone/>
            </a:pPr>
            <a:r>
              <a:rPr lang="en-US" altLang="en-US" sz="2400" dirty="0" smtClean="0"/>
              <a:t>2) </a:t>
            </a:r>
            <a:r>
              <a:rPr lang="en-US" altLang="en-US" sz="2400" dirty="0"/>
              <a:t>After the DNA unzips, the base pairs start bonding with free-floating nucleotides, forming hydrogen </a:t>
            </a:r>
            <a:r>
              <a:rPr lang="en-US" altLang="en-US" sz="2400" dirty="0" smtClean="0"/>
              <a:t>bonds.  </a:t>
            </a:r>
            <a:r>
              <a:rPr lang="en-US" altLang="en-US" sz="2400" b="1" dirty="0" smtClean="0">
                <a:solidFill>
                  <a:srgbClr val="7030A0"/>
                </a:solidFill>
              </a:rPr>
              <a:t>DNA polymerase </a:t>
            </a:r>
            <a:r>
              <a:rPr lang="en-US" altLang="en-US" sz="2400" dirty="0" smtClean="0"/>
              <a:t>adds the complementary nucleotides to the opposite strand traveling in opposite directions. It catalyzes the formation of sugar to phosphate bonds, connecting one nucleotide to another, resulting in a new DNA strand.</a:t>
            </a:r>
          </a:p>
          <a:p>
            <a:pPr eaLnBrk="1" hangingPunct="1">
              <a:lnSpc>
                <a:spcPct val="90000"/>
              </a:lnSpc>
              <a:buFontTx/>
              <a:buNone/>
            </a:pPr>
            <a:r>
              <a:rPr lang="en-US" altLang="en-US" sz="2400" dirty="0"/>
              <a:t>3</a:t>
            </a:r>
            <a:r>
              <a:rPr lang="en-US" altLang="en-US" sz="2400" dirty="0" smtClean="0"/>
              <a:t>)  </a:t>
            </a:r>
            <a:r>
              <a:rPr lang="en-US" sz="2400" dirty="0" smtClean="0"/>
              <a:t>Enzymes </a:t>
            </a:r>
            <a:r>
              <a:rPr lang="en-US" sz="2400" dirty="0"/>
              <a:t>proofread DNA and repair mistakes to the </a:t>
            </a:r>
            <a:r>
              <a:rPr lang="en-US" sz="2400" dirty="0" smtClean="0"/>
              <a:t>two </a:t>
            </a:r>
            <a:r>
              <a:rPr lang="en-US" sz="2400" dirty="0"/>
              <a:t>strands of DNA.</a:t>
            </a:r>
            <a:endParaRPr lang="en-US" altLang="en-US" sz="2400" dirty="0" smtClean="0"/>
          </a:p>
          <a:p>
            <a:pPr eaLnBrk="1" hangingPunct="1">
              <a:lnSpc>
                <a:spcPct val="90000"/>
              </a:lnSpc>
              <a:buFontTx/>
              <a:buNone/>
            </a:pPr>
            <a:endParaRPr lang="en-US" altLang="en-US" sz="24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9600" y="130175"/>
            <a:ext cx="7772400" cy="1143000"/>
          </a:xfrm>
        </p:spPr>
        <p:txBody>
          <a:bodyPr/>
          <a:lstStyle/>
          <a:p>
            <a:pPr eaLnBrk="1" hangingPunct="1"/>
            <a:r>
              <a:rPr lang="en-US" altLang="en-US" b="1" dirty="0">
                <a:solidFill>
                  <a:srgbClr val="FF33CC"/>
                </a:solidFill>
              </a:rPr>
              <a:t>REPLICATION OF DNA</a:t>
            </a:r>
            <a:endParaRPr lang="en-US" altLang="en-US" dirty="0" smtClean="0">
              <a:solidFill>
                <a:srgbClr val="FF33CC"/>
              </a:solidFill>
            </a:endParaRPr>
          </a:p>
        </p:txBody>
      </p:sp>
      <p:sp>
        <p:nvSpPr>
          <p:cNvPr id="30723" name="Rectangle 3"/>
          <p:cNvSpPr>
            <a:spLocks noGrp="1" noChangeArrowheads="1"/>
          </p:cNvSpPr>
          <p:nvPr>
            <p:ph type="body" idx="1"/>
          </p:nvPr>
        </p:nvSpPr>
        <p:spPr>
          <a:xfrm>
            <a:off x="685800" y="1981200"/>
            <a:ext cx="3124200" cy="4114800"/>
          </a:xfrm>
        </p:spPr>
        <p:txBody>
          <a:bodyPr/>
          <a:lstStyle/>
          <a:p>
            <a:pPr eaLnBrk="1" hangingPunct="1">
              <a:lnSpc>
                <a:spcPct val="90000"/>
              </a:lnSpc>
              <a:buFontTx/>
              <a:buNone/>
            </a:pPr>
            <a:r>
              <a:rPr lang="en-US" altLang="en-US" sz="2400" dirty="0" smtClean="0"/>
              <a:t>*** The result is two strands of </a:t>
            </a:r>
            <a:r>
              <a:rPr lang="en-US" altLang="en-US" sz="2400" dirty="0" smtClean="0">
                <a:solidFill>
                  <a:schemeClr val="accent2"/>
                </a:solidFill>
              </a:rPr>
              <a:t>DNA</a:t>
            </a:r>
            <a:r>
              <a:rPr lang="en-US" altLang="en-US" sz="2400" dirty="0" smtClean="0"/>
              <a:t>, each with an </a:t>
            </a:r>
            <a:r>
              <a:rPr lang="en-US" altLang="en-US" sz="2400" dirty="0" smtClean="0">
                <a:solidFill>
                  <a:srgbClr val="990099"/>
                </a:solidFill>
              </a:rPr>
              <a:t>old strand</a:t>
            </a:r>
            <a:r>
              <a:rPr lang="en-US" altLang="en-US" sz="2400" dirty="0" smtClean="0"/>
              <a:t> and a </a:t>
            </a:r>
            <a:r>
              <a:rPr lang="en-US" altLang="en-US" sz="2400" dirty="0" smtClean="0">
                <a:solidFill>
                  <a:srgbClr val="008000"/>
                </a:solidFill>
              </a:rPr>
              <a:t>new strand</a:t>
            </a:r>
            <a:r>
              <a:rPr lang="en-US" altLang="en-US" sz="2400" dirty="0" smtClean="0"/>
              <a:t>, that are </a:t>
            </a:r>
            <a:r>
              <a:rPr lang="en-US" altLang="en-US" sz="2400" dirty="0" smtClean="0">
                <a:solidFill>
                  <a:schemeClr val="accent2"/>
                </a:solidFill>
              </a:rPr>
              <a:t>complimentary</a:t>
            </a:r>
            <a:r>
              <a:rPr lang="en-US" altLang="en-US" sz="2400" dirty="0" smtClean="0"/>
              <a:t> to each other.  That is, the sequence of bases on one strand determine the sequence of bases on the other strand.</a:t>
            </a:r>
          </a:p>
          <a:p>
            <a:pPr eaLnBrk="1" hangingPunct="1">
              <a:lnSpc>
                <a:spcPct val="90000"/>
              </a:lnSpc>
              <a:buFontTx/>
              <a:buNone/>
            </a:pPr>
            <a:endParaRPr lang="en-US" altLang="en-US" sz="2400" dirty="0" smtClean="0"/>
          </a:p>
          <a:p>
            <a:pPr eaLnBrk="1" hangingPunct="1">
              <a:lnSpc>
                <a:spcPct val="90000"/>
              </a:lnSpc>
              <a:buFontTx/>
              <a:buNone/>
            </a:pPr>
            <a:endParaRPr lang="en-US" altLang="en-US" sz="2400" dirty="0" smtClean="0"/>
          </a:p>
        </p:txBody>
      </p:sp>
      <p:pic>
        <p:nvPicPr>
          <p:cNvPr id="3074" name="il_fi" descr="http://www.imperial.edu/~thomas.morrell/DNA%20REplication.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029200" y="1273175"/>
            <a:ext cx="3706813" cy="553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4486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dnareptw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85800"/>
            <a:ext cx="654843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z="4800" b="1" dirty="0" smtClean="0">
                <a:solidFill>
                  <a:srgbClr val="FF33CC"/>
                </a:solidFill>
              </a:rPr>
              <a:t>DNA REPLICATION</a:t>
            </a:r>
            <a:endParaRPr lang="en-US" altLang="en-US" sz="4800" b="1" dirty="0" smtClean="0">
              <a:solidFill>
                <a:srgbClr val="FF33CC"/>
              </a:solidFill>
            </a:endParaRPr>
          </a:p>
        </p:txBody>
      </p:sp>
      <p:sp>
        <p:nvSpPr>
          <p:cNvPr id="32771" name="Rectangle 3"/>
          <p:cNvSpPr>
            <a:spLocks noGrp="1" noChangeArrowheads="1"/>
          </p:cNvSpPr>
          <p:nvPr>
            <p:ph type="body" idx="1"/>
          </p:nvPr>
        </p:nvSpPr>
        <p:spPr/>
        <p:txBody>
          <a:bodyPr/>
          <a:lstStyle/>
          <a:p>
            <a:pPr eaLnBrk="1" hangingPunct="1">
              <a:lnSpc>
                <a:spcPct val="80000"/>
              </a:lnSpc>
            </a:pPr>
            <a:r>
              <a:rPr lang="en-US" altLang="en-US" sz="2800" smtClean="0">
                <a:solidFill>
                  <a:srgbClr val="990099"/>
                </a:solidFill>
              </a:rPr>
              <a:t>GCTCAG  </a:t>
            </a:r>
            <a:r>
              <a:rPr lang="en-US" altLang="en-US" sz="2800" smtClean="0"/>
              <a:t>Original Strand</a:t>
            </a:r>
          </a:p>
          <a:p>
            <a:pPr eaLnBrk="1" hangingPunct="1">
              <a:lnSpc>
                <a:spcPct val="80000"/>
              </a:lnSpc>
            </a:pPr>
            <a:r>
              <a:rPr lang="en-US" altLang="en-US" sz="2800" smtClean="0">
                <a:solidFill>
                  <a:srgbClr val="008000"/>
                </a:solidFill>
              </a:rPr>
              <a:t>CGAGTC  </a:t>
            </a:r>
            <a:r>
              <a:rPr lang="en-US" altLang="en-US" sz="2800" smtClean="0"/>
              <a:t>Complimentary Strand</a:t>
            </a:r>
          </a:p>
          <a:p>
            <a:pPr eaLnBrk="1" hangingPunct="1">
              <a:lnSpc>
                <a:spcPct val="80000"/>
              </a:lnSpc>
            </a:pPr>
            <a:r>
              <a:rPr lang="en-US" altLang="en-US" sz="2800" smtClean="0">
                <a:solidFill>
                  <a:srgbClr val="FF0000"/>
                </a:solidFill>
              </a:rPr>
              <a:t>DNA helicase</a:t>
            </a:r>
            <a:r>
              <a:rPr lang="en-US" altLang="en-US" sz="2800" smtClean="0"/>
              <a:t> unzips (unwinds)</a:t>
            </a:r>
          </a:p>
          <a:p>
            <a:pPr eaLnBrk="1" hangingPunct="1">
              <a:lnSpc>
                <a:spcPct val="80000"/>
              </a:lnSpc>
            </a:pPr>
            <a:r>
              <a:rPr lang="en-US" altLang="en-US" sz="2800" smtClean="0"/>
              <a:t>Replication forks: two areas on either area of the DNA where the double helix separates </a:t>
            </a:r>
          </a:p>
          <a:p>
            <a:pPr eaLnBrk="1" hangingPunct="1">
              <a:lnSpc>
                <a:spcPct val="80000"/>
              </a:lnSpc>
            </a:pPr>
            <a:r>
              <a:rPr lang="en-US" altLang="en-US" sz="2800" smtClean="0">
                <a:solidFill>
                  <a:srgbClr val="FF0000"/>
                </a:solidFill>
              </a:rPr>
              <a:t>DNA polymerase</a:t>
            </a:r>
            <a:r>
              <a:rPr lang="en-US" altLang="en-US" sz="2800" smtClean="0"/>
              <a:t> adds nucleotides &amp; “proofreads”</a:t>
            </a:r>
          </a:p>
          <a:p>
            <a:pPr eaLnBrk="1" hangingPunct="1">
              <a:lnSpc>
                <a:spcPct val="80000"/>
              </a:lnSpc>
            </a:pPr>
            <a:r>
              <a:rPr lang="en-US" altLang="en-US" sz="2800" smtClean="0"/>
              <a:t>Two DNA molecules form that are identical to the original DNA molecules.</a:t>
            </a:r>
          </a:p>
          <a:p>
            <a:pPr eaLnBrk="1" hangingPunct="1">
              <a:lnSpc>
                <a:spcPct val="80000"/>
              </a:lnSpc>
            </a:pPr>
            <a:r>
              <a:rPr lang="en-US" altLang="en-US" sz="2800" smtClean="0">
                <a:solidFill>
                  <a:srgbClr val="990099"/>
                </a:solidFill>
              </a:rPr>
              <a:t>GCTCAG	 	GCTCAG</a:t>
            </a:r>
          </a:p>
          <a:p>
            <a:pPr eaLnBrk="1" hangingPunct="1">
              <a:lnSpc>
                <a:spcPct val="80000"/>
              </a:lnSpc>
            </a:pPr>
            <a:r>
              <a:rPr lang="en-US" altLang="en-US" sz="2800" smtClean="0">
                <a:solidFill>
                  <a:srgbClr val="008000"/>
                </a:solidFill>
              </a:rPr>
              <a:t>CGAGTC		CGAGTC</a:t>
            </a:r>
            <a:endParaRPr lang="en-US" altLang="en-US" sz="2800" smtClean="0"/>
          </a:p>
          <a:p>
            <a:pPr eaLnBrk="1" hangingPunct="1">
              <a:lnSpc>
                <a:spcPct val="80000"/>
              </a:lnSpc>
            </a:pPr>
            <a:endParaRPr lang="en-US" altLang="en-US" sz="2800" smtClean="0"/>
          </a:p>
          <a:p>
            <a:pPr eaLnBrk="1" hangingPunct="1">
              <a:lnSpc>
                <a:spcPct val="80000"/>
              </a:lnSpc>
            </a:pPr>
            <a:endParaRPr lang="en-US" altLang="en-US" sz="2800" smtClean="0"/>
          </a:p>
          <a:p>
            <a:pPr eaLnBrk="1" hangingPunct="1">
              <a:lnSpc>
                <a:spcPct val="80000"/>
              </a:lnSpc>
            </a:pPr>
            <a:endParaRPr lang="en-US" altLang="en-US" sz="2800" smtClean="0"/>
          </a:p>
          <a:p>
            <a:pPr eaLnBrk="1" hangingPunct="1">
              <a:lnSpc>
                <a:spcPct val="80000"/>
              </a:lnSpc>
            </a:pPr>
            <a:endParaRPr lang="en-US" altLang="en-US" sz="2800" smtClean="0"/>
          </a:p>
          <a:p>
            <a:pPr eaLnBrk="1" hangingPunct="1">
              <a:lnSpc>
                <a:spcPct val="80000"/>
              </a:lnSpc>
            </a:pPr>
            <a:endParaRPr lang="en-US" altLang="en-US" sz="280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dnareplicationenzy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1000"/>
            <a:ext cx="59055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2607</TotalTime>
  <Words>2007</Words>
  <Application>Microsoft Office PowerPoint</Application>
  <PresentationFormat>On-screen Show (4:3)</PresentationFormat>
  <Paragraphs>346</Paragraphs>
  <Slides>50</Slides>
  <Notes>41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Default Design</vt:lpstr>
      <vt:lpstr>DNA  The Genetic Material</vt:lpstr>
      <vt:lpstr>SECTION D</vt:lpstr>
      <vt:lpstr>SECTION D</vt:lpstr>
      <vt:lpstr>SECTION D</vt:lpstr>
      <vt:lpstr>SECTION D</vt:lpstr>
      <vt:lpstr>SECTION D</vt:lpstr>
      <vt:lpstr>INTRODUCTION</vt:lpstr>
      <vt:lpstr>THE HISTORY OF DNA</vt:lpstr>
      <vt:lpstr>GRIFFITH’S EXPERIMENT</vt:lpstr>
      <vt:lpstr>PowerPoint Presentation</vt:lpstr>
      <vt:lpstr>THE PROOF DNA IS THE  GENETIC MATERIAL</vt:lpstr>
      <vt:lpstr>PowerPoint Presentation</vt:lpstr>
      <vt:lpstr>VIRUSES REVEAL DNA’S ROLE</vt:lpstr>
      <vt:lpstr>CHASE AND HERSHEY</vt:lpstr>
      <vt:lpstr>PowerPoint Presentation</vt:lpstr>
      <vt:lpstr>DISCOVERING THE STRUCTURE OF DNA</vt:lpstr>
      <vt:lpstr>WATSON AND CRICK</vt:lpstr>
      <vt:lpstr>DNA STRUCTURE</vt:lpstr>
      <vt:lpstr>SCIENTIFIC CONTRIBUTIONS</vt:lpstr>
      <vt:lpstr>Nucleotides</vt:lpstr>
      <vt:lpstr>DNA STRUCTURE</vt:lpstr>
      <vt:lpstr>DNA STRUCTURE</vt:lpstr>
      <vt:lpstr>DNA STRUCTURE</vt:lpstr>
      <vt:lpstr>HYDROGEN BONDS</vt:lpstr>
      <vt:lpstr>HYDROGEN BONDS</vt:lpstr>
      <vt:lpstr>NUCLEOTIDES</vt:lpstr>
      <vt:lpstr>NUCLEOTIDES</vt:lpstr>
      <vt:lpstr>Thymine and Cytosine are pyrimidines</vt:lpstr>
      <vt:lpstr>Adenine and Guanine are purines</vt:lpstr>
      <vt:lpstr>MORE SCIENTIFIC CONTRIBUTIONS</vt:lpstr>
      <vt:lpstr>CHARGAFF’S RULE</vt:lpstr>
      <vt:lpstr>HUMAN DNA COMPOSITION</vt:lpstr>
      <vt:lpstr>SCIENTIFIC CONTRIBUTION</vt:lpstr>
      <vt:lpstr>EVEN MORE  SCIENTIFIC CONTRIBUTIONS</vt:lpstr>
      <vt:lpstr>PowerPoint Presentation</vt:lpstr>
      <vt:lpstr>EVEN MORE  SCIENTIFIC CONTRIBUTIONS</vt:lpstr>
      <vt:lpstr>THE WORK OF MANY SCIENTISTS</vt:lpstr>
      <vt:lpstr>THE STRUCTURE OF DNA</vt:lpstr>
      <vt:lpstr>DNA STRUCTURE</vt:lpstr>
      <vt:lpstr>DNA STRUCTURE</vt:lpstr>
      <vt:lpstr>DNA STRUCTURE</vt:lpstr>
      <vt:lpstr>REPLICATION OF DNA</vt:lpstr>
      <vt:lpstr>PowerPoint Presentation</vt:lpstr>
      <vt:lpstr>REPLICATION OF DNA</vt:lpstr>
      <vt:lpstr>REPLICATION OF DNA</vt:lpstr>
      <vt:lpstr>REPLICATION OF DNA</vt:lpstr>
      <vt:lpstr>REPLICATION OF DNA</vt:lpstr>
      <vt:lpstr>PowerPoint Presentation</vt:lpstr>
      <vt:lpstr>DNA REPLICATION</vt:lpstr>
      <vt:lpstr>PowerPoint Presentation</vt:lpstr>
    </vt:vector>
  </TitlesOfParts>
  <Company>DCSS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dc:title>
  <dc:creator>DCSS</dc:creator>
  <cp:lastModifiedBy>JCBOE</cp:lastModifiedBy>
  <cp:revision>17</cp:revision>
  <dcterms:created xsi:type="dcterms:W3CDTF">2005-11-30T18:52:46Z</dcterms:created>
  <dcterms:modified xsi:type="dcterms:W3CDTF">2015-10-27T14:54:53Z</dcterms:modified>
</cp:coreProperties>
</file>