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511" r:id="rId3"/>
    <p:sldId id="457" r:id="rId4"/>
    <p:sldId id="458" r:id="rId5"/>
    <p:sldId id="459" r:id="rId6"/>
    <p:sldId id="460" r:id="rId7"/>
    <p:sldId id="461" r:id="rId8"/>
    <p:sldId id="496" r:id="rId9"/>
    <p:sldId id="462" r:id="rId10"/>
    <p:sldId id="497" r:id="rId11"/>
    <p:sldId id="499" r:id="rId12"/>
    <p:sldId id="463" r:id="rId13"/>
    <p:sldId id="464" r:id="rId14"/>
    <p:sldId id="465" r:id="rId15"/>
    <p:sldId id="473" r:id="rId16"/>
    <p:sldId id="474" r:id="rId17"/>
    <p:sldId id="466" r:id="rId18"/>
    <p:sldId id="467" r:id="rId19"/>
    <p:sldId id="468" r:id="rId20"/>
    <p:sldId id="469" r:id="rId21"/>
    <p:sldId id="470" r:id="rId22"/>
    <p:sldId id="284" r:id="rId23"/>
    <p:sldId id="297" r:id="rId24"/>
    <p:sldId id="471" r:id="rId25"/>
    <p:sldId id="299" r:id="rId26"/>
    <p:sldId id="341" r:id="rId27"/>
    <p:sldId id="342" r:id="rId28"/>
    <p:sldId id="472" r:id="rId29"/>
    <p:sldId id="282" r:id="rId30"/>
    <p:sldId id="295" r:id="rId31"/>
    <p:sldId id="557" r:id="rId32"/>
    <p:sldId id="476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5B316"/>
    <a:srgbClr val="000066"/>
    <a:srgbClr val="0033CC"/>
    <a:srgbClr val="FFFF00"/>
    <a:srgbClr val="CC3399"/>
    <a:srgbClr val="64B404"/>
    <a:srgbClr val="86F1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4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7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78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796B5AE-A2C1-46C9-B443-75F1F2C337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30175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30A2C190-A60A-40F1-B207-8EA70FE1F457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B140461A-7D2E-4EE2-8D42-5A4004226CAB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 smtClean="0"/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1663F215-3EC4-4E73-AC88-871F07663B23}" type="slidenum">
              <a:rPr lang="en-US" altLang="en-US" smtClean="0"/>
              <a:pPr>
                <a:spcBef>
                  <a:spcPct val="0"/>
                </a:spcBef>
              </a:pPr>
              <a:t>23</a:t>
            </a:fld>
            <a:endParaRPr lang="en-US" altLang="en-US" smtClean="0"/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E2398A41-83F2-468A-8013-37734140CC71}" type="slidenum">
              <a:rPr lang="en-US" altLang="en-US" smtClean="0"/>
              <a:pPr>
                <a:spcBef>
                  <a:spcPct val="0"/>
                </a:spcBef>
              </a:pPr>
              <a:t>25</a:t>
            </a:fld>
            <a:endParaRPr lang="en-US" altLang="en-US" smtClean="0"/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The </a:t>
            </a:r>
            <a:r>
              <a:rPr lang="en-US" altLang="en-US" b="1" smtClean="0">
                <a:solidFill>
                  <a:srgbClr val="F80018"/>
                </a:solidFill>
                <a:latin typeface="Arial" charset="0"/>
                <a:cs typeface="Arial" charset="0"/>
              </a:rPr>
              <a:t>Egyptian plover</a:t>
            </a:r>
            <a:r>
              <a:rPr lang="en-US" altLang="en-US" smtClean="0">
                <a:latin typeface="Arial" charset="0"/>
                <a:cs typeface="Arial" charset="0"/>
              </a:rPr>
              <a:t> takes insects from the backs of buffaloes, giraffes and rhinos. The plover has also been observed taking leeches from the open mouths of crocodiles! In this association the plover receives a supply of food and the other animal rids itself of unwelcome pests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58B5BBA2-3B1F-4722-97AA-92ADA884C39B}" type="slidenum">
              <a:rPr lang="en-US" altLang="en-US" smtClean="0"/>
              <a:pPr>
                <a:spcBef>
                  <a:spcPct val="0"/>
                </a:spcBef>
              </a:pPr>
              <a:t>26</a:t>
            </a:fld>
            <a:endParaRPr lang="en-US" altLang="en-US" smtClean="0"/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The </a:t>
            </a:r>
            <a:r>
              <a:rPr lang="en-US" altLang="en-US" b="1" smtClean="0">
                <a:solidFill>
                  <a:srgbClr val="F80018"/>
                </a:solidFill>
                <a:latin typeface="Arial" charset="0"/>
                <a:cs typeface="Arial" charset="0"/>
              </a:rPr>
              <a:t>Egyptian plover</a:t>
            </a:r>
            <a:r>
              <a:rPr lang="en-US" altLang="en-US" smtClean="0">
                <a:latin typeface="Arial" charset="0"/>
                <a:cs typeface="Arial" charset="0"/>
              </a:rPr>
              <a:t> takes insects from the backs of buffaloes, giraffes and rhinos. The plover has also been observed taking leeches from the open mouths of crocodiles! In this association the plover receives a supply of food and the other animal rids itself of unwelcome pests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8E51F5DF-EFD9-452C-B101-041E5D26BCC3}" type="slidenum">
              <a:rPr lang="en-US" altLang="en-US" smtClean="0"/>
              <a:pPr>
                <a:spcBef>
                  <a:spcPct val="0"/>
                </a:spcBef>
              </a:pPr>
              <a:t>27</a:t>
            </a:fld>
            <a:endParaRPr lang="en-US" altLang="en-US" smtClean="0"/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7A17BF11-15BC-4B42-B9C1-8876CBD047DA}" type="slidenum">
              <a:rPr lang="en-US" altLang="en-US" smtClean="0"/>
              <a:pPr>
                <a:spcBef>
                  <a:spcPct val="0"/>
                </a:spcBef>
              </a:pPr>
              <a:t>29</a:t>
            </a:fld>
            <a:endParaRPr lang="en-US" altLang="en-US" smtClean="0"/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1E63C726-C6EB-42CD-A91C-CBBB9383AAC2}" type="slidenum">
              <a:rPr lang="en-US" altLang="en-US" smtClean="0"/>
              <a:pPr>
                <a:spcBef>
                  <a:spcPct val="0"/>
                </a:spcBef>
              </a:pPr>
              <a:t>30</a:t>
            </a:fld>
            <a:endParaRPr lang="en-US" altLang="en-US" smtClean="0"/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You can see here that this polar bear is no longer white. 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D5E03672-08AC-48D1-8EC8-86C7F07ED586}" type="slidenum">
              <a:rPr lang="en-US" altLang="en-US" smtClean="0"/>
              <a:pPr>
                <a:spcBef>
                  <a:spcPct val="0"/>
                </a:spcBef>
              </a:pPr>
              <a:t>31</a:t>
            </a:fld>
            <a:endParaRPr lang="en-US" altLang="en-US" smtClean="0"/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753EA-E30F-4C39-9928-612427786E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1840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FE18E-0795-4CE1-940E-6A0CDC6651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5891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8F22D-6FA6-4ADC-B139-1A22BD5488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9706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318FAA-838E-40F6-A9B0-7380C983A8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763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14670-D80B-4C7B-B460-C1AEA1A3D6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049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E73DD-F9DD-4617-B062-D7F12C851E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1595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9CD74-57E4-406A-AF82-08EC749990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2657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1D3E6-7F99-49E3-844E-A786E3A072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1270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C380C-831E-4148-AA03-53AB8AF27F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4660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2A2A7-DB90-416F-8C79-924A2993FA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5970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416ED-90DB-44C5-911D-E1CAFC2183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788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44B40E01-6F71-494D-A58E-467251351F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MsmDy-2jbA&amp;ebc=ANyPxKo6KeSnomsotoktM_xpoUA7gCU15_DDeEBZ29MMSBLFh7gW2MAq9TsbuTUaKwZRaVTs5XUQLzmCOtSiDCH3cwzHYT3w7w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IWw8Ruz8Uo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Qqa0OPbdvjw%20%20&amp;%20http://www.youtube.com/watch?v=Xm2qdxVVRm4%20&amp;%20http://www.youtube.com/watch?v=EWB_COSUXMw&amp;list=PLAC7D42B48D776E4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0" y="1676400"/>
            <a:ext cx="3505200" cy="1143000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solidFill>
                  <a:schemeClr val="bg1"/>
                </a:solidFill>
                <a:latin typeface="Comic Sans MS" pitchFamily="66" charset="0"/>
              </a:rPr>
              <a:t>        </a:t>
            </a:r>
            <a:r>
              <a:rPr lang="en-US" altLang="en-US" sz="7200" b="1" smtClean="0">
                <a:solidFill>
                  <a:schemeClr val="bg1"/>
                </a:solidFill>
                <a:latin typeface="Comic Sans MS" pitchFamily="66" charset="0"/>
              </a:rPr>
              <a:t>Ecology</a:t>
            </a:r>
          </a:p>
        </p:txBody>
      </p:sp>
      <p:pic>
        <p:nvPicPr>
          <p:cNvPr id="11267" name="Picture 5" descr="http://www.wildernessclassroom.com/www/schoolhouse/rainforest_library/animal_images/touc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4818063" cy="616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WATCH</a:t>
            </a:r>
          </a:p>
        </p:txBody>
      </p:sp>
      <p:sp>
        <p:nvSpPr>
          <p:cNvPr id="99331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u="sng" dirty="0" smtClean="0">
                <a:hlinkClick r:id="rId2"/>
              </a:rPr>
              <a:t>Populations Distribution</a:t>
            </a:r>
            <a:endParaRPr lang="en-US" altLang="en-US" dirty="0" smtClean="0"/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 smtClean="0"/>
              <a:t>WORKSHEET</a:t>
            </a:r>
          </a:p>
        </p:txBody>
      </p:sp>
      <p:sp>
        <p:nvSpPr>
          <p:cNvPr id="1044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smtClean="0">
                <a:solidFill>
                  <a:schemeClr val="bg1"/>
                </a:solidFill>
              </a:rPr>
              <a:t>Go over Sections F, G, and 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 smtClean="0"/>
              <a:t>AFTER THE QUIZ</a:t>
            </a:r>
          </a:p>
        </p:txBody>
      </p:sp>
      <p:sp>
        <p:nvSpPr>
          <p:cNvPr id="1054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smtClean="0">
                <a:solidFill>
                  <a:schemeClr val="bg1"/>
                </a:solidFill>
              </a:rPr>
              <a:t>Work on Section I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95600"/>
            <a:ext cx="6498336" cy="358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DO NOW</a:t>
            </a:r>
            <a:endParaRPr lang="en-US" altLang="en-US" sz="4800" smtClean="0"/>
          </a:p>
        </p:txBody>
      </p:sp>
      <p:sp>
        <p:nvSpPr>
          <p:cNvPr id="1064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>
                <a:solidFill>
                  <a:schemeClr val="bg1"/>
                </a:solidFill>
              </a:rPr>
              <a:t>Get out EOC Daily sheet, worksheet, and notes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>
          <a:xfrm>
            <a:off x="795338" y="228600"/>
            <a:ext cx="7024687" cy="1143000"/>
          </a:xfrm>
        </p:spPr>
        <p:txBody>
          <a:bodyPr/>
          <a:lstStyle/>
          <a:p>
            <a:r>
              <a:rPr lang="en-US" altLang="en-US" b="1" dirty="0" smtClean="0"/>
              <a:t>BIOLOGY EOC  BIO47</a:t>
            </a:r>
            <a:endParaRPr lang="en-US" altLang="en-US" dirty="0" smtClean="0"/>
          </a:p>
        </p:txBody>
      </p:sp>
      <p:pic>
        <p:nvPicPr>
          <p:cNvPr id="10752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24000"/>
            <a:ext cx="6467475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4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352800"/>
            <a:ext cx="2124075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5" name="TextBox 6"/>
          <p:cNvSpPr txBox="1">
            <a:spLocks noChangeArrowheads="1"/>
          </p:cNvSpPr>
          <p:nvPr/>
        </p:nvSpPr>
        <p:spPr bwMode="auto">
          <a:xfrm>
            <a:off x="457200" y="1905000"/>
            <a:ext cx="2057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The diagram below shows a plant’s response to stimuli.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/>
          <p:cNvSpPr>
            <a:spLocks noGrp="1"/>
          </p:cNvSpPr>
          <p:nvPr>
            <p:ph type="title"/>
          </p:nvPr>
        </p:nvSpPr>
        <p:spPr>
          <a:xfrm>
            <a:off x="795338" y="228600"/>
            <a:ext cx="7024687" cy="1143000"/>
          </a:xfrm>
        </p:spPr>
        <p:txBody>
          <a:bodyPr/>
          <a:lstStyle/>
          <a:p>
            <a:r>
              <a:rPr lang="en-US" altLang="en-US" b="1" dirty="0" smtClean="0"/>
              <a:t>BIOLOGY EOC  BIO47</a:t>
            </a:r>
            <a:endParaRPr lang="en-US" altLang="en-US" dirty="0" smtClean="0"/>
          </a:p>
        </p:txBody>
      </p:sp>
      <p:sp>
        <p:nvSpPr>
          <p:cNvPr id="1085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>
                <a:solidFill>
                  <a:schemeClr val="bg1"/>
                </a:solidFill>
              </a:rPr>
              <a:t>Correct answer is A</a:t>
            </a:r>
          </a:p>
          <a:p>
            <a:endParaRPr lang="en-US" altLang="en-US" smtClean="0">
              <a:solidFill>
                <a:schemeClr val="bg1"/>
              </a:solidFill>
            </a:endParaRPr>
          </a:p>
          <a:p>
            <a:r>
              <a:rPr lang="en-US" altLang="en-US" smtClean="0">
                <a:solidFill>
                  <a:schemeClr val="bg1"/>
                </a:solidFill>
              </a:rPr>
              <a:t>Phototropism is taking place which causes plants to grow toward the light by lengthening more on one side.</a:t>
            </a:r>
          </a:p>
          <a:p>
            <a:r>
              <a:rPr lang="en-US" altLang="en-US" smtClean="0">
                <a:solidFill>
                  <a:schemeClr val="bg1"/>
                </a:solidFill>
              </a:rPr>
              <a:t>Geotropism is taking lace which causes the roots to grow towards the center of the Earth.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sz="4800" b="1" smtClean="0"/>
              <a:t>COMMUNITY ECOLOGY</a:t>
            </a:r>
          </a:p>
        </p:txBody>
      </p:sp>
      <p:sp>
        <p:nvSpPr>
          <p:cNvPr id="100355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b="1" dirty="0">
                <a:solidFill>
                  <a:srgbClr val="00B0F0"/>
                </a:solidFill>
              </a:rPr>
              <a:t>REMINDERS</a:t>
            </a:r>
          </a:p>
          <a:p>
            <a:pPr>
              <a:defRPr/>
            </a:pPr>
            <a:r>
              <a:rPr lang="en-US" altLang="en-US" b="1" dirty="0">
                <a:solidFill>
                  <a:srgbClr val="00B0F0"/>
                </a:solidFill>
              </a:rPr>
              <a:t>Habitat: </a:t>
            </a:r>
            <a:r>
              <a:rPr lang="en-US" altLang="en-US" dirty="0">
                <a:solidFill>
                  <a:schemeClr val="bg1"/>
                </a:solidFill>
              </a:rPr>
              <a:t>the physical space where an organism lives.</a:t>
            </a:r>
          </a:p>
          <a:p>
            <a:pPr>
              <a:defRPr/>
            </a:pPr>
            <a:r>
              <a:rPr lang="en-US" altLang="en-US" b="1" dirty="0">
                <a:solidFill>
                  <a:srgbClr val="00B0F0"/>
                </a:solidFill>
              </a:rPr>
              <a:t>Niche</a:t>
            </a:r>
            <a:r>
              <a:rPr lang="en-US" altLang="en-US" dirty="0">
                <a:solidFill>
                  <a:schemeClr val="bg1"/>
                </a:solidFill>
              </a:rPr>
              <a:t>: an organism’s use of the biotic and abiotic resources in its ecosystem; its role in the ecosystem.</a:t>
            </a:r>
          </a:p>
          <a:p>
            <a:pPr>
              <a:defRPr/>
            </a:pPr>
            <a:endParaRPr lang="en-US" altLang="en-US" dirty="0">
              <a:solidFill>
                <a:schemeClr val="bg1"/>
              </a:solidFill>
            </a:endParaRPr>
          </a:p>
          <a:p>
            <a:pPr>
              <a:defRPr/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sz="4800" b="1" smtClean="0"/>
              <a:t>COMMUNITY ECOLOGY</a:t>
            </a:r>
          </a:p>
        </p:txBody>
      </p:sp>
      <p:sp>
        <p:nvSpPr>
          <p:cNvPr id="110595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r>
              <a:rPr lang="en-US" altLang="en-US" smtClean="0">
                <a:solidFill>
                  <a:schemeClr val="bg1"/>
                </a:solidFill>
              </a:rPr>
              <a:t>Species interactions are based on whether each species causes benefit or harm to the other species in a given relationship. </a:t>
            </a:r>
          </a:p>
          <a:p>
            <a:r>
              <a:rPr lang="en-US" altLang="en-US" smtClean="0">
                <a:solidFill>
                  <a:schemeClr val="bg1"/>
                </a:solidFill>
              </a:rPr>
              <a:t>Each interaction affects evolution, persistence of a species, and the overall diversity of life. </a:t>
            </a:r>
          </a:p>
          <a:p>
            <a:r>
              <a:rPr lang="en-US" altLang="en-US" smtClean="0">
                <a:solidFill>
                  <a:schemeClr val="bg1"/>
                </a:solidFill>
              </a:rPr>
              <a:t>Organisms have evolved together and therefore adjusted to one another. An organism’s niche and habitat are important factors in these interactions. 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COMMUNITY ECOLOGY</a:t>
            </a:r>
          </a:p>
        </p:txBody>
      </p:sp>
      <p:sp>
        <p:nvSpPr>
          <p:cNvPr id="1116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>
                <a:solidFill>
                  <a:schemeClr val="bg1"/>
                </a:solidFill>
              </a:rPr>
              <a:t>There is usually a </a:t>
            </a:r>
            <a:r>
              <a:rPr lang="en-US" altLang="en-US" b="1" smtClean="0">
                <a:solidFill>
                  <a:srgbClr val="00B0F0"/>
                </a:solidFill>
                <a:hlinkClick r:id="rId2"/>
              </a:rPr>
              <a:t>keystone species </a:t>
            </a:r>
            <a:r>
              <a:rPr lang="en-US" altLang="en-US" smtClean="0">
                <a:solidFill>
                  <a:schemeClr val="bg1"/>
                </a:solidFill>
              </a:rPr>
              <a:t>– a species needed to maintain diversity; these are often the top predators.</a:t>
            </a:r>
          </a:p>
          <a:p>
            <a:r>
              <a:rPr lang="en-US" altLang="en-US" smtClean="0">
                <a:solidFill>
                  <a:schemeClr val="bg1"/>
                </a:solidFill>
              </a:rPr>
              <a:t>A keystone species is a plant or animal that plays a unique and crucial role in the way an ecosystem functions. </a:t>
            </a:r>
          </a:p>
          <a:p>
            <a:r>
              <a:rPr lang="en-US" altLang="en-US" smtClean="0">
                <a:solidFill>
                  <a:schemeClr val="bg1"/>
                </a:solidFill>
              </a:rPr>
              <a:t>Without keystone species, the ecosystem would be dramatically different or cease to exist altogether.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COMMUNITY ECOLOGY</a:t>
            </a:r>
          </a:p>
        </p:txBody>
      </p:sp>
      <p:sp>
        <p:nvSpPr>
          <p:cNvPr id="11264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3733800" cy="4114800"/>
          </a:xfrm>
        </p:spPr>
        <p:txBody>
          <a:bodyPr/>
          <a:lstStyle/>
          <a:p>
            <a:r>
              <a:rPr lang="en-US" altLang="en-US" smtClean="0">
                <a:solidFill>
                  <a:schemeClr val="bg1"/>
                </a:solidFill>
              </a:rPr>
              <a:t>There can also be </a:t>
            </a:r>
            <a:r>
              <a:rPr lang="en-US" altLang="en-US" b="1" smtClean="0">
                <a:solidFill>
                  <a:srgbClr val="00B0F0"/>
                </a:solidFill>
              </a:rPr>
              <a:t>invasive species </a:t>
            </a:r>
            <a:r>
              <a:rPr lang="en-US" altLang="en-US" smtClean="0">
                <a:solidFill>
                  <a:schemeClr val="bg1"/>
                </a:solidFill>
              </a:rPr>
              <a:t>– a species introduced into a habitat, often causes major disturbances and even extinction of native species.</a:t>
            </a:r>
          </a:p>
        </p:txBody>
      </p:sp>
      <p:pic>
        <p:nvPicPr>
          <p:cNvPr id="11264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43125"/>
            <a:ext cx="4457700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COMMUNITY ECOLOGY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We will look at three interactions: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dirty="0">
                <a:solidFill>
                  <a:schemeClr val="bg1"/>
                </a:solidFill>
              </a:rPr>
              <a:t>Competition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dirty="0">
                <a:solidFill>
                  <a:schemeClr val="bg1"/>
                </a:solidFill>
              </a:rPr>
              <a:t>Predation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dirty="0">
                <a:solidFill>
                  <a:schemeClr val="bg1"/>
                </a:solidFill>
              </a:rPr>
              <a:t>Symbiosis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sz="4800" b="1" smtClean="0"/>
              <a:t>COMMUNITY ECOLOGY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b="1" dirty="0">
                <a:solidFill>
                  <a:srgbClr val="FF0000"/>
                </a:solidFill>
              </a:rPr>
              <a:t>Competition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A relationship in which different individuals or populations attempt to use the same limited resources. </a:t>
            </a: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Each individual has less access to the resource &amp; is harmed by the competition. </a:t>
            </a:r>
          </a:p>
        </p:txBody>
      </p:sp>
      <p:pic>
        <p:nvPicPr>
          <p:cNvPr id="1146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4953000"/>
            <a:ext cx="68484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altLang="en-US" sz="4800" b="1" smtClean="0"/>
              <a:t>COMMUNITY ECOLOGY</a:t>
            </a:r>
          </a:p>
        </p:txBody>
      </p:sp>
      <p:sp>
        <p:nvSpPr>
          <p:cNvPr id="115715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r>
              <a:rPr lang="en-US" altLang="en-US" smtClean="0">
                <a:solidFill>
                  <a:schemeClr val="bg1"/>
                </a:solidFill>
              </a:rPr>
              <a:t>Members of the same species must compete with each other because they require the same resource – they occupy the same niche. When members of different species compete, their niches overlap, which means that both species use some of the same resources in a habitat. </a:t>
            </a:r>
          </a:p>
        </p:txBody>
      </p:sp>
      <p:pic>
        <p:nvPicPr>
          <p:cNvPr id="1157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8" y="5029200"/>
            <a:ext cx="722947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COMMUNITY ECOLOGY</a:t>
            </a:r>
          </a:p>
        </p:txBody>
      </p:sp>
      <p:sp>
        <p:nvSpPr>
          <p:cNvPr id="1167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smtClean="0">
                <a:solidFill>
                  <a:srgbClr val="00B0F0"/>
                </a:solidFill>
              </a:rPr>
              <a:t>Competitive Exclusive Principle </a:t>
            </a:r>
            <a:r>
              <a:rPr lang="en-US" altLang="en-US" smtClean="0">
                <a:solidFill>
                  <a:schemeClr val="bg1"/>
                </a:solidFill>
              </a:rPr>
              <a:t>- Two species that have exactly the same requirements cannot coexist in exactly the same habitat. Otherwise, competition will occur.</a:t>
            </a:r>
          </a:p>
          <a:p>
            <a:endParaRPr lang="en-US" altLang="en-US" smtClean="0"/>
          </a:p>
        </p:txBody>
      </p:sp>
      <p:pic>
        <p:nvPicPr>
          <p:cNvPr id="1167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13" y="4800600"/>
            <a:ext cx="720090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COMMUNITY ECOLOGY</a:t>
            </a:r>
          </a:p>
        </p:txBody>
      </p:sp>
      <p:sp>
        <p:nvSpPr>
          <p:cNvPr id="1177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smtClean="0">
                <a:solidFill>
                  <a:srgbClr val="00B0F0"/>
                </a:solidFill>
              </a:rPr>
              <a:t>Indirect competition </a:t>
            </a:r>
            <a:r>
              <a:rPr lang="en-US" altLang="en-US" smtClean="0">
                <a:solidFill>
                  <a:schemeClr val="bg1"/>
                </a:solidFill>
              </a:rPr>
              <a:t>– Species compete even if they never come into direct contact with each other. (i.e. Insects feeding on same plant at different times.)</a:t>
            </a:r>
          </a:p>
          <a:p>
            <a:endParaRPr lang="en-US" altLang="en-US" smtClean="0"/>
          </a:p>
        </p:txBody>
      </p:sp>
      <p:pic>
        <p:nvPicPr>
          <p:cNvPr id="1177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4572000"/>
            <a:ext cx="759142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sz="4800" b="1" smtClean="0"/>
              <a:t>COMMUNITY ECOLOGY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077200" cy="41148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b="1" dirty="0">
                <a:solidFill>
                  <a:srgbClr val="FF0000"/>
                </a:solidFill>
              </a:rPr>
              <a:t>Predation</a:t>
            </a:r>
            <a:endParaRPr lang="en-US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The act of one organism (predator) feeding on another organism (prey). </a:t>
            </a: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Most organisms are vulnerable to predation, so there are strong selective pressures for adaptations that serve as defenses against predators. </a:t>
            </a: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Adaptations that can enhance survival of prey include camouflage, warning coloration, mimicry and protective covering.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COMMUNITY ECOLOGY</a:t>
            </a:r>
          </a:p>
        </p:txBody>
      </p:sp>
      <p:sp>
        <p:nvSpPr>
          <p:cNvPr id="1198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>
                <a:solidFill>
                  <a:schemeClr val="bg1"/>
                </a:solidFill>
              </a:rPr>
              <a:t>Some predators eat only specific types of prey. In this close relationship, the sizes of each population tend to increase and decrease in linked patterns. </a:t>
            </a:r>
          </a:p>
          <a:p>
            <a:r>
              <a:rPr lang="en-US" altLang="en-US" smtClean="0">
                <a:solidFill>
                  <a:schemeClr val="bg1"/>
                </a:solidFill>
              </a:rPr>
              <a:t>However, many predators will feed on whichever type of prey is easiest to capture. 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COMMUNITY ECOLOGY</a:t>
            </a:r>
          </a:p>
        </p:txBody>
      </p:sp>
      <p:sp>
        <p:nvSpPr>
          <p:cNvPr id="120835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838200"/>
          </a:xfrm>
        </p:spPr>
        <p:txBody>
          <a:bodyPr/>
          <a:lstStyle/>
          <a:p>
            <a:r>
              <a:rPr lang="en-US" altLang="en-US" smtClean="0">
                <a:solidFill>
                  <a:schemeClr val="bg1"/>
                </a:solidFill>
              </a:rPr>
              <a:t>Predator: Wolf		Prey: Moose</a:t>
            </a:r>
          </a:p>
        </p:txBody>
      </p:sp>
      <p:pic>
        <p:nvPicPr>
          <p:cNvPr id="120836" name="Picture 2" descr="image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088" y="3200400"/>
            <a:ext cx="5908675" cy="305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COMMUNITY ECOLOGY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US" b="1" dirty="0">
                <a:solidFill>
                  <a:srgbClr val="00B0F0"/>
                </a:solidFill>
              </a:rPr>
              <a:t>Symbiosis</a:t>
            </a:r>
            <a:r>
              <a:rPr lang="en-US" dirty="0">
                <a:solidFill>
                  <a:srgbClr val="00B0F0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A relationship in which two species live in close association. </a:t>
            </a: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These species may evolve adaptations that reduce the harm or improve the benefit of the relationship. 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COMMUNITY ECOLOGY</a:t>
            </a:r>
          </a:p>
        </p:txBody>
      </p:sp>
      <p:sp>
        <p:nvSpPr>
          <p:cNvPr id="1228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smtClean="0">
                <a:solidFill>
                  <a:srgbClr val="FF0000"/>
                </a:solidFill>
              </a:rPr>
              <a:t>Parasitism</a:t>
            </a:r>
            <a:r>
              <a:rPr lang="en-US" altLang="en-US" smtClean="0">
                <a:solidFill>
                  <a:srgbClr val="FF0000"/>
                </a:solidFill>
              </a:rPr>
              <a:t> </a:t>
            </a:r>
            <a:r>
              <a:rPr lang="en-US" altLang="en-US" smtClean="0">
                <a:solidFill>
                  <a:schemeClr val="bg1"/>
                </a:solidFill>
              </a:rPr>
              <a:t>– An organism that lives in or on another organism (host) and feeds on it. Parasites usually do not kill their hosts, but weakens or develops a disease. </a:t>
            </a:r>
          </a:p>
          <a:p>
            <a:endParaRPr lang="en-US" altLang="en-US" smtClean="0"/>
          </a:p>
        </p:txBody>
      </p:sp>
      <p:pic>
        <p:nvPicPr>
          <p:cNvPr id="1228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724400"/>
            <a:ext cx="8029575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7938" y="152400"/>
            <a:ext cx="8602662" cy="1143000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COMMUNITY ECOLOGY</a:t>
            </a:r>
            <a:endParaRPr lang="en-US" altLang="en-US" b="1" smtClean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305800" cy="3886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600" b="1" smtClean="0">
                <a:solidFill>
                  <a:schemeClr val="accent1"/>
                </a:solidFill>
              </a:rPr>
              <a:t>Parasitism</a:t>
            </a:r>
            <a:r>
              <a:rPr lang="en-US" altLang="en-US" sz="3600" b="1" smtClean="0">
                <a:solidFill>
                  <a:schemeClr val="accent1"/>
                </a:solidFill>
                <a:latin typeface="Comic Sans MS" pitchFamily="66" charset="0"/>
              </a:rPr>
              <a:t>	</a:t>
            </a:r>
          </a:p>
        </p:txBody>
      </p:sp>
      <p:pic>
        <p:nvPicPr>
          <p:cNvPr id="123908" name="Picture 1031" descr="IDVectorDeerTick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663" y="2590800"/>
            <a:ext cx="6324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COMMUNITY ECOLOGY</a:t>
            </a:r>
            <a:endParaRPr lang="en-US" altLang="en-US" sz="3600" b="1" smtClean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752600"/>
            <a:ext cx="8305800" cy="3429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600" b="1" smtClean="0">
                <a:solidFill>
                  <a:schemeClr val="accent1"/>
                </a:solidFill>
              </a:rPr>
              <a:t>Parasitism</a:t>
            </a:r>
            <a:endParaRPr lang="en-US" altLang="en-US" sz="3600" b="1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sz="3600" b="1" smtClean="0">
                <a:solidFill>
                  <a:schemeClr val="bg1"/>
                </a:solidFill>
              </a:rPr>
              <a:t>Ex. lampreys, </a:t>
            </a:r>
          </a:p>
          <a:p>
            <a:pPr eaLnBrk="1" hangingPunct="1">
              <a:buFontTx/>
              <a:buNone/>
            </a:pPr>
            <a:r>
              <a:rPr lang="en-US" altLang="en-US" sz="3600" b="1" smtClean="0">
                <a:solidFill>
                  <a:schemeClr val="bg1"/>
                </a:solidFill>
              </a:rPr>
              <a:t>leeches, fleas,</a:t>
            </a:r>
          </a:p>
          <a:p>
            <a:pPr eaLnBrk="1" hangingPunct="1">
              <a:buFontTx/>
              <a:buNone/>
            </a:pPr>
            <a:r>
              <a:rPr lang="en-US" altLang="en-US" sz="3600" b="1" smtClean="0">
                <a:solidFill>
                  <a:schemeClr val="bg1"/>
                </a:solidFill>
              </a:rPr>
              <a:t>ticks, tapeworm</a:t>
            </a:r>
          </a:p>
        </p:txBody>
      </p:sp>
      <p:pic>
        <p:nvPicPr>
          <p:cNvPr id="124932" name="Picture 4" descr="lampr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438400"/>
            <a:ext cx="48768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COMMUNITY ECOLOGY</a:t>
            </a:r>
          </a:p>
        </p:txBody>
      </p:sp>
      <p:sp>
        <p:nvSpPr>
          <p:cNvPr id="1259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smtClean="0">
                <a:solidFill>
                  <a:srgbClr val="FF0000"/>
                </a:solidFill>
              </a:rPr>
              <a:t>Mutualism</a:t>
            </a:r>
            <a:r>
              <a:rPr lang="en-US" altLang="en-US" smtClean="0">
                <a:solidFill>
                  <a:srgbClr val="FF0000"/>
                </a:solidFill>
              </a:rPr>
              <a:t> </a:t>
            </a:r>
            <a:r>
              <a:rPr lang="en-US" altLang="en-US" smtClean="0">
                <a:solidFill>
                  <a:schemeClr val="bg1"/>
                </a:solidFill>
              </a:rPr>
              <a:t>– Two species provide a benefit and depend on each other for survival. </a:t>
            </a:r>
          </a:p>
          <a:p>
            <a:endParaRPr lang="en-US" altLang="en-US" smtClean="0"/>
          </a:p>
        </p:txBody>
      </p:sp>
      <p:pic>
        <p:nvPicPr>
          <p:cNvPr id="1259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67200"/>
            <a:ext cx="8991600" cy="152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COMMUNITY ECOLOGY</a:t>
            </a:r>
            <a:endParaRPr lang="en-US" altLang="en-US" b="1" smtClean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12697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" y="1676400"/>
            <a:ext cx="4419600" cy="3886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3600" b="1" smtClean="0">
              <a:solidFill>
                <a:schemeClr val="bg1"/>
              </a:solidFill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3600" b="1" smtClean="0">
                <a:solidFill>
                  <a:schemeClr val="accent1"/>
                </a:solidFill>
              </a:rPr>
              <a:t>Mutualism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3600" b="1" smtClean="0">
                <a:solidFill>
                  <a:schemeClr val="bg1"/>
                </a:solidFill>
              </a:rPr>
              <a:t>Example: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3600" b="1" smtClean="0">
                <a:solidFill>
                  <a:schemeClr val="bg1"/>
                </a:solidFill>
              </a:rPr>
              <a:t>cleaning birds</a:t>
            </a:r>
            <a:endParaRPr lang="en-US" altLang="en-US" sz="3600" smtClean="0">
              <a:solidFill>
                <a:schemeClr val="bg1"/>
              </a:solidFill>
            </a:endParaRPr>
          </a:p>
        </p:txBody>
      </p:sp>
      <p:pic>
        <p:nvPicPr>
          <p:cNvPr id="126980" name="Picture 1028" descr="Cleaning birds on the back of a rhinoceros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371600"/>
            <a:ext cx="5486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pPr eaLnBrk="1" hangingPunct="1"/>
            <a:r>
              <a:rPr lang="en-US" altLang="en-US" sz="4000" b="1" dirty="0" smtClean="0">
                <a:solidFill>
                  <a:schemeClr val="accent1"/>
                </a:solidFill>
                <a:latin typeface="Comic Sans MS" pitchFamily="66" charset="0"/>
              </a:rPr>
              <a:t>SYMBIOTIC RELATIONSHIPS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05800" cy="2133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 smtClean="0">
                <a:solidFill>
                  <a:schemeClr val="accent1"/>
                </a:solidFill>
              </a:rPr>
              <a:t>Mutualism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 smtClean="0">
                <a:solidFill>
                  <a:schemeClr val="accent1"/>
                </a:solidFill>
              </a:rPr>
              <a:t>	</a:t>
            </a:r>
            <a:endParaRPr lang="en-US" altLang="en-US" sz="1200" b="1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 smtClean="0">
                <a:solidFill>
                  <a:schemeClr val="bg1"/>
                </a:solidFill>
              </a:rPr>
              <a:t>Ex. Lichen (fungi &amp; photosynthetic partner, green algae or cyanobacteria)</a:t>
            </a:r>
            <a:endParaRPr lang="en-US" altLang="en-US" smtClean="0">
              <a:solidFill>
                <a:schemeClr val="bg1"/>
              </a:solidFill>
            </a:endParaRPr>
          </a:p>
        </p:txBody>
      </p:sp>
      <p:pic>
        <p:nvPicPr>
          <p:cNvPr id="128004" name="Picture 6" descr="lich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657600"/>
            <a:ext cx="6103938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4" descr="NI116%20Lichen%20on%20Cley%20Beach%20A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4029075" cy="332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27" name="Picture 6" descr="7472c-lich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733800"/>
            <a:ext cx="44196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28" name="Picture 8" descr="lichen-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81000"/>
            <a:ext cx="315436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29" name="Picture 10" descr="lichen-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36988"/>
            <a:ext cx="3429000" cy="302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COMMUNITY ECOLOGY</a:t>
            </a:r>
          </a:p>
        </p:txBody>
      </p:sp>
      <p:sp>
        <p:nvSpPr>
          <p:cNvPr id="1300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smtClean="0">
                <a:solidFill>
                  <a:srgbClr val="FF0000"/>
                </a:solidFill>
              </a:rPr>
              <a:t>Commensalism</a:t>
            </a:r>
            <a:r>
              <a:rPr lang="en-US" altLang="en-US" smtClean="0">
                <a:solidFill>
                  <a:schemeClr val="bg1"/>
                </a:solidFill>
              </a:rPr>
              <a:t> – A relationship in which one species benefits and the other species is neither harmed nor helped. </a:t>
            </a:r>
          </a:p>
          <a:p>
            <a:endParaRPr lang="en-US" altLang="en-US" smtClean="0"/>
          </a:p>
        </p:txBody>
      </p:sp>
      <p:pic>
        <p:nvPicPr>
          <p:cNvPr id="13005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5" y="4229100"/>
            <a:ext cx="79914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sz="4000" b="1" smtClean="0"/>
              <a:t>COMMUNITY ECOLOGY</a:t>
            </a:r>
            <a:endParaRPr lang="en-US" altLang="en-US" sz="4000" b="1" smtClean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4953000" cy="3886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smtClean="0">
                <a:solidFill>
                  <a:schemeClr val="accent1"/>
                </a:solidFill>
              </a:rPr>
              <a:t>Commensalism </a:t>
            </a:r>
          </a:p>
          <a:p>
            <a:pPr eaLnBrk="1" hangingPunct="1">
              <a:buFontTx/>
              <a:buNone/>
            </a:pPr>
            <a:r>
              <a:rPr lang="en-US" altLang="en-US" b="1" smtClean="0">
                <a:solidFill>
                  <a:schemeClr val="bg1"/>
                </a:solidFill>
              </a:rPr>
              <a:t>Example:</a:t>
            </a:r>
          </a:p>
          <a:p>
            <a:pPr eaLnBrk="1" hangingPunct="1">
              <a:buFontTx/>
              <a:buNone/>
            </a:pPr>
            <a:r>
              <a:rPr lang="en-US" altLang="en-US" b="1" smtClean="0">
                <a:solidFill>
                  <a:schemeClr val="bg1"/>
                </a:solidFill>
              </a:rPr>
              <a:t> orchids on a tree</a:t>
            </a:r>
          </a:p>
        </p:txBody>
      </p:sp>
      <p:sp>
        <p:nvSpPr>
          <p:cNvPr id="118788" name="Text Box 1029"/>
          <p:cNvSpPr txBox="1">
            <a:spLocks noChangeArrowheads="1"/>
          </p:cNvSpPr>
          <p:nvPr/>
        </p:nvSpPr>
        <p:spPr bwMode="auto">
          <a:xfrm>
            <a:off x="304800" y="4343400"/>
            <a:ext cx="59436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2800" b="1" dirty="0">
                <a:solidFill>
                  <a:srgbClr val="00FFFF"/>
                </a:solidFill>
                <a:latin typeface="+mn-lt"/>
              </a:rPr>
              <a:t>Epiphytes: </a:t>
            </a:r>
            <a:r>
              <a:rPr lang="en-US" altLang="en-US" sz="2400" b="1" dirty="0">
                <a:solidFill>
                  <a:schemeClr val="bg1"/>
                </a:solidFill>
                <a:latin typeface="+mn-lt"/>
              </a:rPr>
              <a:t>A plant, such as a tropical orchid or a bromeliad, that grows on another plant upon which it depends for mechanical support but not for nutrients. Also called </a:t>
            </a:r>
            <a:r>
              <a:rPr lang="en-US" altLang="en-US" sz="2400" b="1" i="1" dirty="0">
                <a:solidFill>
                  <a:schemeClr val="tx2"/>
                </a:solidFill>
                <a:latin typeface="+mn-lt"/>
              </a:rPr>
              <a:t>xerophyte</a:t>
            </a:r>
            <a:r>
              <a:rPr lang="en-US" altLang="en-US" sz="2400" b="1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altLang="en-US" sz="2400" b="1" i="1" dirty="0">
                <a:solidFill>
                  <a:schemeClr val="bg1"/>
                </a:solidFill>
                <a:latin typeface="+mn-lt"/>
              </a:rPr>
              <a:t>air plant</a:t>
            </a:r>
            <a:r>
              <a:rPr lang="en-US" altLang="en-US" sz="2400" b="1" dirty="0">
                <a:solidFill>
                  <a:schemeClr val="bg1"/>
                </a:solidFill>
                <a:latin typeface="+mn-lt"/>
              </a:rPr>
              <a:t>.</a:t>
            </a:r>
            <a:r>
              <a:rPr lang="en-US" altLang="en-US" sz="2400" dirty="0">
                <a:solidFill>
                  <a:schemeClr val="bg1"/>
                </a:solidFill>
                <a:latin typeface="+mn-lt"/>
              </a:rPr>
              <a:t> </a:t>
            </a:r>
          </a:p>
        </p:txBody>
      </p:sp>
      <p:pic>
        <p:nvPicPr>
          <p:cNvPr id="131077" name="Picture 7" descr="C:\Users\Cheryl\AppData\Local\Microsoft\Windows\Temporary Internet Files\Low\Content.IE5\LGH5ORJA\20090829-11-19-26-top-creek--orchid--epiphyte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914400"/>
            <a:ext cx="3860800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78" name="Picture 9" descr="http://www.kew.org/mng/gallery/img_large/09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276600"/>
            <a:ext cx="2378075" cy="343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COMMUNITY ECOLOGY</a:t>
            </a:r>
            <a:endParaRPr lang="en-US" altLang="en-US" b="1" smtClean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13209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4953000" cy="3886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smtClean="0">
                <a:solidFill>
                  <a:schemeClr val="accent1"/>
                </a:solidFill>
              </a:rPr>
              <a:t>Commensalism- </a:t>
            </a:r>
          </a:p>
          <a:p>
            <a:pPr eaLnBrk="1" hangingPunct="1">
              <a:buFontTx/>
              <a:buNone/>
            </a:pPr>
            <a:r>
              <a:rPr lang="en-US" altLang="en-US" b="1" smtClean="0">
                <a:solidFill>
                  <a:schemeClr val="accent1"/>
                </a:solidFill>
              </a:rPr>
              <a:t>	</a:t>
            </a:r>
            <a:r>
              <a:rPr lang="en-US" altLang="en-US" b="1" smtClean="0">
                <a:solidFill>
                  <a:schemeClr val="bg1"/>
                </a:solidFill>
              </a:rPr>
              <a:t>Example: polar bears and cyanobacteria (fur color has a yellow or green tint)</a:t>
            </a:r>
          </a:p>
        </p:txBody>
      </p:sp>
      <p:pic>
        <p:nvPicPr>
          <p:cNvPr id="132100" name="Picture 1030" descr="polar-bear-slump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219200"/>
            <a:ext cx="41148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altLang="en-US" sz="4800" b="1" smtClean="0"/>
              <a:t>COMMUNITY ECOLOGY</a:t>
            </a:r>
          </a:p>
        </p:txBody>
      </p:sp>
      <p:graphicFrame>
        <p:nvGraphicFramePr>
          <p:cNvPr id="68730" name="Group 2170"/>
          <p:cNvGraphicFramePr>
            <a:graphicFrameLocks noGrp="1"/>
          </p:cNvGraphicFramePr>
          <p:nvPr/>
        </p:nvGraphicFramePr>
        <p:xfrm>
          <a:off x="228600" y="2041525"/>
          <a:ext cx="8534400" cy="3382964"/>
        </p:xfrm>
        <a:graphic>
          <a:graphicData uri="http://schemas.openxmlformats.org/drawingml/2006/table">
            <a:tbl>
              <a:tblPr/>
              <a:tblGrid>
                <a:gridCol w="2633663">
                  <a:extLst>
                    <a:ext uri="{9D8B030D-6E8A-4147-A177-3AD203B41FA5}"/>
                  </a:extLst>
                </a:gridCol>
                <a:gridCol w="1906587">
                  <a:extLst>
                    <a:ext uri="{9D8B030D-6E8A-4147-A177-3AD203B41FA5}"/>
                  </a:extLst>
                </a:gridCol>
                <a:gridCol w="2087563">
                  <a:extLst>
                    <a:ext uri="{9D8B030D-6E8A-4147-A177-3AD203B41FA5}"/>
                  </a:extLst>
                </a:gridCol>
                <a:gridCol w="1906587">
                  <a:extLst>
                    <a:ext uri="{9D8B030D-6E8A-4147-A177-3AD203B41FA5}"/>
                  </a:extLst>
                </a:gridCol>
              </a:tblGrid>
              <a:tr h="9448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Type of relationship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Species harmed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Species benefits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Species neutral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8126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Commensalism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8126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Parasitism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8126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Mutualism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33150" name="Oval 2157"/>
          <p:cNvSpPr>
            <a:spLocks noChangeArrowheads="1"/>
          </p:cNvSpPr>
          <p:nvPr/>
        </p:nvSpPr>
        <p:spPr bwMode="auto">
          <a:xfrm>
            <a:off x="5497513" y="40005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151" name="Oval 2161"/>
          <p:cNvSpPr>
            <a:spLocks noChangeArrowheads="1"/>
          </p:cNvSpPr>
          <p:nvPr/>
        </p:nvSpPr>
        <p:spPr bwMode="auto">
          <a:xfrm>
            <a:off x="3565525" y="40005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152" name="Oval 2164"/>
          <p:cNvSpPr>
            <a:spLocks noChangeArrowheads="1"/>
          </p:cNvSpPr>
          <p:nvPr/>
        </p:nvSpPr>
        <p:spPr bwMode="auto">
          <a:xfrm>
            <a:off x="5902325" y="49530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153" name="Oval 2165"/>
          <p:cNvSpPr>
            <a:spLocks noChangeArrowheads="1"/>
          </p:cNvSpPr>
          <p:nvPr/>
        </p:nvSpPr>
        <p:spPr bwMode="auto">
          <a:xfrm>
            <a:off x="5211763" y="49530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154" name="Oval 2166"/>
          <p:cNvSpPr>
            <a:spLocks noChangeArrowheads="1"/>
          </p:cNvSpPr>
          <p:nvPr/>
        </p:nvSpPr>
        <p:spPr bwMode="auto">
          <a:xfrm>
            <a:off x="5497513" y="3124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155" name="Oval 2167"/>
          <p:cNvSpPr>
            <a:spLocks noChangeArrowheads="1"/>
          </p:cNvSpPr>
          <p:nvPr/>
        </p:nvSpPr>
        <p:spPr bwMode="auto">
          <a:xfrm>
            <a:off x="7467600" y="31242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156" name="Oval 2168"/>
          <p:cNvSpPr>
            <a:spLocks noChangeArrowheads="1"/>
          </p:cNvSpPr>
          <p:nvPr/>
        </p:nvSpPr>
        <p:spPr bwMode="auto">
          <a:xfrm>
            <a:off x="1076325" y="5876925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157" name="Text Box 2169"/>
          <p:cNvSpPr txBox="1">
            <a:spLocks noChangeArrowheads="1"/>
          </p:cNvSpPr>
          <p:nvPr/>
        </p:nvSpPr>
        <p:spPr bwMode="auto">
          <a:xfrm>
            <a:off x="1600200" y="5867400"/>
            <a:ext cx="3200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>
                <a:solidFill>
                  <a:schemeClr val="bg1"/>
                </a:solidFill>
                <a:latin typeface="Comic Sans MS" pitchFamily="66" charset="0"/>
              </a:rPr>
              <a:t>= 1 species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COMMUNITY ECOLOGY</a:t>
            </a:r>
          </a:p>
        </p:txBody>
      </p:sp>
      <p:sp>
        <p:nvSpPr>
          <p:cNvPr id="134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u="sng" smtClean="0">
                <a:hlinkClick r:id="rId2"/>
              </a:rPr>
              <a:t>Animal Partnerships</a:t>
            </a:r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FFFF00"/>
      </a:dk2>
      <a:lt2>
        <a:srgbClr val="666633"/>
      </a:lt2>
      <a:accent1>
        <a:srgbClr val="FFFF00"/>
      </a:accent1>
      <a:accent2>
        <a:srgbClr val="800000"/>
      </a:accent2>
      <a:accent3>
        <a:srgbClr val="FFFFFF"/>
      </a:accent3>
      <a:accent4>
        <a:srgbClr val="000000"/>
      </a:accent4>
      <a:accent5>
        <a:srgbClr val="FFFFAA"/>
      </a:accent5>
      <a:accent6>
        <a:srgbClr val="730000"/>
      </a:accent6>
      <a:hlink>
        <a:srgbClr val="FFFF00"/>
      </a:hlink>
      <a:folHlink>
        <a:srgbClr val="FF66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4147</TotalTime>
  <Words>864</Words>
  <Application>Microsoft Office PowerPoint</Application>
  <PresentationFormat>On-screen Show (4:3)</PresentationFormat>
  <Paragraphs>112</Paragraphs>
  <Slides>32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Default Design</vt:lpstr>
      <vt:lpstr>        Ecology</vt:lpstr>
      <vt:lpstr>WATCH</vt:lpstr>
      <vt:lpstr>WORKSHEET</vt:lpstr>
      <vt:lpstr>AFTER THE QUIZ</vt:lpstr>
      <vt:lpstr>DO NOW</vt:lpstr>
      <vt:lpstr>BIOLOGY EOC  BIO47</vt:lpstr>
      <vt:lpstr>BIOLOGY EOC  BIO47</vt:lpstr>
      <vt:lpstr>COMMUNITY ECOLOGY</vt:lpstr>
      <vt:lpstr>COMMUNITY ECOLOGY</vt:lpstr>
      <vt:lpstr>COMMUNITY ECOLOGY</vt:lpstr>
      <vt:lpstr>COMMUNITY ECOLOGY</vt:lpstr>
      <vt:lpstr>COMMUNITY ECOLOGY</vt:lpstr>
      <vt:lpstr>COMMUNITY ECOLOGY</vt:lpstr>
      <vt:lpstr>COMMUNITY ECOLOGY</vt:lpstr>
      <vt:lpstr>COMMUNITY ECOLOGY</vt:lpstr>
      <vt:lpstr>COMMUNITY ECOLOGY</vt:lpstr>
      <vt:lpstr>COMMUNITY ECOLOGY</vt:lpstr>
      <vt:lpstr>COMMUNITY ECOLOGY</vt:lpstr>
      <vt:lpstr>COMMUNITY ECOLOGY</vt:lpstr>
      <vt:lpstr>COMMUNITY ECOLOGY</vt:lpstr>
      <vt:lpstr>COMMUNITY ECOLOGY</vt:lpstr>
      <vt:lpstr>COMMUNITY ECOLOGY</vt:lpstr>
      <vt:lpstr>COMMUNITY ECOLOGY</vt:lpstr>
      <vt:lpstr>COMMUNITY ECOLOGY</vt:lpstr>
      <vt:lpstr>COMMUNITY ECOLOGY</vt:lpstr>
      <vt:lpstr>SYMBIOTIC RELATIONSHIPS</vt:lpstr>
      <vt:lpstr>PowerPoint Presentation</vt:lpstr>
      <vt:lpstr>COMMUNITY ECOLOGY</vt:lpstr>
      <vt:lpstr>COMMUNITY ECOLOGY</vt:lpstr>
      <vt:lpstr>COMMUNITY ECOLOGY</vt:lpstr>
      <vt:lpstr>COMMUNITY ECOLOGY</vt:lpstr>
      <vt:lpstr>COMMUNITY ECOLOGY</vt:lpstr>
    </vt:vector>
  </TitlesOfParts>
  <Company>Blockheads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Ecology Unit</dc:title>
  <dc:creator>Heather and Drew</dc:creator>
  <cp:lastModifiedBy>JCBOE</cp:lastModifiedBy>
  <cp:revision>162</cp:revision>
  <dcterms:created xsi:type="dcterms:W3CDTF">2003-02-09T01:35:47Z</dcterms:created>
  <dcterms:modified xsi:type="dcterms:W3CDTF">2016-03-24T17:18:43Z</dcterms:modified>
</cp:coreProperties>
</file>