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481" r:id="rId3"/>
    <p:sldId id="500" r:id="rId4"/>
    <p:sldId id="501" r:id="rId5"/>
    <p:sldId id="482" r:id="rId6"/>
    <p:sldId id="483" r:id="rId7"/>
    <p:sldId id="484" r:id="rId8"/>
    <p:sldId id="502" r:id="rId9"/>
    <p:sldId id="487" r:id="rId10"/>
    <p:sldId id="485" r:id="rId11"/>
    <p:sldId id="486" r:id="rId12"/>
    <p:sldId id="489" r:id="rId13"/>
    <p:sldId id="488" r:id="rId14"/>
    <p:sldId id="490" r:id="rId15"/>
    <p:sldId id="492" r:id="rId16"/>
    <p:sldId id="495" r:id="rId17"/>
    <p:sldId id="503" r:id="rId18"/>
    <p:sldId id="504" r:id="rId19"/>
    <p:sldId id="491" r:id="rId20"/>
    <p:sldId id="493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5B316"/>
    <a:srgbClr val="000066"/>
    <a:srgbClr val="0033CC"/>
    <a:srgbClr val="FFFF00"/>
    <a:srgbClr val="CC3399"/>
    <a:srgbClr val="64B404"/>
    <a:srgbClr val="86F1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4" autoAdjust="0"/>
    <p:restoredTop sz="94671" autoAdjust="0"/>
  </p:normalViewPr>
  <p:slideViewPr>
    <p:cSldViewPr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3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78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796B5AE-A2C1-46C9-B443-75F1F2C337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30175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30A2C190-A60A-40F1-B207-8EA70FE1F457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753EA-E30F-4C39-9928-612427786E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1840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FE18E-0795-4CE1-940E-6A0CDC6651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5891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8F22D-6FA6-4ADC-B139-1A22BD5488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9706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318FAA-838E-40F6-A9B0-7380C983A8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763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14670-D80B-4C7B-B460-C1AEA1A3D6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049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E73DD-F9DD-4617-B062-D7F12C851E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1595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99CD74-57E4-406A-AF82-08EC749990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2657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1D3E6-7F99-49E3-844E-A786E3A072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1270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DC380C-831E-4148-AA03-53AB8AF27F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4660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42A2A7-DB90-416F-8C79-924A2993FA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5970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F416ED-90DB-44C5-911D-E1CAFC2183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788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44B40E01-6F71-494D-A58E-467251351F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saguaro-juniper.com/" TargetMode="External"/><Relationship Id="rId5" Type="http://schemas.openxmlformats.org/officeDocument/2006/relationships/image" Target="../media/image7.png"/><Relationship Id="rId4" Type="http://schemas.openxmlformats.org/officeDocument/2006/relationships/hyperlink" Target="http://botit.botany.wisc.edu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ncw.edu/" TargetMode="External"/><Relationship Id="rId5" Type="http://schemas.openxmlformats.org/officeDocument/2006/relationships/image" Target="../media/image9.jpeg"/><Relationship Id="rId4" Type="http://schemas.openxmlformats.org/officeDocument/2006/relationships/hyperlink" Target="http://uisstc.georgetown.edu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fe.uiuc.edu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rowan.edu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hyperlink" Target="http://www.cwrl.utexas.edu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youtube.com/watch?v=TLpc71YOtc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0" y="1676400"/>
            <a:ext cx="3505200" cy="1143000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solidFill>
                  <a:schemeClr val="bg1"/>
                </a:solidFill>
                <a:latin typeface="Comic Sans MS" pitchFamily="66" charset="0"/>
              </a:rPr>
              <a:t>        </a:t>
            </a:r>
            <a:r>
              <a:rPr lang="en-US" altLang="en-US" sz="7200" b="1" smtClean="0">
                <a:solidFill>
                  <a:schemeClr val="bg1"/>
                </a:solidFill>
                <a:latin typeface="Comic Sans MS" pitchFamily="66" charset="0"/>
              </a:rPr>
              <a:t>Ecology</a:t>
            </a:r>
          </a:p>
        </p:txBody>
      </p:sp>
      <p:pic>
        <p:nvPicPr>
          <p:cNvPr id="11267" name="Picture 5" descr="http://www.wildernessclassroom.com/www/schoolhouse/rainforest_library/animal_images/touc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4818063" cy="616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76400"/>
            <a:ext cx="7772400" cy="2209800"/>
          </a:xfrm>
          <a:solidFill>
            <a:schemeClr val="bg1">
              <a:alpha val="74901"/>
            </a:schemeClr>
          </a:solidFill>
          <a:ln>
            <a:solidFill>
              <a:srgbClr val="0066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rgbClr val="003300"/>
                </a:solidFill>
              </a:rPr>
              <a:t>CHANGES IN ECOSYSTEMS:</a:t>
            </a:r>
            <a:br>
              <a:rPr lang="en-US" altLang="en-US" b="1" dirty="0" smtClean="0">
                <a:solidFill>
                  <a:srgbClr val="003300"/>
                </a:solidFill>
              </a:rPr>
            </a:br>
            <a:r>
              <a:rPr lang="en-US" altLang="en-US" b="1" dirty="0" smtClean="0">
                <a:solidFill>
                  <a:srgbClr val="003300"/>
                </a:solidFill>
              </a:rPr>
              <a:t>ECOLOGICAL SUCCESSION</a:t>
            </a:r>
          </a:p>
        </p:txBody>
      </p:sp>
      <p:sp>
        <p:nvSpPr>
          <p:cNvPr id="139267" name="Text Box 4"/>
          <p:cNvSpPr txBox="1">
            <a:spLocks noChangeArrowheads="1"/>
          </p:cNvSpPr>
          <p:nvPr/>
        </p:nvSpPr>
        <p:spPr bwMode="auto">
          <a:xfrm>
            <a:off x="1447800" y="4191000"/>
            <a:ext cx="6248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003300"/>
                </a:solidFill>
              </a:rPr>
              <a:t>CHANGES IN ECOSYSTEMS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003300"/>
                </a:solidFill>
              </a:rPr>
              <a:t>Ecological succession is a gradual </a:t>
            </a:r>
            <a:r>
              <a:rPr lang="en-US" b="1" dirty="0">
                <a:solidFill>
                  <a:srgbClr val="FF0000"/>
                </a:solidFill>
              </a:rPr>
              <a:t>process of change</a:t>
            </a:r>
            <a:r>
              <a:rPr lang="en-US" dirty="0">
                <a:solidFill>
                  <a:srgbClr val="003300"/>
                </a:solidFill>
              </a:rPr>
              <a:t> and replacement of some or all of the species in a community. </a:t>
            </a:r>
          </a:p>
          <a:p>
            <a:pPr>
              <a:defRPr/>
            </a:pPr>
            <a:r>
              <a:rPr lang="en-US" dirty="0">
                <a:solidFill>
                  <a:srgbClr val="003300"/>
                </a:solidFill>
              </a:rPr>
              <a:t>Ecological succession may take hundreds or thousands of years. 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003300"/>
                </a:solidFill>
              </a:rPr>
              <a:t>CHANGES IN ECOSYSTEMS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7772400" cy="4114800"/>
          </a:xfrm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003300"/>
                </a:solidFill>
              </a:rPr>
              <a:t>Each new community that arises makes it harder for the previous community to survive, because of competition for resources. </a:t>
            </a:r>
          </a:p>
          <a:p>
            <a:pPr>
              <a:defRPr/>
            </a:pPr>
            <a:r>
              <a:rPr lang="en-US" dirty="0">
                <a:solidFill>
                  <a:srgbClr val="003300"/>
                </a:solidFill>
              </a:rPr>
              <a:t>Succession provides opportunities for new resources and niches to become available for the next community. 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en-US" sz="4800" b="1" dirty="0">
                <a:solidFill>
                  <a:srgbClr val="003300"/>
                </a:solidFill>
              </a:rPr>
              <a:t>SUCCESSION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b="1" dirty="0"/>
              <a:t>DEFINITION:</a:t>
            </a:r>
          </a:p>
          <a:p>
            <a:pPr eaLnBrk="1" hangingPunct="1">
              <a:defRPr/>
            </a:pPr>
            <a:r>
              <a:rPr lang="en-US" altLang="en-US" dirty="0">
                <a:solidFill>
                  <a:srgbClr val="003300"/>
                </a:solidFill>
              </a:rPr>
              <a:t>Natural, gradual changes in the types of species that live in an area; can be primary or secondary .</a:t>
            </a:r>
          </a:p>
          <a:p>
            <a:pPr eaLnBrk="1" hangingPunct="1">
              <a:defRPr/>
            </a:pPr>
            <a:r>
              <a:rPr lang="en-US" altLang="en-US" dirty="0">
                <a:solidFill>
                  <a:srgbClr val="003300"/>
                </a:solidFill>
              </a:rPr>
              <a:t>The gradual replacement of one plant community by another through natural processes over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en-US" sz="4800" b="1" dirty="0">
                <a:solidFill>
                  <a:srgbClr val="003300"/>
                </a:solidFill>
              </a:rPr>
              <a:t>PRIMARY SUCCESSION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 marL="400050" lvl="1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3300"/>
                </a:solidFill>
              </a:rPr>
              <a:t>The initial establishment and development of an ecosystem. </a:t>
            </a:r>
          </a:p>
          <a:p>
            <a:pPr marL="400050" lvl="1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3300"/>
                </a:solidFill>
              </a:rPr>
              <a:t>Begins in a place without any soil and no previous life exists. </a:t>
            </a:r>
          </a:p>
          <a:p>
            <a:pPr marL="400050" lvl="1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3300"/>
                </a:solidFill>
              </a:rPr>
              <a:t>Starts with the arrival of living things such as lichen, moss or bacteria that do not need soil to survive.</a:t>
            </a:r>
          </a:p>
          <a:p>
            <a:pPr marL="400050" lvl="1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3300"/>
                </a:solidFill>
              </a:rPr>
              <a:t>These first organisms are called </a:t>
            </a:r>
            <a:r>
              <a:rPr lang="en-US" b="1" dirty="0">
                <a:solidFill>
                  <a:srgbClr val="003300"/>
                </a:solidFill>
              </a:rPr>
              <a:t>pioneer species</a:t>
            </a:r>
            <a:r>
              <a:rPr lang="en-US" dirty="0">
                <a:solidFill>
                  <a:srgbClr val="003300"/>
                </a:solidFill>
              </a:rPr>
              <a:t>.</a:t>
            </a:r>
            <a:endParaRPr lang="en-US" altLang="en-US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  <p:pic>
        <p:nvPicPr>
          <p:cNvPr id="14438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4343400" cy="361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4388" name="Text Box 7"/>
          <p:cNvSpPr txBox="1">
            <a:spLocks noChangeArrowheads="1"/>
          </p:cNvSpPr>
          <p:nvPr/>
        </p:nvSpPr>
        <p:spPr bwMode="auto">
          <a:xfrm>
            <a:off x="228600" y="3244850"/>
            <a:ext cx="42672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>
                <a:solidFill>
                  <a:srgbClr val="003300"/>
                </a:solidFill>
                <a:latin typeface="Arial" charset="0"/>
                <a:hlinkClick r:id="rId4"/>
              </a:rPr>
              <a:t>http://botit.botany.wisc.edu</a:t>
            </a:r>
            <a:r>
              <a:rPr lang="en-US" altLang="en-US" sz="2400">
                <a:solidFill>
                  <a:srgbClr val="003300"/>
                </a:solidFill>
                <a:latin typeface="Arial" charset="0"/>
              </a:rPr>
              <a:t> </a:t>
            </a:r>
          </a:p>
        </p:txBody>
      </p:sp>
      <p:pic>
        <p:nvPicPr>
          <p:cNvPr id="14438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962400"/>
            <a:ext cx="487680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4390" name="Text Box 9"/>
          <p:cNvSpPr txBox="1">
            <a:spLocks noChangeArrowheads="1"/>
          </p:cNvSpPr>
          <p:nvPr/>
        </p:nvSpPr>
        <p:spPr bwMode="auto">
          <a:xfrm>
            <a:off x="4038600" y="6172200"/>
            <a:ext cx="51054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>
                <a:latin typeface="Arial" charset="0"/>
                <a:hlinkClick r:id="rId6"/>
              </a:rPr>
              <a:t>http://www.saguaro-juniper.com/</a:t>
            </a:r>
            <a:r>
              <a:rPr lang="en-US" altLang="en-US" sz="2400" b="1">
                <a:latin typeface="Arial" charset="0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953000" y="1219200"/>
            <a:ext cx="3657600" cy="52387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800" b="1" dirty="0">
                <a:solidFill>
                  <a:srgbClr val="003300"/>
                </a:solidFill>
              </a:rPr>
              <a:t>PIONEER SPECIES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en-US" sz="4800" b="1" dirty="0">
                <a:solidFill>
                  <a:srgbClr val="003300"/>
                </a:solidFill>
              </a:rPr>
              <a:t>PRIMARY SUCCESSION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724400"/>
          </a:xfrm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 marL="5715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3300"/>
                </a:solidFill>
              </a:rPr>
              <a:t>Soil starts to form as pioneer species and the forces of weather and erosion help break down rocks into smaller pieces. </a:t>
            </a:r>
          </a:p>
          <a:p>
            <a:pPr marL="5715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3300"/>
                </a:solidFill>
              </a:rPr>
              <a:t>Pioneer species decompose and add small amounts of organic matter to the rock to make soil. </a:t>
            </a:r>
          </a:p>
          <a:p>
            <a:pPr marL="5715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3300"/>
                </a:solidFill>
              </a:rPr>
              <a:t>Simple plants like mosses and ferns grow in the new soil. </a:t>
            </a:r>
          </a:p>
          <a:p>
            <a:pPr marL="5715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3300"/>
                </a:solidFill>
              </a:rPr>
              <a:t>When these plants decompose, it adds more organic material. </a:t>
            </a:r>
            <a:endParaRPr lang="en-US" altLang="en-US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90500"/>
            <a:ext cx="7772400" cy="1143000"/>
          </a:xfrm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en-US" sz="4800" b="1" dirty="0">
                <a:solidFill>
                  <a:srgbClr val="003300"/>
                </a:solidFill>
              </a:rPr>
              <a:t>PRIMARY SUCCESSION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325" y="1616075"/>
            <a:ext cx="7772400" cy="4556125"/>
          </a:xfrm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solidFill>
                  <a:srgbClr val="003300"/>
                </a:solidFill>
              </a:rPr>
              <a:t>Simple plants like mosses and ferns can grow in the new soil </a:t>
            </a:r>
          </a:p>
          <a:p>
            <a:pPr eaLnBrk="1" hangingPunct="1">
              <a:buFontTx/>
              <a:buNone/>
              <a:defRPr/>
            </a:pPr>
            <a:endParaRPr lang="en-US" altLang="en-US" dirty="0"/>
          </a:p>
        </p:txBody>
      </p:sp>
      <p:pic>
        <p:nvPicPr>
          <p:cNvPr id="14643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133600"/>
            <a:ext cx="291465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6437" name="Text Box 6"/>
          <p:cNvSpPr txBox="1">
            <a:spLocks noChangeArrowheads="1"/>
          </p:cNvSpPr>
          <p:nvPr/>
        </p:nvSpPr>
        <p:spPr bwMode="auto">
          <a:xfrm>
            <a:off x="5410200" y="5410200"/>
            <a:ext cx="27432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latin typeface="Arial" charset="0"/>
                <a:hlinkClick r:id="rId4"/>
              </a:rPr>
              <a:t>http://uisstc.georgetown.edu</a:t>
            </a:r>
            <a:r>
              <a:rPr lang="en-US" altLang="en-US" sz="1800" b="1">
                <a:latin typeface="Arial" charset="0"/>
              </a:rPr>
              <a:t> </a:t>
            </a:r>
          </a:p>
        </p:txBody>
      </p:sp>
      <p:pic>
        <p:nvPicPr>
          <p:cNvPr id="14643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81940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6439" name="Text Box 8"/>
          <p:cNvSpPr txBox="1">
            <a:spLocks noChangeArrowheads="1"/>
          </p:cNvSpPr>
          <p:nvPr/>
        </p:nvSpPr>
        <p:spPr bwMode="auto">
          <a:xfrm>
            <a:off x="1066800" y="5257800"/>
            <a:ext cx="3276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>
                <a:latin typeface="Arial" charset="0"/>
                <a:hlinkClick r:id="rId6"/>
              </a:rPr>
              <a:t>http://www.uncw.edu</a:t>
            </a:r>
            <a:r>
              <a:rPr lang="en-US" altLang="en-US" sz="2400" b="1">
                <a:latin typeface="Arial" charset="0"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en-US" sz="4800" b="1" dirty="0">
                <a:solidFill>
                  <a:srgbClr val="003300"/>
                </a:solidFill>
              </a:rPr>
              <a:t>PRIMARY SUCCESSION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4191000"/>
          </a:xfrm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003300"/>
                </a:solidFill>
              </a:rPr>
              <a:t>The soil layer thickens and other plants begin to take over. </a:t>
            </a:r>
          </a:p>
          <a:p>
            <a:pPr eaLnBrk="1" hangingPunct="1">
              <a:defRPr/>
            </a:pPr>
            <a:r>
              <a:rPr lang="en-US" dirty="0">
                <a:solidFill>
                  <a:srgbClr val="003300"/>
                </a:solidFill>
              </a:rPr>
              <a:t>These plants die, and they add more nutrients to the soil. </a:t>
            </a:r>
          </a:p>
          <a:p>
            <a:pPr eaLnBrk="1" hangingPunct="1">
              <a:defRPr/>
            </a:pPr>
            <a:r>
              <a:rPr lang="en-US" dirty="0">
                <a:solidFill>
                  <a:srgbClr val="003300"/>
                </a:solidFill>
              </a:rPr>
              <a:t>Shrubs and trees can survive now. </a:t>
            </a:r>
            <a:endParaRPr lang="en-US" altLang="en-US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0"/>
            <a:ext cx="914400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8483" name="Text Box 5"/>
          <p:cNvSpPr txBox="1">
            <a:spLocks noChangeArrowheads="1"/>
          </p:cNvSpPr>
          <p:nvPr/>
        </p:nvSpPr>
        <p:spPr bwMode="auto">
          <a:xfrm>
            <a:off x="381000" y="6324600"/>
            <a:ext cx="822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>
                <a:latin typeface="Arial" charset="0"/>
                <a:hlinkClick r:id="rId3"/>
              </a:rPr>
              <a:t>http://www.life.uiuc.edu</a:t>
            </a:r>
            <a:r>
              <a:rPr lang="en-US" altLang="en-US" sz="2400" b="1">
                <a:latin typeface="Arial" charset="0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723900" y="268288"/>
            <a:ext cx="7772400" cy="1143000"/>
          </a:xfrm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en-US" sz="4800" b="1" dirty="0">
                <a:solidFill>
                  <a:srgbClr val="003300"/>
                </a:solidFill>
              </a:rPr>
              <a:t>PRIMARY SUCCESSION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003300"/>
                </a:solidFill>
              </a:rPr>
              <a:t>The soil layer thickens and other plants begin to take over. </a:t>
            </a:r>
          </a:p>
          <a:p>
            <a:pPr eaLnBrk="1" hangingPunct="1">
              <a:defRPr/>
            </a:pPr>
            <a:r>
              <a:rPr lang="en-US" altLang="en-US" dirty="0">
                <a:solidFill>
                  <a:srgbClr val="003300"/>
                </a:solidFill>
              </a:rPr>
              <a:t>These plants die, and they add more nutrients to the soil</a:t>
            </a:r>
          </a:p>
          <a:p>
            <a:pPr eaLnBrk="1" hangingPunct="1">
              <a:defRPr/>
            </a:pPr>
            <a:r>
              <a:rPr lang="en-US" altLang="en-US" dirty="0">
                <a:solidFill>
                  <a:srgbClr val="003300"/>
                </a:solidFill>
              </a:rPr>
              <a:t>Shrubs and trees can 					survive now</a:t>
            </a:r>
          </a:p>
        </p:txBody>
      </p:sp>
      <p:pic>
        <p:nvPicPr>
          <p:cNvPr id="1495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60738"/>
            <a:ext cx="4038600" cy="323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9509" name="Text Box 5"/>
          <p:cNvSpPr txBox="1">
            <a:spLocks noChangeArrowheads="1"/>
          </p:cNvSpPr>
          <p:nvPr/>
        </p:nvSpPr>
        <p:spPr bwMode="auto">
          <a:xfrm>
            <a:off x="4610100" y="6097588"/>
            <a:ext cx="37338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>
                <a:latin typeface="Arial" charset="0"/>
                <a:hlinkClick r:id="rId4"/>
              </a:rPr>
              <a:t>http://www.rowan.edu</a:t>
            </a:r>
            <a:r>
              <a:rPr lang="en-US" altLang="en-US" sz="2400" b="1">
                <a:latin typeface="Arial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en-US" sz="4800" b="1" dirty="0">
                <a:solidFill>
                  <a:srgbClr val="003300"/>
                </a:solidFill>
              </a:rPr>
              <a:t>PRIMARY SUCCESSION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003300"/>
                </a:solidFill>
              </a:rPr>
              <a:t>Insects, small birds, and mammals have begun to move in. What was once bare rock now supports a variety of life. </a:t>
            </a:r>
          </a:p>
        </p:txBody>
      </p:sp>
      <p:pic>
        <p:nvPicPr>
          <p:cNvPr id="1505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3625850"/>
            <a:ext cx="3352800" cy="267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0533" name="Text Box 5"/>
          <p:cNvSpPr txBox="1">
            <a:spLocks noChangeArrowheads="1"/>
          </p:cNvSpPr>
          <p:nvPr/>
        </p:nvSpPr>
        <p:spPr bwMode="auto">
          <a:xfrm>
            <a:off x="5114925" y="5915025"/>
            <a:ext cx="32766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latin typeface="Arial" charset="0"/>
                <a:hlinkClick r:id="rId4"/>
              </a:rPr>
              <a:t>http://www.cwrl.utexas.edu</a:t>
            </a:r>
            <a:r>
              <a:rPr lang="en-US" altLang="en-US" sz="1800">
                <a:latin typeface="Arial" charset="0"/>
              </a:rPr>
              <a:t> </a:t>
            </a:r>
          </a:p>
        </p:txBody>
      </p:sp>
      <p:pic>
        <p:nvPicPr>
          <p:cNvPr id="15053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" y="3625850"/>
            <a:ext cx="4024313" cy="2659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en-US" sz="4800" b="1" dirty="0">
                <a:solidFill>
                  <a:srgbClr val="003300"/>
                </a:solidFill>
              </a:rPr>
              <a:t>PRIMARY SUCCESSION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229600" cy="4419600"/>
          </a:xfrm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003300"/>
                </a:solidFill>
              </a:rPr>
              <a:t>Primary succession can occur on new islands created by volcanic eruptions, in areas exposed when a glacier retreats, sand dunes or any other surface that has not previously supported life. </a:t>
            </a:r>
          </a:p>
          <a:p>
            <a:pPr>
              <a:defRPr/>
            </a:pPr>
            <a:r>
              <a:rPr lang="en-US" dirty="0">
                <a:solidFill>
                  <a:srgbClr val="003300"/>
                </a:solidFill>
              </a:rPr>
              <a:t>Slow process because it begins with no soil.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4" descr="95197-036-7F9B8F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8240713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563" y="295275"/>
            <a:ext cx="7772400" cy="1143000"/>
          </a:xfrm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4800" b="1" dirty="0">
                <a:solidFill>
                  <a:srgbClr val="003300"/>
                </a:solidFill>
              </a:rPr>
              <a:t>PRIMARY SUCCESSION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334000"/>
            <a:ext cx="8240713" cy="1200150"/>
          </a:xfrm>
          <a:prstGeom prst="rect">
            <a:avLst/>
          </a:prstGeom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b="1" dirty="0">
                <a:solidFill>
                  <a:srgbClr val="003300"/>
                </a:solidFill>
              </a:rPr>
              <a:t>Climax Community </a:t>
            </a:r>
            <a:r>
              <a:rPr lang="en-US" dirty="0">
                <a:solidFill>
                  <a:srgbClr val="003300"/>
                </a:solidFill>
              </a:rPr>
              <a:t>is composed of species best adapted to conditions in an area and has reached equilibrium. The ecosystem is established and changes are slow.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en-US" sz="4800" b="1" dirty="0">
                <a:solidFill>
                  <a:srgbClr val="003300"/>
                </a:solidFill>
              </a:rPr>
              <a:t>CLIMAX COMMUNITY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048000"/>
          </a:xfrm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solidFill>
                  <a:srgbClr val="003300"/>
                </a:solidFill>
              </a:rPr>
              <a:t>A  stable group of plants and animals that is the end result of the succession</a:t>
            </a:r>
            <a:r>
              <a:rPr lang="en-US" altLang="en-US" i="1" dirty="0">
                <a:solidFill>
                  <a:srgbClr val="003300"/>
                </a:solidFill>
              </a:rPr>
              <a:t> </a:t>
            </a:r>
            <a:r>
              <a:rPr lang="en-US" altLang="en-US" dirty="0">
                <a:solidFill>
                  <a:srgbClr val="003300"/>
                </a:solidFill>
              </a:rPr>
              <a:t>process</a:t>
            </a:r>
          </a:p>
          <a:p>
            <a:pPr eaLnBrk="1" hangingPunct="1">
              <a:defRPr/>
            </a:pPr>
            <a:r>
              <a:rPr lang="en-US" altLang="en-US" dirty="0">
                <a:solidFill>
                  <a:srgbClr val="003300"/>
                </a:solidFill>
              </a:rPr>
              <a:t>Does not always mean big trees</a:t>
            </a:r>
          </a:p>
          <a:p>
            <a:pPr lvl="1" eaLnBrk="1" hangingPunct="1">
              <a:defRPr/>
            </a:pPr>
            <a:r>
              <a:rPr lang="en-US" altLang="en-US" dirty="0">
                <a:solidFill>
                  <a:srgbClr val="003300"/>
                </a:solidFill>
              </a:rPr>
              <a:t>Grasses in prairies</a:t>
            </a:r>
          </a:p>
          <a:p>
            <a:pPr lvl="1" eaLnBrk="1" hangingPunct="1">
              <a:defRPr/>
            </a:pPr>
            <a:r>
              <a:rPr lang="en-US" altLang="en-US" dirty="0">
                <a:solidFill>
                  <a:srgbClr val="003300"/>
                </a:solidFill>
              </a:rPr>
              <a:t>Cacti in deserts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447800"/>
          </a:xfrm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en-US" sz="4800" b="1" dirty="0">
                <a:solidFill>
                  <a:srgbClr val="003300"/>
                </a:solidFill>
              </a:rPr>
              <a:t>SECONDARY SUCCESSION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95800"/>
          </a:xfrm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b="1" dirty="0">
                <a:solidFill>
                  <a:srgbClr val="003300"/>
                </a:solidFill>
              </a:rPr>
              <a:t>Secondary Succession</a:t>
            </a:r>
            <a:endParaRPr lang="en-US" dirty="0">
              <a:solidFill>
                <a:srgbClr val="003300"/>
              </a:solidFill>
            </a:endParaRPr>
          </a:p>
          <a:p>
            <a:pPr eaLnBrk="1" hangingPunct="1">
              <a:defRPr/>
            </a:pPr>
            <a:r>
              <a:rPr lang="en-US" dirty="0">
                <a:solidFill>
                  <a:srgbClr val="003300"/>
                </a:solidFill>
              </a:rPr>
              <a:t>The reestablishment of an ecosystem that contains soil and vegetation of a previous biological community.</a:t>
            </a:r>
          </a:p>
          <a:p>
            <a:pPr eaLnBrk="1" hangingPunct="1">
              <a:defRPr/>
            </a:pPr>
            <a:r>
              <a:rPr lang="en-US" dirty="0">
                <a:solidFill>
                  <a:srgbClr val="003300"/>
                </a:solidFill>
              </a:rPr>
              <a:t>Ecosystems have been disturbed or disrupted by humans or animals, or by natural processes such as storms, floods, fires, earthquakes, etc. </a:t>
            </a:r>
            <a:endParaRPr lang="en-US" altLang="en-US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447800"/>
          </a:xfrm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en-US" sz="4800" b="1" dirty="0">
                <a:solidFill>
                  <a:srgbClr val="003300"/>
                </a:solidFill>
              </a:rPr>
              <a:t>SECONDARY SUCCESSION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95800"/>
          </a:xfrm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b="1" dirty="0">
                <a:solidFill>
                  <a:srgbClr val="003300"/>
                </a:solidFill>
              </a:rPr>
              <a:t>Secondary Succession</a:t>
            </a:r>
            <a:endParaRPr lang="en-US" dirty="0">
              <a:solidFill>
                <a:srgbClr val="003300"/>
              </a:solidFill>
            </a:endParaRPr>
          </a:p>
          <a:p>
            <a:pPr>
              <a:defRPr/>
            </a:pPr>
            <a:r>
              <a:rPr lang="en-US" dirty="0">
                <a:solidFill>
                  <a:srgbClr val="003300"/>
                </a:solidFill>
              </a:rPr>
              <a:t>These disturbances open up opportunities for new niches to be established during the rebuilding of the area. </a:t>
            </a:r>
          </a:p>
          <a:p>
            <a:pPr>
              <a:defRPr/>
            </a:pPr>
            <a:r>
              <a:rPr lang="en-US" dirty="0">
                <a:solidFill>
                  <a:srgbClr val="003300"/>
                </a:solidFill>
              </a:rPr>
              <a:t>The soil remains and the process is faster than primary succession.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447800"/>
          </a:xfrm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en-US" sz="4800" b="1" dirty="0">
                <a:solidFill>
                  <a:srgbClr val="003300"/>
                </a:solidFill>
              </a:rPr>
              <a:t>SECONDARY SUCCESSION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b="1" dirty="0"/>
              <a:t>BIG DIFFERENCE</a:t>
            </a:r>
          </a:p>
          <a:p>
            <a:pPr eaLnBrk="1" hangingPunct="1">
              <a:defRPr/>
            </a:pPr>
            <a:r>
              <a:rPr lang="en-US" altLang="en-US" dirty="0">
                <a:solidFill>
                  <a:srgbClr val="003300"/>
                </a:solidFill>
              </a:rPr>
              <a:t>Begins in a place that already has soil and was once the home of living organisms .</a:t>
            </a:r>
          </a:p>
          <a:p>
            <a:pPr eaLnBrk="1" hangingPunct="1">
              <a:defRPr/>
            </a:pPr>
            <a:r>
              <a:rPr lang="en-US" altLang="en-US" dirty="0">
                <a:solidFill>
                  <a:srgbClr val="003300"/>
                </a:solidFill>
              </a:rPr>
              <a:t>Occurs faster and has different pioneer species than primary succession.</a:t>
            </a:r>
          </a:p>
          <a:p>
            <a:pPr eaLnBrk="1" hangingPunct="1">
              <a:defRPr/>
            </a:pPr>
            <a:r>
              <a:rPr lang="en-US" altLang="en-US" dirty="0">
                <a:solidFill>
                  <a:srgbClr val="003300"/>
                </a:solidFill>
              </a:rPr>
              <a:t>Example:  after forest fires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4" descr="Art:Secondary succession takes place following a major disturbance, such as a fire or flood. Farmland that has been abandoned also can undergo secondary succession. The stages of secondary succession are similar to those of primary succession with one important difference: primary succession always begins on a barren surface, while secondary succession begins in an area that already has soil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2214563"/>
            <a:ext cx="8853488" cy="327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85800" y="304800"/>
            <a:ext cx="7772400" cy="1447800"/>
          </a:xfrm>
          <a:prstGeom prst="rect">
            <a:avLst/>
          </a:prstGeom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en-US" sz="4800" b="1" kern="0">
                <a:solidFill>
                  <a:srgbClr val="003300"/>
                </a:solidFill>
              </a:rPr>
              <a:t>SECONDARY SUCCESSION</a:t>
            </a:r>
            <a:endParaRPr lang="en-US" altLang="en-US" sz="4800" b="1" kern="0" dirty="0">
              <a:solidFill>
                <a:srgbClr val="0033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30550" y="5867400"/>
            <a:ext cx="2971800" cy="830263"/>
          </a:xfrm>
          <a:prstGeom prst="rect">
            <a:avLst/>
          </a:prstGeom>
          <a:solidFill>
            <a:schemeClr val="bg2">
              <a:lumMod val="20000"/>
              <a:lumOff val="80000"/>
              <a:alpha val="75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hlinkClick r:id="rId4"/>
              </a:rPr>
              <a:t>Stage of Primary Succession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FFFF00"/>
      </a:dk2>
      <a:lt2>
        <a:srgbClr val="666633"/>
      </a:lt2>
      <a:accent1>
        <a:srgbClr val="FFFF00"/>
      </a:accent1>
      <a:accent2>
        <a:srgbClr val="800000"/>
      </a:accent2>
      <a:accent3>
        <a:srgbClr val="FFFFFF"/>
      </a:accent3>
      <a:accent4>
        <a:srgbClr val="000000"/>
      </a:accent4>
      <a:accent5>
        <a:srgbClr val="FFFFAA"/>
      </a:accent5>
      <a:accent6>
        <a:srgbClr val="730000"/>
      </a:accent6>
      <a:hlink>
        <a:srgbClr val="FFFF00"/>
      </a:hlink>
      <a:folHlink>
        <a:srgbClr val="FF66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4147</TotalTime>
  <Words>594</Words>
  <Application>Microsoft Office PowerPoint</Application>
  <PresentationFormat>On-screen Show (4:3)</PresentationFormat>
  <Paragraphs>68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Default Design</vt:lpstr>
      <vt:lpstr>        Ecology</vt:lpstr>
      <vt:lpstr>CHANGES IN ECOSYSTEMS: ECOLOGICAL SUCCESSION</vt:lpstr>
      <vt:lpstr>CHANGES IN ECOSYSTEMS</vt:lpstr>
      <vt:lpstr>CHANGES IN ECOSYSTEMS</vt:lpstr>
      <vt:lpstr>SUCCESSION</vt:lpstr>
      <vt:lpstr>PRIMARY SUCCESSION</vt:lpstr>
      <vt:lpstr>PowerPoint Presentation</vt:lpstr>
      <vt:lpstr>PRIMARY SUCCESSION</vt:lpstr>
      <vt:lpstr>PRIMARY SUCCESSION</vt:lpstr>
      <vt:lpstr>PRIMARY SUCCESSION</vt:lpstr>
      <vt:lpstr>PowerPoint Presentation</vt:lpstr>
      <vt:lpstr>PRIMARY SUCCESSION</vt:lpstr>
      <vt:lpstr>PRIMARY SUCCESSION</vt:lpstr>
      <vt:lpstr>PRIMARY SUCCESSION</vt:lpstr>
      <vt:lpstr>PRIMARY SUCCESSION</vt:lpstr>
      <vt:lpstr>CLIMAX COMMUNITY</vt:lpstr>
      <vt:lpstr>SECONDARY SUCCESSION</vt:lpstr>
      <vt:lpstr>SECONDARY SUCCESSION</vt:lpstr>
      <vt:lpstr>SECONDARY SUCCESSION</vt:lpstr>
      <vt:lpstr>PowerPoint Presentation</vt:lpstr>
    </vt:vector>
  </TitlesOfParts>
  <Company>Blockheads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Ecology Unit</dc:title>
  <dc:creator>Heather and Drew</dc:creator>
  <cp:lastModifiedBy>JCBOE</cp:lastModifiedBy>
  <cp:revision>162</cp:revision>
  <dcterms:created xsi:type="dcterms:W3CDTF">2003-02-09T01:35:47Z</dcterms:created>
  <dcterms:modified xsi:type="dcterms:W3CDTF">2016-03-24T17:19:40Z</dcterms:modified>
</cp:coreProperties>
</file>