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365" r:id="rId3"/>
    <p:sldId id="516" r:id="rId4"/>
    <p:sldId id="257" r:id="rId5"/>
    <p:sldId id="273" r:id="rId6"/>
    <p:sldId id="453" r:id="rId7"/>
    <p:sldId id="454" r:id="rId8"/>
    <p:sldId id="455" r:id="rId9"/>
    <p:sldId id="456" r:id="rId10"/>
    <p:sldId id="259" r:id="rId11"/>
    <p:sldId id="364" r:id="rId12"/>
    <p:sldId id="329" r:id="rId13"/>
    <p:sldId id="330" r:id="rId14"/>
    <p:sldId id="331" r:id="rId15"/>
    <p:sldId id="332" r:id="rId16"/>
    <p:sldId id="363" r:id="rId17"/>
    <p:sldId id="324" r:id="rId18"/>
    <p:sldId id="367" r:id="rId19"/>
    <p:sldId id="266" r:id="rId20"/>
    <p:sldId id="368" r:id="rId21"/>
    <p:sldId id="369" r:id="rId22"/>
    <p:sldId id="370" r:id="rId23"/>
    <p:sldId id="312" r:id="rId24"/>
    <p:sldId id="313" r:id="rId25"/>
    <p:sldId id="371" r:id="rId26"/>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05B316"/>
    <a:srgbClr val="000066"/>
    <a:srgbClr val="0033CC"/>
    <a:srgbClr val="FFFF00"/>
    <a:srgbClr val="CC3399"/>
    <a:srgbClr val="64B404"/>
    <a:srgbClr val="86F1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14" autoAdjust="0"/>
    <p:restoredTop sz="94671" autoAdjust="0"/>
  </p:normalViewPr>
  <p:slideViewPr>
    <p:cSldViewPr>
      <p:cViewPr varScale="1">
        <p:scale>
          <a:sx n="66" d="100"/>
          <a:sy n="66" d="100"/>
        </p:scale>
        <p:origin x="-142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46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2150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2478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2151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E796B5AE-A2C1-46C9-B443-75F1F2C33700}" type="slidenum">
              <a:rPr lang="en-US" altLang="en-US"/>
              <a:pPr>
                <a:defRPr/>
              </a:pPr>
              <a:t>‹#›</a:t>
            </a:fld>
            <a:endParaRPr lang="en-US" altLang="en-US"/>
          </a:p>
        </p:txBody>
      </p:sp>
    </p:spTree>
    <p:extLst>
      <p:ext uri="{BB962C8B-B14F-4D97-AF65-F5344CB8AC3E}">
        <p14:creationId xmlns:p14="http://schemas.microsoft.com/office/powerpoint/2010/main" val="36330175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30A2C190-A60A-40F1-B207-8EA70FE1F457}" type="slidenum">
              <a:rPr lang="en-US" altLang="en-US" smtClean="0"/>
              <a:pPr>
                <a:spcBef>
                  <a:spcPct val="0"/>
                </a:spcBef>
              </a:pPr>
              <a:t>1</a:t>
            </a:fld>
            <a:endParaRPr lang="en-US" altLang="en-US" smtClean="0"/>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017D3F43-362D-4E6B-BCBE-DC14CBA33D31}" type="slidenum">
              <a:rPr lang="en-US" altLang="en-US" smtClean="0"/>
              <a:pPr>
                <a:spcBef>
                  <a:spcPct val="0"/>
                </a:spcBef>
              </a:pPr>
              <a:t>4</a:t>
            </a:fld>
            <a:endParaRPr lang="en-US" altLang="en-US" smtClean="0"/>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What do you think about when I say ecology? Recycling? Acid rain?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C2576C95-267D-4EED-985E-C8A190BEDC63}" type="slidenum">
              <a:rPr lang="en-US" altLang="en-US" smtClean="0"/>
              <a:pPr>
                <a:spcBef>
                  <a:spcPct val="0"/>
                </a:spcBef>
              </a:pPr>
              <a:t>5</a:t>
            </a:fld>
            <a:endParaRPr lang="en-US" altLang="en-US" smtClean="0"/>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When I say environment you think what—weather. Well Ok but it it much more than that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5FE6C6CA-6D51-4F4A-944C-1EDC073EFB26}" type="slidenum">
              <a:rPr lang="en-US" altLang="en-US" smtClean="0"/>
              <a:pPr>
                <a:spcBef>
                  <a:spcPct val="0"/>
                </a:spcBef>
              </a:pPr>
              <a:t>6</a:t>
            </a:fld>
            <a:endParaRPr lang="en-US" altLang="en-US" smtClean="0"/>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7A4556BA-DE29-4410-9416-06AA0411CA0C}" type="slidenum">
              <a:rPr lang="en-US" altLang="en-US" smtClean="0"/>
              <a:pPr>
                <a:spcBef>
                  <a:spcPct val="0"/>
                </a:spcBef>
              </a:pPr>
              <a:t>7</a:t>
            </a:fld>
            <a:endParaRPr lang="en-US" altLang="en-US" smtClean="0"/>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2844E231-5588-4CB1-9A64-75887406D5AB}" type="slidenum">
              <a:rPr lang="en-US" altLang="en-US" smtClean="0"/>
              <a:pPr>
                <a:spcBef>
                  <a:spcPct val="0"/>
                </a:spcBef>
              </a:pPr>
              <a:t>8</a:t>
            </a:fld>
            <a:endParaRPr lang="en-US" altLang="en-US" smtClean="0"/>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BB27DB05-702F-4D2E-A9D5-0B0940490887}" type="slidenum">
              <a:rPr lang="en-US" altLang="en-US" smtClean="0"/>
              <a:pPr>
                <a:spcBef>
                  <a:spcPct val="0"/>
                </a:spcBef>
              </a:pPr>
              <a:t>9</a:t>
            </a:fld>
            <a:endParaRPr lang="en-US" altLang="en-US" smtClean="0"/>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AE0A2F84-327A-4E50-BFB6-6EDC4D9EF985}" type="slidenum">
              <a:rPr lang="en-US" altLang="en-US" smtClean="0"/>
              <a:pPr>
                <a:spcBef>
                  <a:spcPct val="0"/>
                </a:spcBef>
              </a:pPr>
              <a:t>10</a:t>
            </a:fld>
            <a:endParaRPr lang="en-US" altLang="en-US" smtClean="0"/>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Just like with classification, ecology is hierarchal.  Each level builds on itself and they fit together like nesting boxes.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6D1EDA6F-A4DB-4D3A-BB42-4F59A07DE4A5}" type="slidenum">
              <a:rPr lang="en-US" altLang="en-US" smtClean="0"/>
              <a:pPr>
                <a:spcBef>
                  <a:spcPct val="0"/>
                </a:spcBef>
              </a:pPr>
              <a:t>12</a:t>
            </a:fld>
            <a:endParaRPr lang="en-US" altLang="en-US" smtClean="0"/>
          </a:p>
        </p:txBody>
      </p:sp>
      <p:sp>
        <p:nvSpPr>
          <p:cNvPr id="257027" name="Rectangle 2"/>
          <p:cNvSpPr>
            <a:spLocks noGrp="1" noRot="1" noChangeAspect="1" noChangeArrowheads="1" noTextEdit="1"/>
          </p:cNvSpPr>
          <p:nvPr>
            <p:ph type="sldImg"/>
          </p:nvPr>
        </p:nvSpPr>
        <p:spPr>
          <a:solidFill>
            <a:srgbClr val="FFFFFF"/>
          </a:solidFill>
          <a:ln/>
        </p:spPr>
      </p:sp>
      <p:sp>
        <p:nvSpPr>
          <p:cNvPr id="257028"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smtClean="0"/>
              <a:t>The lowest level is the individual. The organism. Here we see a salmon and a bear as examples of organisms.  REMINDER: organisms die, species go extinct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146A4A24-B756-45D1-AD48-FA5D730FBBFD}" type="slidenum">
              <a:rPr lang="en-US" altLang="en-US" smtClean="0"/>
              <a:pPr>
                <a:spcBef>
                  <a:spcPct val="0"/>
                </a:spcBef>
              </a:pPr>
              <a:t>13</a:t>
            </a:fld>
            <a:endParaRPr lang="en-US" altLang="en-US" smtClean="0"/>
          </a:p>
        </p:txBody>
      </p:sp>
      <p:sp>
        <p:nvSpPr>
          <p:cNvPr id="258051" name="Rectangle 2"/>
          <p:cNvSpPr>
            <a:spLocks noGrp="1" noRot="1" noChangeAspect="1" noChangeArrowheads="1" noTextEdit="1"/>
          </p:cNvSpPr>
          <p:nvPr>
            <p:ph type="sldImg"/>
          </p:nvPr>
        </p:nvSpPr>
        <p:spPr>
          <a:solidFill>
            <a:srgbClr val="FFFFFF"/>
          </a:solidFill>
          <a:ln/>
        </p:spPr>
      </p:sp>
      <p:sp>
        <p:nvSpPr>
          <p:cNvPr id="258052"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smtClean="0"/>
              <a:t>The next level is a population.  A population consists of a single species living together and breeding.  Give me an example of a population. Ex. large mouth bass living in Lake Meade.  Beetles living under the same log.  Here we have salmon spwning and two bears fishing.</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7062332F-8B78-4813-8EC4-0F4C5906A879}" type="slidenum">
              <a:rPr lang="en-US" altLang="en-US" smtClean="0"/>
              <a:pPr>
                <a:spcBef>
                  <a:spcPct val="0"/>
                </a:spcBef>
              </a:pPr>
              <a:t>14</a:t>
            </a:fld>
            <a:endParaRPr lang="en-US" altLang="en-US" smtClean="0"/>
          </a:p>
        </p:txBody>
      </p:sp>
      <p:sp>
        <p:nvSpPr>
          <p:cNvPr id="259075" name="Rectangle 2"/>
          <p:cNvSpPr>
            <a:spLocks noGrp="1" noRot="1" noChangeAspect="1" noChangeArrowheads="1" noTextEdit="1"/>
          </p:cNvSpPr>
          <p:nvPr>
            <p:ph type="sldImg"/>
          </p:nvPr>
        </p:nvSpPr>
        <p:spPr>
          <a:solidFill>
            <a:srgbClr val="FFFFFF"/>
          </a:solidFill>
          <a:ln/>
        </p:spPr>
      </p:sp>
      <p:sp>
        <p:nvSpPr>
          <p:cNvPr id="259076"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smtClean="0"/>
              <a:t>Next level is a community which is several populations living together and depending on each other. What does interdependent mean? An example of a community is shown here with the bear and the salmon.  They both live in a common environment and the bear needs the fish for food?  How does the salmon need the bear?</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4266F428-977E-4244-BFC8-01707EA45FDF}" type="slidenum">
              <a:rPr lang="en-US" altLang="en-US" smtClean="0"/>
              <a:pPr>
                <a:spcBef>
                  <a:spcPct val="0"/>
                </a:spcBef>
              </a:pPr>
              <a:t>15</a:t>
            </a:fld>
            <a:endParaRPr lang="en-US" altLang="en-US" smtClean="0"/>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EFC47DAE-52D1-4BB4-8A58-0D9F34F8BDFF}" type="slidenum">
              <a:rPr lang="en-US" altLang="en-US" smtClean="0"/>
              <a:pPr>
                <a:spcBef>
                  <a:spcPct val="0"/>
                </a:spcBef>
              </a:pPr>
              <a:t>17</a:t>
            </a:fld>
            <a:endParaRPr lang="en-US" altLang="en-US" smtClean="0"/>
          </a:p>
        </p:txBody>
      </p:sp>
      <p:sp>
        <p:nvSpPr>
          <p:cNvPr id="261123" name="Rectangle 2"/>
          <p:cNvSpPr>
            <a:spLocks noGrp="1" noRot="1" noChangeAspect="1" noChangeArrowheads="1" noTextEdit="1"/>
          </p:cNvSpPr>
          <p:nvPr>
            <p:ph type="sldImg"/>
          </p:nvPr>
        </p:nvSpPr>
        <p:spPr>
          <a:solidFill>
            <a:srgbClr val="FFFFFF"/>
          </a:solidFill>
          <a:ln/>
        </p:spPr>
      </p:sp>
      <p:sp>
        <p:nvSpPr>
          <p:cNvPr id="26112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smtClean="0"/>
              <a:t>Lets review. Organisms make up populations, populations make up communities, communities and abiotic factors make up ecosystems, and all of the ecosystems make up the biosphere.  From one to many and each depending on the other.</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DE85DD58-A04B-44C4-887C-411683F6EB13}" type="slidenum">
              <a:rPr lang="en-US" altLang="en-US" smtClean="0"/>
              <a:pPr>
                <a:spcBef>
                  <a:spcPct val="0"/>
                </a:spcBef>
              </a:pPr>
              <a:t>19</a:t>
            </a:fld>
            <a:endParaRPr lang="en-US" altLang="en-US" smtClean="0"/>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Although several species may share a habitat they each have their own niche.  A niche is a very narrow range where a species fits within a habitat.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87DE0B79-ABB7-4042-B5AE-2AC72F99CD20}" type="slidenum">
              <a:rPr lang="en-US" altLang="en-US" smtClean="0"/>
              <a:pPr>
                <a:spcBef>
                  <a:spcPct val="0"/>
                </a:spcBef>
              </a:pPr>
              <a:t>23</a:t>
            </a:fld>
            <a:endParaRPr lang="en-US" altLang="en-US" smtClean="0"/>
          </a:p>
        </p:txBody>
      </p:sp>
      <p:sp>
        <p:nvSpPr>
          <p:cNvPr id="263171" name="Rectangle 2"/>
          <p:cNvSpPr>
            <a:spLocks noGrp="1" noRot="1" noChangeAspect="1" noChangeArrowheads="1" noTextEdit="1"/>
          </p:cNvSpPr>
          <p:nvPr>
            <p:ph type="sldImg"/>
          </p:nvPr>
        </p:nvSpPr>
        <p:spPr>
          <a:solidFill>
            <a:srgbClr val="FFFFFF"/>
          </a:solidFill>
          <a:ln/>
        </p:spPr>
      </p:sp>
      <p:sp>
        <p:nvSpPr>
          <p:cNvPr id="263172"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smtClean="0"/>
              <a:t>Although several species may share a habitat they each have their own niche.  A niche is a very narrow range where a species fits within a habitat.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DF1EE32C-A5E9-470D-B5D5-6EBE7450921E}" type="slidenum">
              <a:rPr lang="en-US" altLang="en-US" smtClean="0"/>
              <a:pPr>
                <a:spcBef>
                  <a:spcPct val="0"/>
                </a:spcBef>
              </a:pPr>
              <a:t>24</a:t>
            </a:fld>
            <a:endParaRPr lang="en-US" altLang="en-US" smtClean="0"/>
          </a:p>
        </p:txBody>
      </p:sp>
      <p:sp>
        <p:nvSpPr>
          <p:cNvPr id="264195" name="Rectangle 2"/>
          <p:cNvSpPr>
            <a:spLocks noGrp="1" noRot="1" noChangeAspect="1" noChangeArrowheads="1" noTextEdit="1"/>
          </p:cNvSpPr>
          <p:nvPr>
            <p:ph type="sldImg"/>
          </p:nvPr>
        </p:nvSpPr>
        <p:spPr>
          <a:solidFill>
            <a:srgbClr val="FFFFFF"/>
          </a:solidFill>
          <a:ln/>
        </p:spPr>
      </p:sp>
      <p:sp>
        <p:nvSpPr>
          <p:cNvPr id="264196"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smtClean="0"/>
              <a:t>Although several species may share a habitat they each have their own niche.  A niche is a very narrow range where a species fits within a habitat.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19753EA-E30F-4C39-9928-612427786E07}" type="slidenum">
              <a:rPr lang="en-US" altLang="en-US"/>
              <a:pPr>
                <a:defRPr/>
              </a:pPr>
              <a:t>‹#›</a:t>
            </a:fld>
            <a:endParaRPr lang="en-US" altLang="en-US"/>
          </a:p>
        </p:txBody>
      </p:sp>
    </p:spTree>
    <p:extLst>
      <p:ext uri="{BB962C8B-B14F-4D97-AF65-F5344CB8AC3E}">
        <p14:creationId xmlns:p14="http://schemas.microsoft.com/office/powerpoint/2010/main" val="4111840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D9FE18E-0795-4CE1-940E-6A0CDC6651EA}" type="slidenum">
              <a:rPr lang="en-US" altLang="en-US"/>
              <a:pPr>
                <a:defRPr/>
              </a:pPr>
              <a:t>‹#›</a:t>
            </a:fld>
            <a:endParaRPr lang="en-US" altLang="en-US"/>
          </a:p>
        </p:txBody>
      </p:sp>
    </p:spTree>
    <p:extLst>
      <p:ext uri="{BB962C8B-B14F-4D97-AF65-F5344CB8AC3E}">
        <p14:creationId xmlns:p14="http://schemas.microsoft.com/office/powerpoint/2010/main" val="525891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4B8F22D-6FA6-4ADC-B139-1A22BD5488A8}" type="slidenum">
              <a:rPr lang="en-US" altLang="en-US"/>
              <a:pPr>
                <a:defRPr/>
              </a:pPr>
              <a:t>‹#›</a:t>
            </a:fld>
            <a:endParaRPr lang="en-US" altLang="en-US"/>
          </a:p>
        </p:txBody>
      </p:sp>
    </p:spTree>
    <p:extLst>
      <p:ext uri="{BB962C8B-B14F-4D97-AF65-F5344CB8AC3E}">
        <p14:creationId xmlns:p14="http://schemas.microsoft.com/office/powerpoint/2010/main" val="3959706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6318FAA-838E-40F6-A9B0-7380C983A8A6}" type="slidenum">
              <a:rPr lang="en-US" altLang="en-US"/>
              <a:pPr>
                <a:defRPr/>
              </a:pPr>
              <a:t>‹#›</a:t>
            </a:fld>
            <a:endParaRPr lang="en-US" altLang="en-US"/>
          </a:p>
        </p:txBody>
      </p:sp>
    </p:spTree>
    <p:extLst>
      <p:ext uri="{BB962C8B-B14F-4D97-AF65-F5344CB8AC3E}">
        <p14:creationId xmlns:p14="http://schemas.microsoft.com/office/powerpoint/2010/main" val="2787630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2914670-D80B-4C7B-B460-C1AEA1A3D678}" type="slidenum">
              <a:rPr lang="en-US" altLang="en-US"/>
              <a:pPr>
                <a:defRPr/>
              </a:pPr>
              <a:t>‹#›</a:t>
            </a:fld>
            <a:endParaRPr lang="en-US" altLang="en-US"/>
          </a:p>
        </p:txBody>
      </p:sp>
    </p:spTree>
    <p:extLst>
      <p:ext uri="{BB962C8B-B14F-4D97-AF65-F5344CB8AC3E}">
        <p14:creationId xmlns:p14="http://schemas.microsoft.com/office/powerpoint/2010/main" val="282049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E5E73DD-F9DD-4617-B062-D7F12C851ECF}" type="slidenum">
              <a:rPr lang="en-US" altLang="en-US"/>
              <a:pPr>
                <a:defRPr/>
              </a:pPr>
              <a:t>‹#›</a:t>
            </a:fld>
            <a:endParaRPr lang="en-US" altLang="en-US"/>
          </a:p>
        </p:txBody>
      </p:sp>
    </p:spTree>
    <p:extLst>
      <p:ext uri="{BB962C8B-B14F-4D97-AF65-F5344CB8AC3E}">
        <p14:creationId xmlns:p14="http://schemas.microsoft.com/office/powerpoint/2010/main" val="1171595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099CD74-57E4-406A-AF82-08EC749990A0}" type="slidenum">
              <a:rPr lang="en-US" altLang="en-US"/>
              <a:pPr>
                <a:defRPr/>
              </a:pPr>
              <a:t>‹#›</a:t>
            </a:fld>
            <a:endParaRPr lang="en-US" altLang="en-US"/>
          </a:p>
        </p:txBody>
      </p:sp>
    </p:spTree>
    <p:extLst>
      <p:ext uri="{BB962C8B-B14F-4D97-AF65-F5344CB8AC3E}">
        <p14:creationId xmlns:p14="http://schemas.microsoft.com/office/powerpoint/2010/main" val="2942657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191D3E6-7F99-49E3-844E-A786E3A07271}" type="slidenum">
              <a:rPr lang="en-US" altLang="en-US"/>
              <a:pPr>
                <a:defRPr/>
              </a:pPr>
              <a:t>‹#›</a:t>
            </a:fld>
            <a:endParaRPr lang="en-US" altLang="en-US"/>
          </a:p>
        </p:txBody>
      </p:sp>
    </p:spTree>
    <p:extLst>
      <p:ext uri="{BB962C8B-B14F-4D97-AF65-F5344CB8AC3E}">
        <p14:creationId xmlns:p14="http://schemas.microsoft.com/office/powerpoint/2010/main" val="2041270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2DC380C-831E-4148-AA03-53AB8AF27F48}" type="slidenum">
              <a:rPr lang="en-US" altLang="en-US"/>
              <a:pPr>
                <a:defRPr/>
              </a:pPr>
              <a:t>‹#›</a:t>
            </a:fld>
            <a:endParaRPr lang="en-US" altLang="en-US"/>
          </a:p>
        </p:txBody>
      </p:sp>
    </p:spTree>
    <p:extLst>
      <p:ext uri="{BB962C8B-B14F-4D97-AF65-F5344CB8AC3E}">
        <p14:creationId xmlns:p14="http://schemas.microsoft.com/office/powerpoint/2010/main" val="3074660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942A2A7-DB90-416F-8C79-924A2993FAAC}" type="slidenum">
              <a:rPr lang="en-US" altLang="en-US"/>
              <a:pPr>
                <a:defRPr/>
              </a:pPr>
              <a:t>‹#›</a:t>
            </a:fld>
            <a:endParaRPr lang="en-US" altLang="en-US"/>
          </a:p>
        </p:txBody>
      </p:sp>
    </p:spTree>
    <p:extLst>
      <p:ext uri="{BB962C8B-B14F-4D97-AF65-F5344CB8AC3E}">
        <p14:creationId xmlns:p14="http://schemas.microsoft.com/office/powerpoint/2010/main" val="665970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BF416ED-90DB-44C5-911D-E1CAFC218315}" type="slidenum">
              <a:rPr lang="en-US" altLang="en-US"/>
              <a:pPr>
                <a:defRPr/>
              </a:pPr>
              <a:t>‹#›</a:t>
            </a:fld>
            <a:endParaRPr lang="en-US" altLang="en-US"/>
          </a:p>
        </p:txBody>
      </p:sp>
    </p:spTree>
    <p:extLst>
      <p:ext uri="{BB962C8B-B14F-4D97-AF65-F5344CB8AC3E}">
        <p14:creationId xmlns:p14="http://schemas.microsoft.com/office/powerpoint/2010/main" val="376788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44B40E01-6F71-494D-A58E-467251351F7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PdwnfPurXc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www.youtube.com/watch?v=z3eDLQym9qo"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a:xfrm>
            <a:off x="5334000" y="1676400"/>
            <a:ext cx="3505200" cy="1143000"/>
          </a:xfrm>
        </p:spPr>
        <p:txBody>
          <a:bodyPr/>
          <a:lstStyle/>
          <a:p>
            <a:pPr eaLnBrk="1" hangingPunct="1"/>
            <a:r>
              <a:rPr lang="en-US" altLang="en-US" b="1" smtClean="0">
                <a:solidFill>
                  <a:schemeClr val="bg1"/>
                </a:solidFill>
                <a:latin typeface="Comic Sans MS" pitchFamily="66" charset="0"/>
              </a:rPr>
              <a:t>        </a:t>
            </a:r>
            <a:r>
              <a:rPr lang="en-US" altLang="en-US" sz="7200" b="1" smtClean="0">
                <a:solidFill>
                  <a:schemeClr val="bg1"/>
                </a:solidFill>
                <a:latin typeface="Comic Sans MS" pitchFamily="66" charset="0"/>
              </a:rPr>
              <a:t>Ecology</a:t>
            </a:r>
          </a:p>
        </p:txBody>
      </p:sp>
      <p:pic>
        <p:nvPicPr>
          <p:cNvPr id="11267" name="Picture 5" descr="http://www.wildernessclassroom.com/www/schoolhouse/rainforest_library/animal_images/touc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81000"/>
            <a:ext cx="4818063" cy="616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sz="5400" b="1" smtClean="0"/>
              <a:t>WATCH</a:t>
            </a:r>
          </a:p>
        </p:txBody>
      </p:sp>
      <p:sp>
        <p:nvSpPr>
          <p:cNvPr id="12291" name="Content Placeholder 2"/>
          <p:cNvSpPr>
            <a:spLocks noGrp="1"/>
          </p:cNvSpPr>
          <p:nvPr>
            <p:ph idx="1"/>
          </p:nvPr>
        </p:nvSpPr>
        <p:spPr/>
        <p:txBody>
          <a:bodyPr/>
          <a:lstStyle/>
          <a:p>
            <a:r>
              <a:rPr lang="en-US" altLang="en-US" sz="3600" smtClean="0">
                <a:solidFill>
                  <a:schemeClr val="bg1"/>
                </a:solidFill>
                <a:hlinkClick r:id="rId2"/>
              </a:rPr>
              <a:t>The Wolves and Moose of Isle Royale</a:t>
            </a:r>
            <a:endParaRPr lang="en-US" altLang="en-US" sz="3600" smtClean="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b="1" smtClean="0"/>
              <a:t>TO DO</a:t>
            </a:r>
          </a:p>
        </p:txBody>
      </p:sp>
      <p:sp>
        <p:nvSpPr>
          <p:cNvPr id="13315" name="Content Placeholder 2"/>
          <p:cNvSpPr>
            <a:spLocks noGrp="1"/>
          </p:cNvSpPr>
          <p:nvPr>
            <p:ph idx="1"/>
          </p:nvPr>
        </p:nvSpPr>
        <p:spPr/>
        <p:txBody>
          <a:bodyPr/>
          <a:lstStyle/>
          <a:p>
            <a:r>
              <a:rPr lang="en-US" altLang="en-US" sz="3600" smtClean="0">
                <a:solidFill>
                  <a:schemeClr val="bg1"/>
                </a:solidFill>
              </a:rPr>
              <a:t>Now look at Section A of your worksheet.  Answer the two questions.</a:t>
            </a:r>
            <a:r>
              <a:rPr lang="en-US" altLang="en-US" smtClean="0"/>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09600" y="381000"/>
            <a:ext cx="7772400" cy="1143000"/>
          </a:xfrm>
        </p:spPr>
        <p:txBody>
          <a:bodyPr/>
          <a:lstStyle/>
          <a:p>
            <a:pPr eaLnBrk="1" hangingPunct="1"/>
            <a:r>
              <a:rPr lang="en-US" altLang="en-US" sz="4000" b="1" smtClean="0">
                <a:solidFill>
                  <a:srgbClr val="FFFF00"/>
                </a:solidFill>
                <a:latin typeface="Comic Sans MS" pitchFamily="66" charset="0"/>
              </a:rPr>
              <a:t>WHAT IS ECOLOGY?</a:t>
            </a:r>
          </a:p>
        </p:txBody>
      </p:sp>
      <p:sp>
        <p:nvSpPr>
          <p:cNvPr id="3075" name="Rectangle 3"/>
          <p:cNvSpPr>
            <a:spLocks noGrp="1" noChangeArrowheads="1"/>
          </p:cNvSpPr>
          <p:nvPr>
            <p:ph type="body" idx="1"/>
          </p:nvPr>
        </p:nvSpPr>
        <p:spPr>
          <a:xfrm>
            <a:off x="609600" y="1676400"/>
            <a:ext cx="8229600" cy="4572000"/>
          </a:xfrm>
        </p:spPr>
        <p:txBody>
          <a:bodyPr/>
          <a:lstStyle/>
          <a:p>
            <a:pPr eaLnBrk="1" hangingPunct="1">
              <a:buFontTx/>
              <a:buNone/>
            </a:pPr>
            <a:r>
              <a:rPr lang="en-US" altLang="en-US" sz="3600" b="1" smtClean="0">
                <a:solidFill>
                  <a:schemeClr val="bg1"/>
                </a:solidFill>
                <a:latin typeface="Comic Sans MS" pitchFamily="66" charset="0"/>
              </a:rPr>
              <a:t>Ecology- </a:t>
            </a:r>
            <a:r>
              <a:rPr lang="en-US" altLang="en-US" sz="3600" smtClean="0">
                <a:solidFill>
                  <a:schemeClr val="bg1"/>
                </a:solidFill>
                <a:latin typeface="Comic Sans MS" pitchFamily="66" charset="0"/>
              </a:rPr>
              <a:t>the scientific study of interactions between organisms with one another and with their environments.</a:t>
            </a:r>
          </a:p>
          <a:p>
            <a:pPr eaLnBrk="1" hangingPunct="1">
              <a:buFontTx/>
              <a:buNone/>
            </a:pPr>
            <a:endParaRPr lang="en-US" altLang="en-US" sz="3600" b="1" smtClean="0">
              <a:solidFill>
                <a:schemeClr val="bg1"/>
              </a:solidFill>
              <a:latin typeface="Comic Sans MS" pitchFamily="66" charset="0"/>
            </a:endParaRPr>
          </a:p>
          <a:p>
            <a:pPr eaLnBrk="1" hangingPunct="1">
              <a:buFontTx/>
              <a:buNone/>
            </a:pPr>
            <a:r>
              <a:rPr lang="en-US" altLang="en-US" sz="3600" smtClean="0">
                <a:solidFill>
                  <a:schemeClr val="bg1"/>
                </a:solidFill>
                <a:latin typeface="Comic Sans MS" pitchFamily="66" charset="0"/>
              </a:rPr>
              <a:t>Ecology is a science of relationships.</a:t>
            </a:r>
            <a:endParaRPr lang="en-US" altLang="en-US" smtClean="0">
              <a:solidFill>
                <a:schemeClr val="bg1"/>
              </a:solidFill>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box(in)">
                                      <p:cBhvr>
                                        <p:cTn id="7" dur="500"/>
                                        <p:tgtEl>
                                          <p:spTgt spid="30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075">
                                            <p:txEl>
                                              <p:pRg st="2" end="2"/>
                                            </p:txEl>
                                          </p:spTgt>
                                        </p:tgtEl>
                                        <p:attrNameLst>
                                          <p:attrName>style.visibility</p:attrName>
                                        </p:attrNameLst>
                                      </p:cBhvr>
                                      <p:to>
                                        <p:strVal val="visible"/>
                                      </p:to>
                                    </p:set>
                                    <p:animEffect transition="in" filter="box(in)">
                                      <p:cBhvr>
                                        <p:cTn id="12" dur="500"/>
                                        <p:tgtEl>
                                          <p:spTgt spid="30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304800"/>
            <a:ext cx="8229600" cy="685800"/>
          </a:xfrm>
        </p:spPr>
        <p:txBody>
          <a:bodyPr/>
          <a:lstStyle/>
          <a:p>
            <a:pPr eaLnBrk="1" hangingPunct="1"/>
            <a:r>
              <a:rPr lang="en-US" altLang="en-US" sz="2800" b="1" smtClean="0">
                <a:solidFill>
                  <a:srgbClr val="FFFF00"/>
                </a:solidFill>
                <a:latin typeface="Comic Sans MS" pitchFamily="66" charset="0"/>
              </a:rPr>
              <a:t>WHAT DO YOU MEAN BY ENVIRONMENT?</a:t>
            </a:r>
          </a:p>
        </p:txBody>
      </p:sp>
      <p:sp>
        <p:nvSpPr>
          <p:cNvPr id="19459" name="Rectangle 3"/>
          <p:cNvSpPr>
            <a:spLocks noGrp="1" noChangeArrowheads="1"/>
          </p:cNvSpPr>
          <p:nvPr>
            <p:ph type="body" idx="1"/>
          </p:nvPr>
        </p:nvSpPr>
        <p:spPr>
          <a:xfrm>
            <a:off x="304800" y="1143000"/>
            <a:ext cx="5334000" cy="4876800"/>
          </a:xfrm>
        </p:spPr>
        <p:txBody>
          <a:bodyPr/>
          <a:lstStyle/>
          <a:p>
            <a:pPr eaLnBrk="1" hangingPunct="1">
              <a:buFontTx/>
              <a:buNone/>
            </a:pPr>
            <a:r>
              <a:rPr lang="en-US" altLang="en-US" smtClean="0">
                <a:solidFill>
                  <a:schemeClr val="bg1"/>
                </a:solidFill>
                <a:latin typeface="Comic Sans MS" pitchFamily="66" charset="0"/>
              </a:rPr>
              <a:t>The environment is composed of two factors:</a:t>
            </a:r>
          </a:p>
          <a:p>
            <a:pPr eaLnBrk="1" hangingPunct="1"/>
            <a:r>
              <a:rPr lang="en-US" altLang="en-US" sz="2800" b="1" smtClean="0">
                <a:solidFill>
                  <a:srgbClr val="FF0000"/>
                </a:solidFill>
                <a:latin typeface="Comic Sans MS" pitchFamily="66" charset="0"/>
              </a:rPr>
              <a:t>Biotic factors </a:t>
            </a:r>
            <a:r>
              <a:rPr lang="en-US" altLang="en-US" sz="2800" b="1" smtClean="0">
                <a:solidFill>
                  <a:schemeClr val="bg1"/>
                </a:solidFill>
                <a:latin typeface="Comic Sans MS" pitchFamily="66" charset="0"/>
              </a:rPr>
              <a:t>- </a:t>
            </a:r>
            <a:r>
              <a:rPr lang="en-US" altLang="en-US" sz="2800" smtClean="0">
                <a:solidFill>
                  <a:schemeClr val="bg1"/>
                </a:solidFill>
                <a:latin typeface="Comic Sans MS" pitchFamily="66" charset="0"/>
              </a:rPr>
              <a:t>are the living and once living parts of an environment (plants, animals, dead organisms).</a:t>
            </a:r>
          </a:p>
          <a:p>
            <a:pPr eaLnBrk="1" hangingPunct="1"/>
            <a:r>
              <a:rPr lang="en-US" altLang="en-US" sz="2800" b="1" smtClean="0">
                <a:solidFill>
                  <a:srgbClr val="FF0000"/>
                </a:solidFill>
                <a:latin typeface="Comic Sans MS" pitchFamily="66" charset="0"/>
              </a:rPr>
              <a:t>Abiotic factors- </a:t>
            </a:r>
            <a:r>
              <a:rPr lang="en-US" altLang="en-US" sz="2800" smtClean="0">
                <a:solidFill>
                  <a:schemeClr val="bg1"/>
                </a:solidFill>
                <a:latin typeface="Comic Sans MS" pitchFamily="66" charset="0"/>
              </a:rPr>
              <a:t>are the nonliving parts of the environment (i.e. air, water, rocks, sand, light, and temperature).</a:t>
            </a:r>
          </a:p>
        </p:txBody>
      </p:sp>
      <p:pic>
        <p:nvPicPr>
          <p:cNvPr id="15364" name="Picture 7" descr="http://www.saburchill.com/images04/0209070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1447800"/>
            <a:ext cx="3343275" cy="488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9459">
                                            <p:txEl>
                                              <p:pRg st="1" end="1"/>
                                            </p:txEl>
                                          </p:spTgt>
                                        </p:tgtEl>
                                        <p:attrNameLst>
                                          <p:attrName>style.visibility</p:attrName>
                                        </p:attrNameLst>
                                      </p:cBhvr>
                                      <p:to>
                                        <p:strVal val="visible"/>
                                      </p:to>
                                    </p:set>
                                    <p:animEffect transition="in" filter="box(in)">
                                      <p:cBhvr>
                                        <p:cTn id="7" dur="500"/>
                                        <p:tgtEl>
                                          <p:spTgt spid="1945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9459">
                                            <p:txEl>
                                              <p:pRg st="2" end="2"/>
                                            </p:txEl>
                                          </p:spTgt>
                                        </p:tgtEl>
                                        <p:attrNameLst>
                                          <p:attrName>style.visibility</p:attrName>
                                        </p:attrNameLst>
                                      </p:cBhvr>
                                      <p:to>
                                        <p:strVal val="visible"/>
                                      </p:to>
                                    </p:set>
                                    <p:animEffect transition="in" filter="box(in)">
                                      <p:cBhvr>
                                        <p:cTn id="12" dur="500"/>
                                        <p:tgtEl>
                                          <p:spTgt spid="194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fld id="{9BD03372-9FEB-4A9C-BC08-C32303551214}" type="slidenum">
              <a:rPr lang="en-US" altLang="en-US" sz="1400" smtClean="0"/>
              <a:pPr>
                <a:spcBef>
                  <a:spcPct val="0"/>
                </a:spcBef>
                <a:buFontTx/>
                <a:buNone/>
              </a:pPr>
              <a:t>6</a:t>
            </a:fld>
            <a:endParaRPr lang="en-US" altLang="en-US" sz="1400" smtClean="0"/>
          </a:p>
        </p:txBody>
      </p:sp>
      <p:sp>
        <p:nvSpPr>
          <p:cNvPr id="23556" name="Rectangle 4"/>
          <p:cNvSpPr>
            <a:spLocks noGrp="1" noChangeArrowheads="1"/>
          </p:cNvSpPr>
          <p:nvPr>
            <p:ph type="title"/>
          </p:nvPr>
        </p:nvSpPr>
        <p:spPr/>
        <p:txBody>
          <a:bodyPr/>
          <a:lstStyle/>
          <a:p>
            <a:pPr>
              <a:defRPr/>
            </a:pPr>
            <a:r>
              <a:rPr lang="en-US" altLang="en-US" b="1" dirty="0">
                <a:solidFill>
                  <a:srgbClr val="FFFF00"/>
                </a:solidFill>
                <a:effectLst>
                  <a:outerShdw blurRad="38100" dist="38100" dir="2700000" algn="tl">
                    <a:srgbClr val="C0C0C0"/>
                  </a:outerShdw>
                </a:effectLst>
                <a:latin typeface="Comic Sans MS" pitchFamily="66" charset="0"/>
              </a:rPr>
              <a:t>ABIOTIC OR BIOTIC?</a:t>
            </a:r>
          </a:p>
        </p:txBody>
      </p:sp>
      <p:pic>
        <p:nvPicPr>
          <p:cNvPr id="16388" name="Picture 6" descr="fig3b_600"/>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838200" y="1447800"/>
            <a:ext cx="7162800" cy="4276725"/>
          </a:xfrm>
          <a:noFill/>
          <a:effectLst>
            <a:outerShdw dist="35921" dir="2700000" algn="ctr" rotWithShape="0">
              <a:srgbClr val="808080"/>
            </a:outerShdw>
          </a:effectLst>
        </p:spPr>
      </p:pic>
      <p:sp>
        <p:nvSpPr>
          <p:cNvPr id="23560" name="Text Box 8"/>
          <p:cNvSpPr txBox="1">
            <a:spLocks noChangeArrowheads="1"/>
          </p:cNvSpPr>
          <p:nvPr/>
        </p:nvSpPr>
        <p:spPr bwMode="auto">
          <a:xfrm>
            <a:off x="990600" y="6096000"/>
            <a:ext cx="6324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altLang="en-US" sz="3600" b="1" i="1">
                <a:solidFill>
                  <a:schemeClr val="bg1"/>
                </a:solidFill>
                <a:effectLst>
                  <a:outerShdw blurRad="38100" dist="38100" dir="2700000" algn="tl">
                    <a:srgbClr val="C0C0C0"/>
                  </a:outerShdw>
                </a:effectLst>
                <a:latin typeface="Comic Sans MS" pitchFamily="66" charset="0"/>
              </a:rPr>
              <a:t>Biotic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560"/>
                                        </p:tgtEl>
                                        <p:attrNameLst>
                                          <p:attrName>style.visibility</p:attrName>
                                        </p:attrNameLst>
                                      </p:cBhvr>
                                      <p:to>
                                        <p:strVal val="visible"/>
                                      </p:to>
                                    </p:set>
                                    <p:anim calcmode="lin" valueType="num">
                                      <p:cBhvr additive="base">
                                        <p:cTn id="7" dur="500" fill="hold"/>
                                        <p:tgtEl>
                                          <p:spTgt spid="23560"/>
                                        </p:tgtEl>
                                        <p:attrNameLst>
                                          <p:attrName>ppt_x</p:attrName>
                                        </p:attrNameLst>
                                      </p:cBhvr>
                                      <p:tavLst>
                                        <p:tav tm="0">
                                          <p:val>
                                            <p:strVal val="#ppt_x"/>
                                          </p:val>
                                        </p:tav>
                                        <p:tav tm="100000">
                                          <p:val>
                                            <p:strVal val="#ppt_x"/>
                                          </p:val>
                                        </p:tav>
                                      </p:tavLst>
                                    </p:anim>
                                    <p:anim calcmode="lin" valueType="num">
                                      <p:cBhvr additive="base">
                                        <p:cTn id="8" dur="500" fill="hold"/>
                                        <p:tgtEl>
                                          <p:spTgt spid="235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0"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fld id="{CD0C7C6C-3814-4991-A9D6-AE98FF62C91D}" type="slidenum">
              <a:rPr lang="en-US" altLang="en-US" sz="1400" smtClean="0"/>
              <a:pPr>
                <a:spcBef>
                  <a:spcPct val="0"/>
                </a:spcBef>
                <a:buFontTx/>
                <a:buNone/>
              </a:pPr>
              <a:t>7</a:t>
            </a:fld>
            <a:endParaRPr lang="en-US" altLang="en-US" sz="1400" smtClean="0"/>
          </a:p>
        </p:txBody>
      </p:sp>
      <p:sp>
        <p:nvSpPr>
          <p:cNvPr id="25604" name="Rectangle 4"/>
          <p:cNvSpPr>
            <a:spLocks noGrp="1" noChangeArrowheads="1"/>
          </p:cNvSpPr>
          <p:nvPr>
            <p:ph type="title"/>
          </p:nvPr>
        </p:nvSpPr>
        <p:spPr>
          <a:xfrm>
            <a:off x="685800" y="304800"/>
            <a:ext cx="7772400" cy="1143000"/>
          </a:xfrm>
        </p:spPr>
        <p:txBody>
          <a:bodyPr/>
          <a:lstStyle/>
          <a:p>
            <a:pPr>
              <a:defRPr/>
            </a:pPr>
            <a:r>
              <a:rPr lang="en-US" altLang="en-US" b="1" dirty="0">
                <a:solidFill>
                  <a:srgbClr val="FFFF00"/>
                </a:solidFill>
                <a:effectLst>
                  <a:outerShdw blurRad="38100" dist="38100" dir="2700000" algn="tl">
                    <a:srgbClr val="C0C0C0"/>
                  </a:outerShdw>
                </a:effectLst>
                <a:latin typeface="Comic Sans MS" pitchFamily="66" charset="0"/>
              </a:rPr>
              <a:t>ABIOTIC OR BIOTIC?</a:t>
            </a:r>
            <a:endParaRPr lang="en-US" altLang="en-US" dirty="0">
              <a:solidFill>
                <a:srgbClr val="660066"/>
              </a:solidFill>
              <a:effectLst>
                <a:outerShdw blurRad="38100" dist="38100" dir="2700000" algn="tl">
                  <a:srgbClr val="C0C0C0"/>
                </a:outerShdw>
              </a:effectLst>
              <a:latin typeface="Comic Sans MS" pitchFamily="66" charset="0"/>
            </a:endParaRPr>
          </a:p>
        </p:txBody>
      </p:sp>
      <p:pic>
        <p:nvPicPr>
          <p:cNvPr id="17412" name="Picture 6" descr="new1b"/>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447800" y="1552575"/>
            <a:ext cx="6172200" cy="4343400"/>
          </a:xfrm>
          <a:noFill/>
          <a:effectLst>
            <a:outerShdw dist="35921" dir="2700000" algn="ctr" rotWithShape="0">
              <a:srgbClr val="808080"/>
            </a:outerShdw>
          </a:effectLst>
        </p:spPr>
      </p:pic>
      <p:sp>
        <p:nvSpPr>
          <p:cNvPr id="25608" name="Text Box 8"/>
          <p:cNvSpPr txBox="1">
            <a:spLocks noChangeArrowheads="1"/>
          </p:cNvSpPr>
          <p:nvPr/>
        </p:nvSpPr>
        <p:spPr bwMode="auto">
          <a:xfrm>
            <a:off x="3200400" y="5867400"/>
            <a:ext cx="2438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altLang="en-US" sz="3600" b="1" i="1" dirty="0">
                <a:solidFill>
                  <a:schemeClr val="bg1"/>
                </a:solidFill>
                <a:effectLst>
                  <a:outerShdw blurRad="38100" dist="38100" dir="2700000" algn="tl">
                    <a:srgbClr val="C0C0C0"/>
                  </a:outerShdw>
                </a:effectLst>
                <a:latin typeface="Comic Sans MS" pitchFamily="66" charset="0"/>
              </a:rPr>
              <a:t>Abiotic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608"/>
                                        </p:tgtEl>
                                        <p:attrNameLst>
                                          <p:attrName>style.visibility</p:attrName>
                                        </p:attrNameLst>
                                      </p:cBhvr>
                                      <p:to>
                                        <p:strVal val="visible"/>
                                      </p:to>
                                    </p:set>
                                    <p:anim calcmode="lin" valueType="num">
                                      <p:cBhvr additive="base">
                                        <p:cTn id="7" dur="500" fill="hold"/>
                                        <p:tgtEl>
                                          <p:spTgt spid="25608"/>
                                        </p:tgtEl>
                                        <p:attrNameLst>
                                          <p:attrName>ppt_x</p:attrName>
                                        </p:attrNameLst>
                                      </p:cBhvr>
                                      <p:tavLst>
                                        <p:tav tm="0">
                                          <p:val>
                                            <p:strVal val="#ppt_x"/>
                                          </p:val>
                                        </p:tav>
                                        <p:tav tm="100000">
                                          <p:val>
                                            <p:strVal val="#ppt_x"/>
                                          </p:val>
                                        </p:tav>
                                      </p:tavLst>
                                    </p:anim>
                                    <p:anim calcmode="lin" valueType="num">
                                      <p:cBhvr additive="base">
                                        <p:cTn id="8" dur="500" fill="hold"/>
                                        <p:tgtEl>
                                          <p:spTgt spid="256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8"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fld id="{6ADB206A-FABE-46E4-A04A-D754C7D8A478}" type="slidenum">
              <a:rPr lang="en-US" altLang="en-US" sz="1400" smtClean="0"/>
              <a:pPr>
                <a:spcBef>
                  <a:spcPct val="0"/>
                </a:spcBef>
                <a:buFontTx/>
                <a:buNone/>
              </a:pPr>
              <a:t>8</a:t>
            </a:fld>
            <a:endParaRPr lang="en-US" altLang="en-US" sz="1400" smtClean="0"/>
          </a:p>
        </p:txBody>
      </p:sp>
      <p:sp>
        <p:nvSpPr>
          <p:cNvPr id="27652" name="Rectangle 4"/>
          <p:cNvSpPr>
            <a:spLocks noGrp="1" noChangeArrowheads="1"/>
          </p:cNvSpPr>
          <p:nvPr>
            <p:ph type="title"/>
          </p:nvPr>
        </p:nvSpPr>
        <p:spPr>
          <a:xfrm>
            <a:off x="685800" y="152400"/>
            <a:ext cx="7772400" cy="1143000"/>
          </a:xfrm>
        </p:spPr>
        <p:txBody>
          <a:bodyPr/>
          <a:lstStyle/>
          <a:p>
            <a:pPr>
              <a:defRPr/>
            </a:pPr>
            <a:r>
              <a:rPr lang="en-US" altLang="en-US" b="1" dirty="0">
                <a:solidFill>
                  <a:srgbClr val="FFFF00"/>
                </a:solidFill>
                <a:effectLst>
                  <a:outerShdw blurRad="38100" dist="38100" dir="2700000" algn="tl">
                    <a:srgbClr val="C0C0C0"/>
                  </a:outerShdw>
                </a:effectLst>
                <a:latin typeface="Comic Sans MS" pitchFamily="66" charset="0"/>
              </a:rPr>
              <a:t>ABIOTIC OR BIOTIC?</a:t>
            </a:r>
            <a:endParaRPr lang="en-US" altLang="en-US" dirty="0">
              <a:solidFill>
                <a:srgbClr val="660066"/>
              </a:solidFill>
              <a:effectLst>
                <a:outerShdw blurRad="38100" dist="38100" dir="2700000" algn="tl">
                  <a:srgbClr val="C0C0C0"/>
                </a:outerShdw>
              </a:effectLst>
              <a:latin typeface="Comic Sans MS" pitchFamily="66" charset="0"/>
            </a:endParaRPr>
          </a:p>
        </p:txBody>
      </p:sp>
      <p:pic>
        <p:nvPicPr>
          <p:cNvPr id="18436" name="Picture 6" descr="waves%20&amp;%20rocks%20Gorda%20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85800" y="1219200"/>
            <a:ext cx="7531100" cy="4525963"/>
          </a:xfrm>
          <a:noFill/>
          <a:effectLst>
            <a:outerShdw dist="35921" dir="2700000" algn="ctr" rotWithShape="0">
              <a:srgbClr val="808080"/>
            </a:outerShdw>
          </a:effectLst>
        </p:spPr>
      </p:pic>
      <p:sp>
        <p:nvSpPr>
          <p:cNvPr id="27656" name="Rectangle 8"/>
          <p:cNvSpPr>
            <a:spLocks noChangeArrowheads="1"/>
          </p:cNvSpPr>
          <p:nvPr/>
        </p:nvSpPr>
        <p:spPr bwMode="auto">
          <a:xfrm>
            <a:off x="3581400" y="5943600"/>
            <a:ext cx="1738313"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spcBef>
                <a:spcPct val="50000"/>
              </a:spcBef>
              <a:defRPr/>
            </a:pPr>
            <a:r>
              <a:rPr lang="en-US" altLang="en-US" sz="3600" b="1" i="1">
                <a:solidFill>
                  <a:schemeClr val="bg1"/>
                </a:solidFill>
                <a:effectLst>
                  <a:outerShdw blurRad="38100" dist="38100" dir="2700000" algn="tl">
                    <a:srgbClr val="C0C0C0"/>
                  </a:outerShdw>
                </a:effectLst>
                <a:latin typeface="Comic Sans MS" pitchFamily="66" charset="0"/>
              </a:rPr>
              <a:t>Abiotic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656"/>
                                        </p:tgtEl>
                                        <p:attrNameLst>
                                          <p:attrName>style.visibility</p:attrName>
                                        </p:attrNameLst>
                                      </p:cBhvr>
                                      <p:to>
                                        <p:strVal val="visible"/>
                                      </p:to>
                                    </p:set>
                                    <p:anim calcmode="lin" valueType="num">
                                      <p:cBhvr additive="base">
                                        <p:cTn id="7" dur="500" fill="hold"/>
                                        <p:tgtEl>
                                          <p:spTgt spid="27656"/>
                                        </p:tgtEl>
                                        <p:attrNameLst>
                                          <p:attrName>ppt_x</p:attrName>
                                        </p:attrNameLst>
                                      </p:cBhvr>
                                      <p:tavLst>
                                        <p:tav tm="0">
                                          <p:val>
                                            <p:strVal val="#ppt_x"/>
                                          </p:val>
                                        </p:tav>
                                        <p:tav tm="100000">
                                          <p:val>
                                            <p:strVal val="#ppt_x"/>
                                          </p:val>
                                        </p:tav>
                                      </p:tavLst>
                                    </p:anim>
                                    <p:anim calcmode="lin" valueType="num">
                                      <p:cBhvr additive="base">
                                        <p:cTn id="8" dur="500" fill="hold"/>
                                        <p:tgtEl>
                                          <p:spTgt spid="276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6"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fld id="{735FB6AA-D4CC-498D-B007-78AA9602A9A7}" type="slidenum">
              <a:rPr lang="en-US" altLang="en-US" sz="1400" smtClean="0"/>
              <a:pPr>
                <a:spcBef>
                  <a:spcPct val="0"/>
                </a:spcBef>
                <a:buFontTx/>
                <a:buNone/>
              </a:pPr>
              <a:t>9</a:t>
            </a:fld>
            <a:endParaRPr lang="en-US" altLang="en-US" sz="1400" smtClean="0"/>
          </a:p>
        </p:txBody>
      </p:sp>
      <p:sp>
        <p:nvSpPr>
          <p:cNvPr id="29700" name="Rectangle 4"/>
          <p:cNvSpPr>
            <a:spLocks noGrp="1" noChangeArrowheads="1"/>
          </p:cNvSpPr>
          <p:nvPr>
            <p:ph type="title"/>
          </p:nvPr>
        </p:nvSpPr>
        <p:spPr>
          <a:xfrm>
            <a:off x="685800" y="304800"/>
            <a:ext cx="7772400" cy="1143000"/>
          </a:xfrm>
        </p:spPr>
        <p:txBody>
          <a:bodyPr/>
          <a:lstStyle/>
          <a:p>
            <a:pPr>
              <a:defRPr/>
            </a:pPr>
            <a:r>
              <a:rPr lang="en-US" altLang="en-US" b="1" dirty="0">
                <a:solidFill>
                  <a:srgbClr val="FFFF00"/>
                </a:solidFill>
                <a:effectLst>
                  <a:outerShdw blurRad="38100" dist="38100" dir="2700000" algn="tl">
                    <a:srgbClr val="C0C0C0"/>
                  </a:outerShdw>
                </a:effectLst>
                <a:latin typeface="Comic Sans MS" pitchFamily="66" charset="0"/>
              </a:rPr>
              <a:t>ABIOTIC OR BIOTIC?</a:t>
            </a:r>
            <a:endParaRPr lang="en-US" altLang="en-US" dirty="0">
              <a:solidFill>
                <a:srgbClr val="660066"/>
              </a:solidFill>
              <a:effectLst>
                <a:outerShdw blurRad="38100" dist="38100" dir="2700000" algn="tl">
                  <a:srgbClr val="C0C0C0"/>
                </a:outerShdw>
              </a:effectLst>
              <a:latin typeface="Comic Sans MS" pitchFamily="66" charset="0"/>
            </a:endParaRPr>
          </a:p>
        </p:txBody>
      </p:sp>
      <p:pic>
        <p:nvPicPr>
          <p:cNvPr id="19460" name="Picture 9" descr="SCUBA%20SPON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447800"/>
            <a:ext cx="6267450" cy="433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7" name="Rectangle 11"/>
          <p:cNvSpPr>
            <a:spLocks noChangeArrowheads="1"/>
          </p:cNvSpPr>
          <p:nvPr/>
        </p:nvSpPr>
        <p:spPr bwMode="auto">
          <a:xfrm>
            <a:off x="3581400" y="5943600"/>
            <a:ext cx="1420813"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spcBef>
                <a:spcPct val="50000"/>
              </a:spcBef>
              <a:defRPr/>
            </a:pPr>
            <a:r>
              <a:rPr lang="en-US" altLang="en-US" sz="3600" b="1" i="1">
                <a:solidFill>
                  <a:schemeClr val="bg1"/>
                </a:solidFill>
                <a:effectLst>
                  <a:outerShdw blurRad="38100" dist="38100" dir="2700000" algn="tl">
                    <a:srgbClr val="C0C0C0"/>
                  </a:outerShdw>
                </a:effectLst>
                <a:latin typeface="Comic Sans MS" pitchFamily="66" charset="0"/>
              </a:rPr>
              <a:t>Biotic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707"/>
                                        </p:tgtEl>
                                        <p:attrNameLst>
                                          <p:attrName>style.visibility</p:attrName>
                                        </p:attrNameLst>
                                      </p:cBhvr>
                                      <p:to>
                                        <p:strVal val="visible"/>
                                      </p:to>
                                    </p:set>
                                    <p:anim calcmode="lin" valueType="num">
                                      <p:cBhvr additive="base">
                                        <p:cTn id="7" dur="500" fill="hold"/>
                                        <p:tgtEl>
                                          <p:spTgt spid="29707"/>
                                        </p:tgtEl>
                                        <p:attrNameLst>
                                          <p:attrName>ppt_x</p:attrName>
                                        </p:attrNameLst>
                                      </p:cBhvr>
                                      <p:tavLst>
                                        <p:tav tm="0">
                                          <p:val>
                                            <p:strVal val="#ppt_x"/>
                                          </p:val>
                                        </p:tav>
                                        <p:tav tm="100000">
                                          <p:val>
                                            <p:strVal val="#ppt_x"/>
                                          </p:val>
                                        </p:tav>
                                      </p:tavLst>
                                    </p:anim>
                                    <p:anim calcmode="lin" valueType="num">
                                      <p:cBhvr additive="base">
                                        <p:cTn id="8" dur="500" fill="hold"/>
                                        <p:tgtEl>
                                          <p:spTgt spid="2970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7"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Oval 2"/>
          <p:cNvSpPr>
            <a:spLocks noChangeArrowheads="1"/>
          </p:cNvSpPr>
          <p:nvPr/>
        </p:nvSpPr>
        <p:spPr bwMode="auto">
          <a:xfrm>
            <a:off x="3886200" y="6019800"/>
            <a:ext cx="2057400" cy="8382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5123" name="Text Box 3"/>
          <p:cNvSpPr txBox="1">
            <a:spLocks noChangeArrowheads="1"/>
          </p:cNvSpPr>
          <p:nvPr/>
        </p:nvSpPr>
        <p:spPr bwMode="auto">
          <a:xfrm>
            <a:off x="3886200" y="6096000"/>
            <a:ext cx="25146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a:solidFill>
                  <a:schemeClr val="accent1"/>
                </a:solidFill>
                <a:latin typeface="Comic Sans MS" pitchFamily="66" charset="0"/>
              </a:rPr>
              <a:t>Organism</a:t>
            </a:r>
          </a:p>
        </p:txBody>
      </p:sp>
      <p:sp>
        <p:nvSpPr>
          <p:cNvPr id="20484" name="Line 4"/>
          <p:cNvSpPr>
            <a:spLocks noChangeShapeType="1"/>
          </p:cNvSpPr>
          <p:nvPr/>
        </p:nvSpPr>
        <p:spPr bwMode="auto">
          <a:xfrm rot="10591249" flipV="1">
            <a:off x="4879975" y="5730875"/>
            <a:ext cx="6350" cy="288925"/>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485" name="Oval 5"/>
          <p:cNvSpPr>
            <a:spLocks noChangeArrowheads="1"/>
          </p:cNvSpPr>
          <p:nvPr/>
        </p:nvSpPr>
        <p:spPr bwMode="auto">
          <a:xfrm flipV="1">
            <a:off x="3078163" y="4991100"/>
            <a:ext cx="3505200" cy="8382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5126" name="Text Box 6"/>
          <p:cNvSpPr txBox="1">
            <a:spLocks noChangeArrowheads="1"/>
          </p:cNvSpPr>
          <p:nvPr/>
        </p:nvSpPr>
        <p:spPr bwMode="auto">
          <a:xfrm>
            <a:off x="3649663" y="5089525"/>
            <a:ext cx="2362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3600">
                <a:solidFill>
                  <a:schemeClr val="accent1"/>
                </a:solidFill>
                <a:latin typeface="Comic Sans MS" pitchFamily="66" charset="0"/>
              </a:rPr>
              <a:t>Population</a:t>
            </a:r>
          </a:p>
        </p:txBody>
      </p:sp>
      <p:sp>
        <p:nvSpPr>
          <p:cNvPr id="20487" name="Line 9"/>
          <p:cNvSpPr>
            <a:spLocks noChangeShapeType="1"/>
          </p:cNvSpPr>
          <p:nvPr/>
        </p:nvSpPr>
        <p:spPr bwMode="auto">
          <a:xfrm rot="10851328" flipV="1">
            <a:off x="4754563" y="4610100"/>
            <a:ext cx="1587" cy="381000"/>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488" name="Line 10"/>
          <p:cNvSpPr>
            <a:spLocks noChangeShapeType="1"/>
          </p:cNvSpPr>
          <p:nvPr/>
        </p:nvSpPr>
        <p:spPr bwMode="auto">
          <a:xfrm rot="10800000" flipV="1">
            <a:off x="4827588" y="3405188"/>
            <a:ext cx="1587" cy="381000"/>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489" name="Oval 12"/>
          <p:cNvSpPr>
            <a:spLocks noChangeArrowheads="1"/>
          </p:cNvSpPr>
          <p:nvPr/>
        </p:nvSpPr>
        <p:spPr bwMode="auto">
          <a:xfrm flipV="1">
            <a:off x="2419350" y="3751263"/>
            <a:ext cx="4572000" cy="9906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20490" name="Oval 13"/>
          <p:cNvSpPr>
            <a:spLocks noChangeArrowheads="1"/>
          </p:cNvSpPr>
          <p:nvPr/>
        </p:nvSpPr>
        <p:spPr bwMode="auto">
          <a:xfrm flipV="1">
            <a:off x="1936750" y="2524125"/>
            <a:ext cx="5867400" cy="9906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20491" name="Oval 14"/>
          <p:cNvSpPr>
            <a:spLocks noChangeArrowheads="1"/>
          </p:cNvSpPr>
          <p:nvPr/>
        </p:nvSpPr>
        <p:spPr bwMode="auto">
          <a:xfrm flipV="1">
            <a:off x="1560513" y="1258888"/>
            <a:ext cx="6667500" cy="100171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20492" name="Line 15"/>
          <p:cNvSpPr>
            <a:spLocks noChangeShapeType="1"/>
          </p:cNvSpPr>
          <p:nvPr/>
        </p:nvSpPr>
        <p:spPr bwMode="auto">
          <a:xfrm rot="-10188460" flipH="1" flipV="1">
            <a:off x="4829175" y="2262188"/>
            <a:ext cx="44450" cy="227012"/>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33" name="Text Box 16"/>
          <p:cNvSpPr txBox="1">
            <a:spLocks noChangeArrowheads="1"/>
          </p:cNvSpPr>
          <p:nvPr/>
        </p:nvSpPr>
        <p:spPr bwMode="auto">
          <a:xfrm>
            <a:off x="3390900" y="3895725"/>
            <a:ext cx="2971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4000">
                <a:solidFill>
                  <a:schemeClr val="accent1"/>
                </a:solidFill>
                <a:latin typeface="Comic Sans MS" pitchFamily="66" charset="0"/>
              </a:rPr>
              <a:t>Community</a:t>
            </a:r>
          </a:p>
        </p:txBody>
      </p:sp>
      <p:sp>
        <p:nvSpPr>
          <p:cNvPr id="5134" name="Text Box 18"/>
          <p:cNvSpPr txBox="1">
            <a:spLocks noChangeArrowheads="1"/>
          </p:cNvSpPr>
          <p:nvPr/>
        </p:nvSpPr>
        <p:spPr bwMode="auto">
          <a:xfrm>
            <a:off x="3727450" y="1281113"/>
            <a:ext cx="233203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5400">
                <a:solidFill>
                  <a:schemeClr val="accent1"/>
                </a:solidFill>
                <a:latin typeface="Comic Sans MS" pitchFamily="66" charset="0"/>
              </a:rPr>
              <a:t>Biome</a:t>
            </a:r>
          </a:p>
        </p:txBody>
      </p:sp>
      <p:sp>
        <p:nvSpPr>
          <p:cNvPr id="5135" name="Text Box 19"/>
          <p:cNvSpPr txBox="1">
            <a:spLocks noChangeArrowheads="1"/>
          </p:cNvSpPr>
          <p:nvPr/>
        </p:nvSpPr>
        <p:spPr bwMode="auto">
          <a:xfrm>
            <a:off x="3284538" y="2638425"/>
            <a:ext cx="3276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4400">
                <a:solidFill>
                  <a:schemeClr val="accent1"/>
                </a:solidFill>
                <a:latin typeface="Comic Sans MS" pitchFamily="66" charset="0"/>
              </a:rPr>
              <a:t>Ecosystem</a:t>
            </a:r>
          </a:p>
        </p:txBody>
      </p:sp>
      <p:sp>
        <p:nvSpPr>
          <p:cNvPr id="20496" name="Oval 21">
            <a:hlinkClick r:id="rId3" action="ppaction://hlinksldjump"/>
          </p:cNvPr>
          <p:cNvSpPr>
            <a:spLocks noChangeArrowheads="1"/>
          </p:cNvSpPr>
          <p:nvPr/>
        </p:nvSpPr>
        <p:spPr bwMode="auto">
          <a:xfrm>
            <a:off x="7620000" y="5486400"/>
            <a:ext cx="838200" cy="914400"/>
          </a:xfrm>
          <a:prstGeom prst="ellipse">
            <a:avLst/>
          </a:prstGeom>
          <a:solidFill>
            <a:schemeClr val="tx1"/>
          </a:solidFill>
          <a:ln w="9525">
            <a:solidFill>
              <a:schemeClr val="tx1"/>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20497" name="Oval 14"/>
          <p:cNvSpPr>
            <a:spLocks noChangeArrowheads="1"/>
          </p:cNvSpPr>
          <p:nvPr/>
        </p:nvSpPr>
        <p:spPr bwMode="auto">
          <a:xfrm flipV="1">
            <a:off x="609600" y="93663"/>
            <a:ext cx="8001000" cy="1001712"/>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18" name="Text Box 18"/>
          <p:cNvSpPr txBox="1">
            <a:spLocks noChangeArrowheads="1"/>
          </p:cNvSpPr>
          <p:nvPr/>
        </p:nvSpPr>
        <p:spPr bwMode="auto">
          <a:xfrm>
            <a:off x="2995613" y="138113"/>
            <a:ext cx="4243387"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5400">
                <a:solidFill>
                  <a:schemeClr val="accent1"/>
                </a:solidFill>
                <a:latin typeface="Comic Sans MS" pitchFamily="66" charset="0"/>
              </a:rPr>
              <a:t>Biosphere</a:t>
            </a:r>
          </a:p>
        </p:txBody>
      </p:sp>
      <p:sp>
        <p:nvSpPr>
          <p:cNvPr id="20499" name="Line 15"/>
          <p:cNvSpPr>
            <a:spLocks noChangeShapeType="1"/>
          </p:cNvSpPr>
          <p:nvPr/>
        </p:nvSpPr>
        <p:spPr bwMode="auto">
          <a:xfrm rot="-10188460" flipH="1" flipV="1">
            <a:off x="4641850" y="1063625"/>
            <a:ext cx="44450" cy="227013"/>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23"/>
                                        </p:tgtEl>
                                        <p:attrNameLst>
                                          <p:attrName>style.visibility</p:attrName>
                                        </p:attrNameLst>
                                      </p:cBhvr>
                                      <p:to>
                                        <p:strVal val="visible"/>
                                      </p:to>
                                    </p:set>
                                    <p:anim calcmode="lin" valueType="num">
                                      <p:cBhvr additive="base">
                                        <p:cTn id="7" dur="500" fill="hold"/>
                                        <p:tgtEl>
                                          <p:spTgt spid="5123"/>
                                        </p:tgtEl>
                                        <p:attrNameLst>
                                          <p:attrName>ppt_x</p:attrName>
                                        </p:attrNameLst>
                                      </p:cBhvr>
                                      <p:tavLst>
                                        <p:tav tm="0">
                                          <p:val>
                                            <p:strVal val="#ppt_x"/>
                                          </p:val>
                                        </p:tav>
                                        <p:tav tm="100000">
                                          <p:val>
                                            <p:strVal val="#ppt_x"/>
                                          </p:val>
                                        </p:tav>
                                      </p:tavLst>
                                    </p:anim>
                                    <p:anim calcmode="lin" valueType="num">
                                      <p:cBhvr additive="base">
                                        <p:cTn id="8" dur="500" fill="hold"/>
                                        <p:tgtEl>
                                          <p:spTgt spid="512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126"/>
                                        </p:tgtEl>
                                        <p:attrNameLst>
                                          <p:attrName>style.visibility</p:attrName>
                                        </p:attrNameLst>
                                      </p:cBhvr>
                                      <p:to>
                                        <p:strVal val="visible"/>
                                      </p:to>
                                    </p:set>
                                    <p:anim calcmode="lin" valueType="num">
                                      <p:cBhvr additive="base">
                                        <p:cTn id="13" dur="500" fill="hold"/>
                                        <p:tgtEl>
                                          <p:spTgt spid="5126"/>
                                        </p:tgtEl>
                                        <p:attrNameLst>
                                          <p:attrName>ppt_x</p:attrName>
                                        </p:attrNameLst>
                                      </p:cBhvr>
                                      <p:tavLst>
                                        <p:tav tm="0">
                                          <p:val>
                                            <p:strVal val="#ppt_x"/>
                                          </p:val>
                                        </p:tav>
                                        <p:tav tm="100000">
                                          <p:val>
                                            <p:strVal val="#ppt_x"/>
                                          </p:val>
                                        </p:tav>
                                      </p:tavLst>
                                    </p:anim>
                                    <p:anim calcmode="lin" valueType="num">
                                      <p:cBhvr additive="base">
                                        <p:cTn id="14" dur="500" fill="hold"/>
                                        <p:tgtEl>
                                          <p:spTgt spid="5126"/>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33"/>
                                        </p:tgtEl>
                                        <p:attrNameLst>
                                          <p:attrName>style.visibility</p:attrName>
                                        </p:attrNameLst>
                                      </p:cBhvr>
                                      <p:to>
                                        <p:strVal val="visible"/>
                                      </p:to>
                                    </p:set>
                                    <p:anim calcmode="lin" valueType="num">
                                      <p:cBhvr additive="base">
                                        <p:cTn id="19" dur="500" fill="hold"/>
                                        <p:tgtEl>
                                          <p:spTgt spid="5133"/>
                                        </p:tgtEl>
                                        <p:attrNameLst>
                                          <p:attrName>ppt_x</p:attrName>
                                        </p:attrNameLst>
                                      </p:cBhvr>
                                      <p:tavLst>
                                        <p:tav tm="0">
                                          <p:val>
                                            <p:strVal val="#ppt_x"/>
                                          </p:val>
                                        </p:tav>
                                        <p:tav tm="100000">
                                          <p:val>
                                            <p:strVal val="#ppt_x"/>
                                          </p:val>
                                        </p:tav>
                                      </p:tavLst>
                                    </p:anim>
                                    <p:anim calcmode="lin" valueType="num">
                                      <p:cBhvr additive="base">
                                        <p:cTn id="20" dur="500" fill="hold"/>
                                        <p:tgtEl>
                                          <p:spTgt spid="5133"/>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135"/>
                                        </p:tgtEl>
                                        <p:attrNameLst>
                                          <p:attrName>style.visibility</p:attrName>
                                        </p:attrNameLst>
                                      </p:cBhvr>
                                      <p:to>
                                        <p:strVal val="visible"/>
                                      </p:to>
                                    </p:set>
                                    <p:anim calcmode="lin" valueType="num">
                                      <p:cBhvr additive="base">
                                        <p:cTn id="25" dur="500" fill="hold"/>
                                        <p:tgtEl>
                                          <p:spTgt spid="5135"/>
                                        </p:tgtEl>
                                        <p:attrNameLst>
                                          <p:attrName>ppt_x</p:attrName>
                                        </p:attrNameLst>
                                      </p:cBhvr>
                                      <p:tavLst>
                                        <p:tav tm="0">
                                          <p:val>
                                            <p:strVal val="#ppt_x"/>
                                          </p:val>
                                        </p:tav>
                                        <p:tav tm="100000">
                                          <p:val>
                                            <p:strVal val="#ppt_x"/>
                                          </p:val>
                                        </p:tav>
                                      </p:tavLst>
                                    </p:anim>
                                    <p:anim calcmode="lin" valueType="num">
                                      <p:cBhvr additive="base">
                                        <p:cTn id="26" dur="500" fill="hold"/>
                                        <p:tgtEl>
                                          <p:spTgt spid="5135"/>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134"/>
                                        </p:tgtEl>
                                        <p:attrNameLst>
                                          <p:attrName>style.visibility</p:attrName>
                                        </p:attrNameLst>
                                      </p:cBhvr>
                                      <p:to>
                                        <p:strVal val="visible"/>
                                      </p:to>
                                    </p:set>
                                    <p:anim calcmode="lin" valueType="num">
                                      <p:cBhvr additive="base">
                                        <p:cTn id="31" dur="500" fill="hold"/>
                                        <p:tgtEl>
                                          <p:spTgt spid="5134"/>
                                        </p:tgtEl>
                                        <p:attrNameLst>
                                          <p:attrName>ppt_x</p:attrName>
                                        </p:attrNameLst>
                                      </p:cBhvr>
                                      <p:tavLst>
                                        <p:tav tm="0">
                                          <p:val>
                                            <p:strVal val="#ppt_x"/>
                                          </p:val>
                                        </p:tav>
                                        <p:tav tm="100000">
                                          <p:val>
                                            <p:strVal val="#ppt_x"/>
                                          </p:val>
                                        </p:tav>
                                      </p:tavLst>
                                    </p:anim>
                                    <p:anim calcmode="lin" valueType="num">
                                      <p:cBhvr additive="base">
                                        <p:cTn id="32" dur="500" fill="hold"/>
                                        <p:tgtEl>
                                          <p:spTgt spid="5134"/>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ppt_x"/>
                                          </p:val>
                                        </p:tav>
                                        <p:tav tm="100000">
                                          <p:val>
                                            <p:strVal val="#ppt_x"/>
                                          </p:val>
                                        </p:tav>
                                      </p:tavLst>
                                    </p:anim>
                                    <p:anim calcmode="lin" valueType="num">
                                      <p:cBhvr additive="base">
                                        <p:cTn id="3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p:bldP spid="5126" grpId="0"/>
      <p:bldP spid="5133" grpId="0"/>
      <p:bldP spid="5134" grpId="0"/>
      <p:bldP spid="5135"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02 Ecological Organiz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81000"/>
            <a:ext cx="8305800" cy="601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838200" y="762000"/>
            <a:ext cx="6019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22531" name="Text Box 3"/>
          <p:cNvSpPr txBox="1">
            <a:spLocks noChangeArrowheads="1"/>
          </p:cNvSpPr>
          <p:nvPr/>
        </p:nvSpPr>
        <p:spPr bwMode="auto">
          <a:xfrm>
            <a:off x="304800" y="304800"/>
            <a:ext cx="8458200" cy="36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3600" b="1">
                <a:solidFill>
                  <a:srgbClr val="FF0000"/>
                </a:solidFill>
                <a:latin typeface="Comic Sans MS" pitchFamily="66" charset="0"/>
              </a:rPr>
              <a:t>ORGANISM</a:t>
            </a:r>
            <a:r>
              <a:rPr lang="en-US" altLang="en-US" sz="3600" b="1">
                <a:solidFill>
                  <a:schemeClr val="accent1"/>
                </a:solidFill>
                <a:latin typeface="Comic Sans MS" pitchFamily="66" charset="0"/>
              </a:rPr>
              <a:t> </a:t>
            </a:r>
            <a:r>
              <a:rPr lang="en-US" altLang="en-US" sz="3600" b="1">
                <a:solidFill>
                  <a:schemeClr val="tx2"/>
                </a:solidFill>
                <a:latin typeface="Comic Sans MS" pitchFamily="66" charset="0"/>
              </a:rPr>
              <a:t>–</a:t>
            </a:r>
            <a:r>
              <a:rPr lang="en-US" altLang="en-US" sz="3600" b="1">
                <a:solidFill>
                  <a:schemeClr val="accent1"/>
                </a:solidFill>
                <a:latin typeface="Comic Sans MS" pitchFamily="66" charset="0"/>
              </a:rPr>
              <a:t> </a:t>
            </a:r>
            <a:r>
              <a:rPr lang="en-US" altLang="en-US" sz="3600">
                <a:solidFill>
                  <a:schemeClr val="bg1"/>
                </a:solidFill>
                <a:latin typeface="Comic Sans MS" pitchFamily="66" charset="0"/>
              </a:rPr>
              <a:t>an individual living thing.  A species is a group of organisms that can mate to produce fertile offspring.  Each organism is a member of a species.</a:t>
            </a:r>
          </a:p>
          <a:p>
            <a:pPr eaLnBrk="1" hangingPunct="1">
              <a:spcBef>
                <a:spcPct val="50000"/>
              </a:spcBef>
            </a:pPr>
            <a:r>
              <a:rPr lang="en-US" altLang="en-US" sz="3600">
                <a:solidFill>
                  <a:schemeClr val="bg1"/>
                </a:solidFill>
                <a:latin typeface="Comic Sans MS" pitchFamily="66" charset="0"/>
              </a:rPr>
              <a:t>The lowest level of organization.</a:t>
            </a:r>
          </a:p>
        </p:txBody>
      </p:sp>
      <p:pic>
        <p:nvPicPr>
          <p:cNvPr id="22532" name="Picture 4" descr="10615219_red_ma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179888"/>
            <a:ext cx="3124200"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5" descr="1000066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1488" y="4189413"/>
            <a:ext cx="2613025" cy="232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838200" y="762000"/>
            <a:ext cx="6019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7171" name="Text Box 3"/>
          <p:cNvSpPr txBox="1">
            <a:spLocks noChangeArrowheads="1"/>
          </p:cNvSpPr>
          <p:nvPr/>
        </p:nvSpPr>
        <p:spPr bwMode="auto">
          <a:xfrm>
            <a:off x="228600" y="609600"/>
            <a:ext cx="5638800" cy="534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defRPr/>
            </a:pPr>
            <a:r>
              <a:rPr lang="en-US" altLang="en-US" sz="3400" b="1" dirty="0">
                <a:solidFill>
                  <a:srgbClr val="FF0000"/>
                </a:solidFill>
                <a:latin typeface="Comic Sans MS" pitchFamily="66" charset="0"/>
              </a:rPr>
              <a:t>POPULATION</a:t>
            </a:r>
          </a:p>
          <a:p>
            <a:pPr marL="465138" indent="-465138" eaLnBrk="1" hangingPunct="1">
              <a:spcBef>
                <a:spcPct val="50000"/>
              </a:spcBef>
              <a:buFont typeface="Wingdings" pitchFamily="2" charset="2"/>
              <a:buChar char="ü"/>
              <a:defRPr/>
            </a:pPr>
            <a:r>
              <a:rPr lang="en-US" altLang="en-US" sz="3200" b="1" dirty="0">
                <a:solidFill>
                  <a:schemeClr val="bg1"/>
                </a:solidFill>
                <a:latin typeface="Comic Sans MS" pitchFamily="66" charset="0"/>
              </a:rPr>
              <a:t>All members of the same species that LIVE in the same place at the same time.</a:t>
            </a:r>
            <a:endParaRPr lang="en-US" altLang="en-US" sz="3200" b="1" dirty="0">
              <a:solidFill>
                <a:schemeClr val="tx2"/>
              </a:solidFill>
              <a:latin typeface="Comic Sans MS" pitchFamily="66" charset="0"/>
            </a:endParaRPr>
          </a:p>
          <a:p>
            <a:pPr marL="465138" indent="-465138" eaLnBrk="1" hangingPunct="1">
              <a:spcBef>
                <a:spcPct val="50000"/>
              </a:spcBef>
              <a:buFont typeface="Wingdings" pitchFamily="2" charset="2"/>
              <a:buChar char="ü"/>
              <a:defRPr/>
            </a:pPr>
            <a:r>
              <a:rPr lang="en-US" altLang="en-US" sz="3200" b="1" dirty="0">
                <a:solidFill>
                  <a:schemeClr val="bg1"/>
                </a:solidFill>
                <a:latin typeface="Comic Sans MS" pitchFamily="66" charset="0"/>
              </a:rPr>
              <a:t>Produce </a:t>
            </a:r>
            <a:r>
              <a:rPr lang="en-US" altLang="en-US" sz="3200" b="1" dirty="0">
                <a:solidFill>
                  <a:schemeClr val="tx2"/>
                </a:solidFill>
                <a:latin typeface="Comic Sans MS" pitchFamily="66" charset="0"/>
              </a:rPr>
              <a:t>fertile</a:t>
            </a:r>
            <a:r>
              <a:rPr lang="en-US" altLang="en-US" sz="3200" b="1" dirty="0">
                <a:solidFill>
                  <a:schemeClr val="bg1"/>
                </a:solidFill>
                <a:latin typeface="Comic Sans MS" pitchFamily="66" charset="0"/>
              </a:rPr>
              <a:t> offspring</a:t>
            </a:r>
          </a:p>
          <a:p>
            <a:pPr marL="465138" indent="-465138" eaLnBrk="1" hangingPunct="1">
              <a:spcBef>
                <a:spcPct val="50000"/>
              </a:spcBef>
              <a:buFont typeface="Wingdings" pitchFamily="2" charset="2"/>
              <a:buChar char="ü"/>
              <a:defRPr/>
            </a:pPr>
            <a:r>
              <a:rPr lang="en-US" altLang="en-US" sz="3200" b="1" dirty="0">
                <a:solidFill>
                  <a:schemeClr val="tx2"/>
                </a:solidFill>
                <a:latin typeface="Comic Sans MS" pitchFamily="66" charset="0"/>
              </a:rPr>
              <a:t>Compete</a:t>
            </a:r>
            <a:r>
              <a:rPr lang="en-US" altLang="en-US" sz="3200" b="1" dirty="0">
                <a:solidFill>
                  <a:schemeClr val="bg1"/>
                </a:solidFill>
                <a:latin typeface="Comic Sans MS" pitchFamily="66" charset="0"/>
              </a:rPr>
              <a:t> with each other </a:t>
            </a:r>
            <a:r>
              <a:rPr lang="en-US" altLang="en-US" sz="3200" b="1" dirty="0">
                <a:solidFill>
                  <a:schemeClr val="tx2"/>
                </a:solidFill>
                <a:latin typeface="Comic Sans MS" pitchFamily="66" charset="0"/>
              </a:rPr>
              <a:t>for resources </a:t>
            </a:r>
            <a:r>
              <a:rPr lang="en-US" altLang="en-US" sz="3200" b="1" dirty="0">
                <a:solidFill>
                  <a:schemeClr val="bg1"/>
                </a:solidFill>
                <a:latin typeface="Comic Sans MS" pitchFamily="66" charset="0"/>
              </a:rPr>
              <a:t>(food, mates, shelter, etc.)</a:t>
            </a:r>
          </a:p>
        </p:txBody>
      </p:sp>
      <p:pic>
        <p:nvPicPr>
          <p:cNvPr id="23556" name="Picture 6" descr="http://images.afximages.com/Travel/Tanzania-2007/Selous-2007-10-21-105-wm/216623390_TaC4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685800"/>
            <a:ext cx="2989263"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7" descr="http://www.game-reserve.com/images/wildlife/lion/lion_pride_d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3505200"/>
            <a:ext cx="3276600"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1026"/>
          <p:cNvSpPr txBox="1">
            <a:spLocks noChangeArrowheads="1"/>
          </p:cNvSpPr>
          <p:nvPr/>
        </p:nvSpPr>
        <p:spPr bwMode="auto">
          <a:xfrm>
            <a:off x="838200" y="762000"/>
            <a:ext cx="6019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8195" name="Text Box 1027"/>
          <p:cNvSpPr txBox="1">
            <a:spLocks noChangeArrowheads="1"/>
          </p:cNvSpPr>
          <p:nvPr/>
        </p:nvSpPr>
        <p:spPr bwMode="auto">
          <a:xfrm>
            <a:off x="304800" y="304800"/>
            <a:ext cx="8458200" cy="729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defRPr/>
            </a:pPr>
            <a:r>
              <a:rPr lang="en-US" altLang="en-US" sz="3600" b="1" dirty="0">
                <a:solidFill>
                  <a:srgbClr val="FF0000"/>
                </a:solidFill>
                <a:latin typeface="Comic Sans MS" pitchFamily="66" charset="0"/>
              </a:rPr>
              <a:t>COMMUNITY</a:t>
            </a:r>
          </a:p>
          <a:p>
            <a:pPr marL="571500" indent="-571500" eaLnBrk="1" hangingPunct="1">
              <a:spcBef>
                <a:spcPct val="50000"/>
              </a:spcBef>
              <a:buFontTx/>
              <a:buChar char="-"/>
              <a:defRPr/>
            </a:pPr>
            <a:r>
              <a:rPr lang="en-US" altLang="en-US" sz="3600" b="1" dirty="0">
                <a:solidFill>
                  <a:schemeClr val="bg1"/>
                </a:solidFill>
                <a:latin typeface="Comic Sans MS" pitchFamily="66" charset="0"/>
              </a:rPr>
              <a:t>A group of various species that live in the same place and interact with each other.</a:t>
            </a:r>
          </a:p>
          <a:p>
            <a:pPr marL="571500" indent="-571500" eaLnBrk="1" hangingPunct="1">
              <a:spcBef>
                <a:spcPct val="50000"/>
              </a:spcBef>
              <a:buFontTx/>
              <a:buChar char="-"/>
              <a:defRPr/>
            </a:pPr>
            <a:r>
              <a:rPr lang="en-US" altLang="en-US" sz="3600" b="1" dirty="0">
                <a:solidFill>
                  <a:schemeClr val="bg1"/>
                </a:solidFill>
                <a:latin typeface="Comic Sans MS" pitchFamily="66" charset="0"/>
              </a:rPr>
              <a:t>Several interacting populations that inhabit a common environment and are interdependent.</a:t>
            </a:r>
            <a:r>
              <a:rPr lang="en-US" altLang="en-US" sz="3600" dirty="0">
                <a:solidFill>
                  <a:schemeClr val="bg1"/>
                </a:solidFill>
                <a:latin typeface="Comic Sans MS" pitchFamily="66" charset="0"/>
              </a:rPr>
              <a:t> </a:t>
            </a:r>
          </a:p>
          <a:p>
            <a:pPr marL="571500" indent="-571500" eaLnBrk="1" hangingPunct="1">
              <a:spcBef>
                <a:spcPct val="50000"/>
              </a:spcBef>
              <a:buFontTx/>
              <a:buChar char="-"/>
              <a:defRPr/>
            </a:pPr>
            <a:r>
              <a:rPr lang="en-US" altLang="en-US" sz="3600" b="1" dirty="0">
                <a:solidFill>
                  <a:schemeClr val="bg1"/>
                </a:solidFill>
                <a:latin typeface="Comic Sans MS" pitchFamily="66" charset="0"/>
              </a:rPr>
              <a:t>It is only made of biotic components.</a:t>
            </a:r>
          </a:p>
          <a:p>
            <a:pPr eaLnBrk="1" hangingPunct="1">
              <a:spcBef>
                <a:spcPct val="50000"/>
              </a:spcBef>
              <a:defRPr/>
            </a:pPr>
            <a:endParaRPr lang="en-US" altLang="en-US" sz="3600" b="1" dirty="0">
              <a:solidFill>
                <a:schemeClr val="folHlink"/>
              </a:solidFill>
              <a:latin typeface="Comic Sans MS" pitchFamily="66"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838200" y="762000"/>
            <a:ext cx="6019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25603" name="Text Box 3"/>
          <p:cNvSpPr txBox="1">
            <a:spLocks noChangeArrowheads="1"/>
          </p:cNvSpPr>
          <p:nvPr/>
        </p:nvSpPr>
        <p:spPr bwMode="auto">
          <a:xfrm>
            <a:off x="304800" y="0"/>
            <a:ext cx="8458200"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3600" b="1">
                <a:solidFill>
                  <a:srgbClr val="FF0000"/>
                </a:solidFill>
                <a:latin typeface="Comic Sans MS" pitchFamily="66" charset="0"/>
              </a:rPr>
              <a:t>ECOSYSTEM </a:t>
            </a:r>
          </a:p>
          <a:p>
            <a:pPr eaLnBrk="1" hangingPunct="1">
              <a:spcBef>
                <a:spcPct val="50000"/>
              </a:spcBef>
              <a:buFontTx/>
              <a:buNone/>
            </a:pPr>
            <a:r>
              <a:rPr lang="en-US" altLang="en-US" sz="3600" b="1">
                <a:solidFill>
                  <a:schemeClr val="tx2"/>
                </a:solidFill>
                <a:latin typeface="Comic Sans MS" pitchFamily="66" charset="0"/>
              </a:rPr>
              <a:t>–</a:t>
            </a:r>
            <a:r>
              <a:rPr lang="en-US" altLang="en-US" sz="3600" b="1">
                <a:solidFill>
                  <a:schemeClr val="accent1"/>
                </a:solidFill>
                <a:latin typeface="Comic Sans MS" pitchFamily="66" charset="0"/>
              </a:rPr>
              <a:t> </a:t>
            </a:r>
            <a:r>
              <a:rPr lang="en-US" altLang="en-US" sz="3600" b="1">
                <a:solidFill>
                  <a:schemeClr val="bg1"/>
                </a:solidFill>
                <a:latin typeface="Comic Sans MS" pitchFamily="66" charset="0"/>
              </a:rPr>
              <a:t>all the organisms living in an area together with their physical environment.</a:t>
            </a:r>
          </a:p>
        </p:txBody>
      </p:sp>
      <p:pic>
        <p:nvPicPr>
          <p:cNvPr id="25604" name="Picture 4" descr="coral%20reef%20sce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514600"/>
            <a:ext cx="4376738"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5" descr="fore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2133600"/>
            <a:ext cx="3657600" cy="445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305800" cy="4114800"/>
          </a:xfrm>
        </p:spPr>
        <p:txBody>
          <a:bodyPr/>
          <a:lstStyle/>
          <a:p>
            <a:pPr marL="0" indent="0">
              <a:buFontTx/>
              <a:buNone/>
              <a:defRPr/>
            </a:pPr>
            <a:r>
              <a:rPr lang="en-US" sz="4000" b="1" dirty="0">
                <a:solidFill>
                  <a:srgbClr val="FF0000"/>
                </a:solidFill>
                <a:latin typeface="Comic Sans MS" panose="030F0702030302020204" pitchFamily="66" charset="0"/>
              </a:rPr>
              <a:t>BIOME</a:t>
            </a:r>
          </a:p>
          <a:p>
            <a:pPr>
              <a:defRPr/>
            </a:pPr>
            <a:r>
              <a:rPr lang="en-US" dirty="0">
                <a:solidFill>
                  <a:schemeClr val="bg1"/>
                </a:solidFill>
                <a:latin typeface="Comic Sans MS" panose="030F0702030302020204" pitchFamily="66" charset="0"/>
              </a:rPr>
              <a:t>Are large climatic regions that contain a number of smaller ecosystems.  Biomes may exist in more than one location and are distinguished by plants and animals.</a:t>
            </a:r>
          </a:p>
        </p:txBody>
      </p:sp>
      <p:pic>
        <p:nvPicPr>
          <p:cNvPr id="2662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3505200"/>
            <a:ext cx="4886325" cy="3189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838200" y="762000"/>
            <a:ext cx="6019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27651" name="Text Box 3"/>
          <p:cNvSpPr txBox="1">
            <a:spLocks noChangeArrowheads="1"/>
          </p:cNvSpPr>
          <p:nvPr/>
        </p:nvSpPr>
        <p:spPr bwMode="auto">
          <a:xfrm>
            <a:off x="304800" y="304800"/>
            <a:ext cx="8458200"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4000" b="1">
                <a:solidFill>
                  <a:srgbClr val="FF0000"/>
                </a:solidFill>
                <a:latin typeface="Comic Sans MS" pitchFamily="66" charset="0"/>
              </a:rPr>
              <a:t>BIOSPHERE </a:t>
            </a:r>
          </a:p>
          <a:p>
            <a:pPr eaLnBrk="1" hangingPunct="1">
              <a:spcBef>
                <a:spcPct val="50000"/>
              </a:spcBef>
            </a:pPr>
            <a:r>
              <a:rPr lang="en-US" altLang="en-US" sz="3600" b="1">
                <a:solidFill>
                  <a:schemeClr val="bg1"/>
                </a:solidFill>
                <a:latin typeface="Comic Sans MS" pitchFamily="66" charset="0"/>
              </a:rPr>
              <a:t>The thin layer of Earth and the atmosphere that supports life.</a:t>
            </a:r>
          </a:p>
          <a:p>
            <a:pPr eaLnBrk="1" hangingPunct="1">
              <a:spcBef>
                <a:spcPct val="50000"/>
              </a:spcBef>
            </a:pPr>
            <a:r>
              <a:rPr lang="en-US" altLang="en-US" sz="3600" b="1">
                <a:solidFill>
                  <a:schemeClr val="bg1"/>
                </a:solidFill>
                <a:latin typeface="Comic Sans MS" pitchFamily="66" charset="0"/>
              </a:rPr>
              <a:t>The highest level of organization</a:t>
            </a:r>
          </a:p>
        </p:txBody>
      </p:sp>
      <p:pic>
        <p:nvPicPr>
          <p:cNvPr id="27652" name="Picture 4" descr="earth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0300" y="3844925"/>
            <a:ext cx="4267200"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z="5400" b="1" smtClean="0"/>
              <a:t>WATCH</a:t>
            </a:r>
          </a:p>
        </p:txBody>
      </p:sp>
      <p:sp>
        <p:nvSpPr>
          <p:cNvPr id="28675" name="Content Placeholder 2"/>
          <p:cNvSpPr>
            <a:spLocks noGrp="1"/>
          </p:cNvSpPr>
          <p:nvPr>
            <p:ph idx="1"/>
          </p:nvPr>
        </p:nvSpPr>
        <p:spPr/>
        <p:txBody>
          <a:bodyPr/>
          <a:lstStyle/>
          <a:p>
            <a:r>
              <a:rPr lang="en-US" altLang="en-US" sz="4000" u="sng" smtClean="0">
                <a:hlinkClick r:id="rId2"/>
              </a:rPr>
              <a:t>Ecological Niches</a:t>
            </a:r>
            <a:endParaRPr lang="en-US" altLang="en-US" sz="4000" smtClean="0"/>
          </a:p>
          <a:p>
            <a:endParaRPr lang="en-US" altLang="en-US"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type="body" idx="1"/>
          </p:nvPr>
        </p:nvSpPr>
        <p:spPr>
          <a:xfrm>
            <a:off x="762000" y="609600"/>
            <a:ext cx="7696200" cy="914400"/>
          </a:xfrm>
        </p:spPr>
        <p:txBody>
          <a:bodyPr/>
          <a:lstStyle/>
          <a:p>
            <a:pPr algn="ctr" eaLnBrk="1" hangingPunct="1">
              <a:buFontTx/>
              <a:buNone/>
            </a:pPr>
            <a:r>
              <a:rPr lang="en-US" altLang="en-US" sz="4800" b="1" smtClean="0">
                <a:solidFill>
                  <a:srgbClr val="FFFF00"/>
                </a:solidFill>
                <a:latin typeface="Comic Sans MS" pitchFamily="66" charset="0"/>
              </a:rPr>
              <a:t>HABITAT VS. NICHE</a:t>
            </a:r>
            <a:r>
              <a:rPr lang="en-US" altLang="en-US" b="1" smtClean="0">
                <a:solidFill>
                  <a:schemeClr val="bg1"/>
                </a:solidFill>
                <a:latin typeface="Comic Sans MS" pitchFamily="66" charset="0"/>
              </a:rPr>
              <a:t>	</a:t>
            </a:r>
          </a:p>
        </p:txBody>
      </p:sp>
      <p:sp>
        <p:nvSpPr>
          <p:cNvPr id="29699" name="Text Box 6"/>
          <p:cNvSpPr txBox="1">
            <a:spLocks noChangeArrowheads="1"/>
          </p:cNvSpPr>
          <p:nvPr/>
        </p:nvSpPr>
        <p:spPr bwMode="auto">
          <a:xfrm>
            <a:off x="685800" y="1905000"/>
            <a:ext cx="8001000" cy="402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lnSpc>
                <a:spcPct val="90000"/>
              </a:lnSpc>
              <a:buFontTx/>
              <a:buNone/>
            </a:pPr>
            <a:r>
              <a:rPr lang="en-US" altLang="en-US" sz="3600" b="1">
                <a:solidFill>
                  <a:srgbClr val="FFFF00"/>
                </a:solidFill>
                <a:latin typeface="Comic Sans MS" pitchFamily="66" charset="0"/>
              </a:rPr>
              <a:t>Habitat</a:t>
            </a:r>
            <a:r>
              <a:rPr lang="en-US" altLang="en-US" sz="3600" b="1">
                <a:solidFill>
                  <a:schemeClr val="bg1"/>
                </a:solidFill>
                <a:latin typeface="Comic Sans MS" pitchFamily="66" charset="0"/>
              </a:rPr>
              <a:t>- t</a:t>
            </a:r>
            <a:r>
              <a:rPr lang="en-US" altLang="en-US" sz="3600">
                <a:solidFill>
                  <a:schemeClr val="bg1"/>
                </a:solidFill>
                <a:latin typeface="Comic Sans MS" pitchFamily="66" charset="0"/>
              </a:rPr>
              <a:t>he place in which an organism lives out its life</a:t>
            </a:r>
          </a:p>
          <a:p>
            <a:pPr eaLnBrk="1" hangingPunct="1">
              <a:lnSpc>
                <a:spcPct val="90000"/>
              </a:lnSpc>
              <a:buFontTx/>
              <a:buNone/>
            </a:pPr>
            <a:endParaRPr lang="en-US" altLang="en-US" sz="3600" b="1">
              <a:solidFill>
                <a:srgbClr val="FFFF00"/>
              </a:solidFill>
              <a:latin typeface="Comic Sans MS" pitchFamily="66" charset="0"/>
            </a:endParaRPr>
          </a:p>
          <a:p>
            <a:pPr eaLnBrk="1" hangingPunct="1">
              <a:lnSpc>
                <a:spcPct val="90000"/>
              </a:lnSpc>
              <a:buFontTx/>
              <a:buNone/>
            </a:pPr>
            <a:r>
              <a:rPr lang="en-US" altLang="en-US" sz="3600" b="1">
                <a:solidFill>
                  <a:srgbClr val="FFFF00"/>
                </a:solidFill>
                <a:latin typeface="Comic Sans MS" pitchFamily="66" charset="0"/>
              </a:rPr>
              <a:t>Niche</a:t>
            </a:r>
            <a:r>
              <a:rPr lang="en-US" altLang="en-US" sz="3600" b="1">
                <a:solidFill>
                  <a:schemeClr val="bg1"/>
                </a:solidFill>
                <a:latin typeface="Comic Sans MS" pitchFamily="66" charset="0"/>
              </a:rPr>
              <a:t> -</a:t>
            </a:r>
            <a:r>
              <a:rPr lang="en-US" altLang="en-US" sz="3600" b="1">
                <a:solidFill>
                  <a:schemeClr val="accent1"/>
                </a:solidFill>
                <a:latin typeface="Comic Sans MS" pitchFamily="66" charset="0"/>
              </a:rPr>
              <a:t> </a:t>
            </a:r>
            <a:r>
              <a:rPr lang="en-US" altLang="en-US" sz="3600">
                <a:solidFill>
                  <a:schemeClr val="bg1"/>
                </a:solidFill>
                <a:latin typeface="Comic Sans MS" pitchFamily="66" charset="0"/>
              </a:rPr>
              <a:t>the role a species plays in a community; its total way of life</a:t>
            </a:r>
          </a:p>
          <a:p>
            <a:pPr eaLnBrk="1" hangingPunct="1">
              <a:lnSpc>
                <a:spcPct val="90000"/>
              </a:lnSpc>
              <a:buFontTx/>
              <a:buNone/>
            </a:pPr>
            <a:endParaRPr lang="en-US" altLang="en-US" sz="3600" b="1">
              <a:solidFill>
                <a:schemeClr val="bg1"/>
              </a:solidFill>
              <a:latin typeface="Comic Sans MS" pitchFamily="66" charset="0"/>
            </a:endParaRPr>
          </a:p>
          <a:p>
            <a:pPr eaLnBrk="1" hangingPunct="1">
              <a:lnSpc>
                <a:spcPct val="90000"/>
              </a:lnSpc>
              <a:buFontTx/>
              <a:buNone/>
            </a:pPr>
            <a:endParaRPr lang="en-US" altLang="en-US" sz="3600" b="1">
              <a:latin typeface="Comic Sans MS" pitchFamily="66"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685800" y="228600"/>
            <a:ext cx="7772400" cy="1143000"/>
          </a:xfrm>
        </p:spPr>
        <p:txBody>
          <a:bodyPr/>
          <a:lstStyle/>
          <a:p>
            <a:r>
              <a:rPr lang="en-US" altLang="en-US" sz="5400" b="1" smtClean="0"/>
              <a:t>HABITAT</a:t>
            </a:r>
          </a:p>
        </p:txBody>
      </p:sp>
      <p:sp>
        <p:nvSpPr>
          <p:cNvPr id="30723" name="Content Placeholder 2"/>
          <p:cNvSpPr>
            <a:spLocks noGrp="1"/>
          </p:cNvSpPr>
          <p:nvPr>
            <p:ph idx="1"/>
          </p:nvPr>
        </p:nvSpPr>
        <p:spPr>
          <a:xfrm>
            <a:off x="685800" y="1447800"/>
            <a:ext cx="7772400" cy="4114800"/>
          </a:xfrm>
        </p:spPr>
        <p:txBody>
          <a:bodyPr/>
          <a:lstStyle/>
          <a:p>
            <a:r>
              <a:rPr lang="en-US" altLang="en-US" smtClean="0">
                <a:solidFill>
                  <a:schemeClr val="bg1"/>
                </a:solidFill>
                <a:latin typeface="Comic Sans MS" pitchFamily="66" charset="0"/>
              </a:rPr>
              <a:t>All organisms live in particular place called </a:t>
            </a:r>
            <a:r>
              <a:rPr lang="en-US" altLang="en-US" b="1" smtClean="0">
                <a:solidFill>
                  <a:srgbClr val="FF0000"/>
                </a:solidFill>
                <a:latin typeface="Comic Sans MS" pitchFamily="66" charset="0"/>
              </a:rPr>
              <a:t>habitats</a:t>
            </a:r>
            <a:r>
              <a:rPr lang="en-US" altLang="en-US" smtClean="0">
                <a:solidFill>
                  <a:schemeClr val="bg1"/>
                </a:solidFill>
                <a:latin typeface="Comic Sans MS" pitchFamily="66" charset="0"/>
              </a:rPr>
              <a:t>.</a:t>
            </a:r>
          </a:p>
          <a:p>
            <a:r>
              <a:rPr lang="en-US" altLang="en-US" smtClean="0">
                <a:solidFill>
                  <a:schemeClr val="bg1"/>
                </a:solidFill>
                <a:latin typeface="Comic Sans MS" pitchFamily="66" charset="0"/>
              </a:rPr>
              <a:t>Every habitat has specific biotic and abiotic factors that the organism living there needs to survive. </a:t>
            </a:r>
          </a:p>
          <a:p>
            <a:r>
              <a:rPr lang="en-US" altLang="en-US" smtClean="0">
                <a:solidFill>
                  <a:schemeClr val="bg1"/>
                </a:solidFill>
                <a:latin typeface="Comic Sans MS" pitchFamily="66" charset="0"/>
              </a:rPr>
              <a:t>Organisms tend to be very well suited to their natural habitats due to adaptations, inherited traits, which increase their chance of survival and reproduction. </a:t>
            </a:r>
            <a:endParaRPr lang="en-US" altLang="en-US" smtClean="0">
              <a:latin typeface="Comic Sans MS" pitchFamily="66"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762000" y="152400"/>
            <a:ext cx="7772400" cy="1143000"/>
          </a:xfrm>
        </p:spPr>
        <p:txBody>
          <a:bodyPr/>
          <a:lstStyle/>
          <a:p>
            <a:r>
              <a:rPr lang="en-US" altLang="en-US" sz="5400" b="1" smtClean="0"/>
              <a:t>HABITAT</a:t>
            </a:r>
          </a:p>
        </p:txBody>
      </p:sp>
      <p:sp>
        <p:nvSpPr>
          <p:cNvPr id="3" name="Content Placeholder 2"/>
          <p:cNvSpPr>
            <a:spLocks noGrp="1"/>
          </p:cNvSpPr>
          <p:nvPr>
            <p:ph idx="1"/>
          </p:nvPr>
        </p:nvSpPr>
        <p:spPr>
          <a:xfrm>
            <a:off x="533400" y="1295400"/>
            <a:ext cx="8458200" cy="4114800"/>
          </a:xfrm>
        </p:spPr>
        <p:txBody>
          <a:bodyPr/>
          <a:lstStyle/>
          <a:p>
            <a:pPr marL="0" indent="0">
              <a:buFontTx/>
              <a:buNone/>
              <a:defRPr/>
            </a:pPr>
            <a:r>
              <a:rPr lang="en-US" dirty="0">
                <a:solidFill>
                  <a:schemeClr val="bg1"/>
                </a:solidFill>
                <a:latin typeface="Comic Sans MS" panose="030F0702030302020204" pitchFamily="66" charset="0"/>
              </a:rPr>
              <a:t>Adaptations:</a:t>
            </a:r>
          </a:p>
          <a:p>
            <a:pPr>
              <a:defRPr/>
            </a:pPr>
            <a:r>
              <a:rPr lang="en-US" dirty="0">
                <a:solidFill>
                  <a:schemeClr val="bg1"/>
                </a:solidFill>
                <a:latin typeface="Comic Sans MS" panose="030F0702030302020204" pitchFamily="66" charset="0"/>
              </a:rPr>
              <a:t>camouflage (blending in with surroundings)</a:t>
            </a:r>
          </a:p>
          <a:p>
            <a:pPr>
              <a:defRPr/>
            </a:pPr>
            <a:r>
              <a:rPr lang="en-US" dirty="0">
                <a:solidFill>
                  <a:schemeClr val="bg1"/>
                </a:solidFill>
                <a:latin typeface="Comic Sans MS" panose="030F0702030302020204" pitchFamily="66" charset="0"/>
              </a:rPr>
              <a:t>mimicry (looking or sounding like another organism)</a:t>
            </a:r>
          </a:p>
          <a:p>
            <a:pPr>
              <a:defRPr/>
            </a:pPr>
            <a:r>
              <a:rPr lang="en-US" dirty="0">
                <a:solidFill>
                  <a:schemeClr val="bg1"/>
                </a:solidFill>
                <a:latin typeface="Comic Sans MS" panose="030F0702030302020204" pitchFamily="66" charset="0"/>
              </a:rPr>
              <a:t>chemical defenses (venom, ink, sprays), </a:t>
            </a:r>
          </a:p>
          <a:p>
            <a:pPr>
              <a:defRPr/>
            </a:pPr>
            <a:r>
              <a:rPr lang="en-US" dirty="0">
                <a:solidFill>
                  <a:schemeClr val="bg1"/>
                </a:solidFill>
                <a:latin typeface="Comic Sans MS" panose="030F0702030302020204" pitchFamily="66" charset="0"/>
              </a:rPr>
              <a:t>body parts (claws, beaks, armor plates)</a:t>
            </a:r>
          </a:p>
          <a:p>
            <a:pPr>
              <a:defRPr/>
            </a:pPr>
            <a:r>
              <a:rPr lang="en-US" dirty="0">
                <a:solidFill>
                  <a:schemeClr val="bg1"/>
                </a:solidFill>
                <a:latin typeface="Comic Sans MS" panose="030F0702030302020204" pitchFamily="66" charset="0"/>
              </a:rPr>
              <a:t> unique methods of obtaining food, defending oneself, hibernation, migration, etc.</a:t>
            </a:r>
          </a:p>
          <a:p>
            <a:pPr>
              <a:defRPr/>
            </a:pP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z="5400" b="1" smtClean="0"/>
              <a:t>ECOLOGICAL NICHE</a:t>
            </a:r>
          </a:p>
        </p:txBody>
      </p:sp>
      <p:sp>
        <p:nvSpPr>
          <p:cNvPr id="32771" name="Content Placeholder 2"/>
          <p:cNvSpPr>
            <a:spLocks noGrp="1"/>
          </p:cNvSpPr>
          <p:nvPr>
            <p:ph idx="1"/>
          </p:nvPr>
        </p:nvSpPr>
        <p:spPr>
          <a:xfrm>
            <a:off x="304800" y="1981200"/>
            <a:ext cx="8534400" cy="4114800"/>
          </a:xfrm>
        </p:spPr>
        <p:txBody>
          <a:bodyPr/>
          <a:lstStyle/>
          <a:p>
            <a:r>
              <a:rPr lang="en-US" altLang="en-US" b="1" smtClean="0">
                <a:solidFill>
                  <a:srgbClr val="FF0000"/>
                </a:solidFill>
                <a:latin typeface="Comic Sans MS" pitchFamily="66" charset="0"/>
              </a:rPr>
              <a:t>Ecological niche</a:t>
            </a:r>
            <a:r>
              <a:rPr lang="en-US" altLang="en-US" smtClean="0">
                <a:solidFill>
                  <a:srgbClr val="FF0000"/>
                </a:solidFill>
                <a:latin typeface="Comic Sans MS" pitchFamily="66" charset="0"/>
              </a:rPr>
              <a:t> </a:t>
            </a:r>
            <a:r>
              <a:rPr lang="en-US" altLang="en-US" smtClean="0">
                <a:solidFill>
                  <a:schemeClr val="bg1"/>
                </a:solidFill>
                <a:latin typeface="Comic Sans MS" pitchFamily="66" charset="0"/>
              </a:rPr>
              <a:t>refers to the unique role a species has in its environment – how it meets its needs for food and shelter, how it survives, and how it reproduces. </a:t>
            </a:r>
          </a:p>
          <a:p>
            <a:r>
              <a:rPr lang="en-US" altLang="en-US" smtClean="0">
                <a:solidFill>
                  <a:schemeClr val="bg1"/>
                </a:solidFill>
                <a:latin typeface="Comic Sans MS" pitchFamily="66" charset="0"/>
              </a:rPr>
              <a:t>A niche includes the species’ habitat, the environmental factors necessary for the species’ survival and all the species interactions with other organisms. </a:t>
            </a:r>
            <a:endParaRPr lang="en-US" altLang="en-US" smtClean="0">
              <a:latin typeface="Comic Sans MS" pitchFamily="66"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body" idx="1"/>
          </p:nvPr>
        </p:nvSpPr>
        <p:spPr>
          <a:xfrm>
            <a:off x="762000" y="609600"/>
            <a:ext cx="7696200" cy="914400"/>
          </a:xfrm>
        </p:spPr>
        <p:txBody>
          <a:bodyPr/>
          <a:lstStyle/>
          <a:p>
            <a:pPr algn="ctr" eaLnBrk="1" hangingPunct="1">
              <a:buFontTx/>
              <a:buNone/>
            </a:pPr>
            <a:r>
              <a:rPr lang="en-US" altLang="en-US" sz="4800" b="1" smtClean="0">
                <a:solidFill>
                  <a:srgbClr val="FFFF00"/>
                </a:solidFill>
                <a:latin typeface="Comic Sans MS" pitchFamily="66" charset="0"/>
              </a:rPr>
              <a:t>HABITAT VS. NICHE</a:t>
            </a:r>
            <a:r>
              <a:rPr lang="en-US" altLang="en-US" sz="2800" b="1" smtClean="0">
                <a:solidFill>
                  <a:srgbClr val="FFFF00"/>
                </a:solidFill>
                <a:latin typeface="Comic Sans MS" pitchFamily="66" charset="0"/>
              </a:rPr>
              <a:t>	</a:t>
            </a:r>
          </a:p>
        </p:txBody>
      </p:sp>
      <p:sp>
        <p:nvSpPr>
          <p:cNvPr id="33795" name="Text Box 3"/>
          <p:cNvSpPr txBox="1">
            <a:spLocks noChangeArrowheads="1"/>
          </p:cNvSpPr>
          <p:nvPr/>
        </p:nvSpPr>
        <p:spPr bwMode="auto">
          <a:xfrm>
            <a:off x="762000" y="1676400"/>
            <a:ext cx="7620000" cy="430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lnSpc>
                <a:spcPct val="90000"/>
              </a:lnSpc>
              <a:buFontTx/>
              <a:buNone/>
            </a:pPr>
            <a:r>
              <a:rPr lang="en-US" altLang="en-US" sz="3600">
                <a:solidFill>
                  <a:schemeClr val="bg1"/>
                </a:solidFill>
                <a:latin typeface="Comic Sans MS" pitchFamily="66" charset="0"/>
              </a:rPr>
              <a:t>A niche is determined by the tolerance limitations of an organism, or a limiting factor.  </a:t>
            </a:r>
          </a:p>
          <a:p>
            <a:pPr eaLnBrk="1" hangingPunct="1">
              <a:lnSpc>
                <a:spcPct val="90000"/>
              </a:lnSpc>
              <a:buFontTx/>
              <a:buNone/>
            </a:pPr>
            <a:endParaRPr lang="en-US" altLang="en-US" sz="3600" b="1">
              <a:solidFill>
                <a:schemeClr val="bg1"/>
              </a:solidFill>
              <a:latin typeface="Comic Sans MS" pitchFamily="66" charset="0"/>
            </a:endParaRPr>
          </a:p>
          <a:p>
            <a:pPr eaLnBrk="1" hangingPunct="1">
              <a:lnSpc>
                <a:spcPct val="90000"/>
              </a:lnSpc>
              <a:buFontTx/>
              <a:buNone/>
            </a:pPr>
            <a:r>
              <a:rPr lang="en-US" altLang="en-US" sz="3600" b="1">
                <a:solidFill>
                  <a:srgbClr val="FFFF00"/>
                </a:solidFill>
                <a:latin typeface="Comic Sans MS" pitchFamily="66" charset="0"/>
              </a:rPr>
              <a:t>Limiting factor-</a:t>
            </a:r>
            <a:r>
              <a:rPr lang="en-US" altLang="en-US" sz="3600" b="1">
                <a:solidFill>
                  <a:schemeClr val="bg1"/>
                </a:solidFill>
                <a:latin typeface="Comic Sans MS" pitchFamily="66" charset="0"/>
              </a:rPr>
              <a:t> </a:t>
            </a:r>
            <a:r>
              <a:rPr lang="en-US" altLang="en-US" sz="3600">
                <a:solidFill>
                  <a:schemeClr val="bg1"/>
                </a:solidFill>
                <a:latin typeface="Comic Sans MS" pitchFamily="66" charset="0"/>
              </a:rPr>
              <a:t>any biotic or abiotic factor that restricts the existence of organisms in a specific environment.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3"/>
          <p:cNvSpPr txBox="1">
            <a:spLocks noChangeArrowheads="1"/>
          </p:cNvSpPr>
          <p:nvPr/>
        </p:nvSpPr>
        <p:spPr bwMode="auto">
          <a:xfrm>
            <a:off x="609600" y="1676400"/>
            <a:ext cx="8001000" cy="42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lnSpc>
                <a:spcPct val="90000"/>
              </a:lnSpc>
              <a:buFontTx/>
              <a:buNone/>
            </a:pPr>
            <a:r>
              <a:rPr lang="en-US" altLang="en-US" sz="3600">
                <a:solidFill>
                  <a:schemeClr val="bg1"/>
                </a:solidFill>
                <a:latin typeface="Comic Sans MS" pitchFamily="66" charset="0"/>
              </a:rPr>
              <a:t>Examples of limiting factors </a:t>
            </a:r>
            <a:r>
              <a:rPr lang="en-US" altLang="en-US" sz="3600" b="1">
                <a:solidFill>
                  <a:schemeClr val="bg1"/>
                </a:solidFill>
                <a:latin typeface="Comic Sans MS" pitchFamily="66" charset="0"/>
              </a:rPr>
              <a:t>-</a:t>
            </a:r>
          </a:p>
          <a:p>
            <a:pPr eaLnBrk="1" hangingPunct="1">
              <a:lnSpc>
                <a:spcPct val="90000"/>
              </a:lnSpc>
              <a:buFontTx/>
              <a:buNone/>
            </a:pPr>
            <a:endParaRPr lang="en-US" altLang="en-US" sz="3600">
              <a:solidFill>
                <a:schemeClr val="bg1"/>
              </a:solidFill>
              <a:latin typeface="Comic Sans MS" pitchFamily="66" charset="0"/>
            </a:endParaRPr>
          </a:p>
          <a:p>
            <a:pPr lvl="2" eaLnBrk="1" hangingPunct="1">
              <a:lnSpc>
                <a:spcPct val="90000"/>
              </a:lnSpc>
            </a:pPr>
            <a:r>
              <a:rPr lang="en-US" altLang="en-US" sz="3600">
                <a:solidFill>
                  <a:schemeClr val="bg1"/>
                </a:solidFill>
                <a:latin typeface="Comic Sans MS" pitchFamily="66" charset="0"/>
              </a:rPr>
              <a:t>Amount of water</a:t>
            </a:r>
          </a:p>
          <a:p>
            <a:pPr lvl="2" eaLnBrk="1" hangingPunct="1">
              <a:lnSpc>
                <a:spcPct val="90000"/>
              </a:lnSpc>
            </a:pPr>
            <a:r>
              <a:rPr lang="en-US" altLang="en-US" sz="3600">
                <a:solidFill>
                  <a:schemeClr val="bg1"/>
                </a:solidFill>
                <a:latin typeface="Comic Sans MS" pitchFamily="66" charset="0"/>
              </a:rPr>
              <a:t>Amount of food</a:t>
            </a:r>
          </a:p>
          <a:p>
            <a:pPr lvl="2" eaLnBrk="1" hangingPunct="1">
              <a:lnSpc>
                <a:spcPct val="90000"/>
              </a:lnSpc>
            </a:pPr>
            <a:r>
              <a:rPr lang="en-US" altLang="en-US" sz="3600">
                <a:solidFill>
                  <a:schemeClr val="bg1"/>
                </a:solidFill>
                <a:latin typeface="Comic Sans MS" pitchFamily="66" charset="0"/>
              </a:rPr>
              <a:t>Temperature</a:t>
            </a:r>
          </a:p>
          <a:p>
            <a:pPr lvl="2" eaLnBrk="1" hangingPunct="1">
              <a:lnSpc>
                <a:spcPct val="90000"/>
              </a:lnSpc>
            </a:pPr>
            <a:r>
              <a:rPr lang="en-US" altLang="en-US" sz="3600">
                <a:solidFill>
                  <a:schemeClr val="bg1"/>
                </a:solidFill>
                <a:latin typeface="Comic Sans MS" pitchFamily="66" charset="0"/>
              </a:rPr>
              <a:t>Amount of space</a:t>
            </a:r>
          </a:p>
          <a:p>
            <a:pPr lvl="2" eaLnBrk="1" hangingPunct="1">
              <a:lnSpc>
                <a:spcPct val="90000"/>
              </a:lnSpc>
            </a:pPr>
            <a:r>
              <a:rPr lang="en-US" altLang="en-US" sz="3600">
                <a:solidFill>
                  <a:schemeClr val="bg1"/>
                </a:solidFill>
                <a:latin typeface="Comic Sans MS" pitchFamily="66" charset="0"/>
              </a:rPr>
              <a:t>Availability of mates</a:t>
            </a:r>
            <a:endParaRPr lang="en-US" altLang="en-US" sz="3600">
              <a:latin typeface="Comic Sans MS" pitchFamily="66" charset="0"/>
            </a:endParaRPr>
          </a:p>
        </p:txBody>
      </p:sp>
      <p:sp>
        <p:nvSpPr>
          <p:cNvPr id="34819" name="Rectangle 5"/>
          <p:cNvSpPr>
            <a:spLocks noChangeArrowheads="1"/>
          </p:cNvSpPr>
          <p:nvPr/>
        </p:nvSpPr>
        <p:spPr bwMode="auto">
          <a:xfrm>
            <a:off x="762000" y="609600"/>
            <a:ext cx="7696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buFontTx/>
              <a:buNone/>
            </a:pPr>
            <a:r>
              <a:rPr lang="en-US" altLang="en-US" sz="4800" b="1">
                <a:solidFill>
                  <a:srgbClr val="FFFF00"/>
                </a:solidFill>
                <a:latin typeface="Comic Sans MS" pitchFamily="66" charset="0"/>
              </a:rPr>
              <a:t>HABITAT VS. NICHE</a:t>
            </a:r>
            <a:r>
              <a:rPr lang="en-US" altLang="en-US" b="1">
                <a:solidFill>
                  <a:srgbClr val="FFFF00"/>
                </a:solidFill>
                <a:latin typeface="Comic Sans MS" pitchFamily="66"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4338">
                                            <p:txEl>
                                              <p:pRg st="2" end="2"/>
                                            </p:txEl>
                                          </p:spTgt>
                                        </p:tgtEl>
                                        <p:attrNameLst>
                                          <p:attrName>style.visibility</p:attrName>
                                        </p:attrNameLst>
                                      </p:cBhvr>
                                      <p:to>
                                        <p:strVal val="visible"/>
                                      </p:to>
                                    </p:set>
                                    <p:animEffect transition="in" filter="wipe(down)">
                                      <p:cBhvr>
                                        <p:cTn id="7" dur="500"/>
                                        <p:tgtEl>
                                          <p:spTgt spid="14338">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4338">
                                            <p:txEl>
                                              <p:pRg st="3" end="3"/>
                                            </p:txEl>
                                          </p:spTgt>
                                        </p:tgtEl>
                                        <p:attrNameLst>
                                          <p:attrName>style.visibility</p:attrName>
                                        </p:attrNameLst>
                                      </p:cBhvr>
                                      <p:to>
                                        <p:strVal val="visible"/>
                                      </p:to>
                                    </p:set>
                                    <p:animEffect transition="in" filter="wipe(down)">
                                      <p:cBhvr>
                                        <p:cTn id="12" dur="500"/>
                                        <p:tgtEl>
                                          <p:spTgt spid="14338">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14338">
                                            <p:txEl>
                                              <p:pRg st="4" end="4"/>
                                            </p:txEl>
                                          </p:spTgt>
                                        </p:tgtEl>
                                        <p:attrNameLst>
                                          <p:attrName>style.visibility</p:attrName>
                                        </p:attrNameLst>
                                      </p:cBhvr>
                                      <p:to>
                                        <p:strVal val="visible"/>
                                      </p:to>
                                    </p:set>
                                    <p:animEffect transition="in" filter="wipe(down)">
                                      <p:cBhvr>
                                        <p:cTn id="17" dur="500"/>
                                        <p:tgtEl>
                                          <p:spTgt spid="14338">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14338">
                                            <p:txEl>
                                              <p:pRg st="5" end="5"/>
                                            </p:txEl>
                                          </p:spTgt>
                                        </p:tgtEl>
                                        <p:attrNameLst>
                                          <p:attrName>style.visibility</p:attrName>
                                        </p:attrNameLst>
                                      </p:cBhvr>
                                      <p:to>
                                        <p:strVal val="visible"/>
                                      </p:to>
                                    </p:set>
                                    <p:animEffect transition="in" filter="wipe(down)">
                                      <p:cBhvr>
                                        <p:cTn id="22" dur="500"/>
                                        <p:tgtEl>
                                          <p:spTgt spid="14338">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14338">
                                            <p:txEl>
                                              <p:pRg st="6" end="6"/>
                                            </p:txEl>
                                          </p:spTgt>
                                        </p:tgtEl>
                                        <p:attrNameLst>
                                          <p:attrName>style.visibility</p:attrName>
                                        </p:attrNameLst>
                                      </p:cBhvr>
                                      <p:to>
                                        <p:strVal val="visible"/>
                                      </p:to>
                                    </p:set>
                                    <p:animEffect transition="in" filter="wipe(down)">
                                      <p:cBhvr>
                                        <p:cTn id="27" dur="500"/>
                                        <p:tgtEl>
                                          <p:spTgt spid="1433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sz="5400" b="1" smtClean="0"/>
              <a:t>ECOLOGICAL NICHE</a:t>
            </a:r>
          </a:p>
        </p:txBody>
      </p:sp>
      <p:sp>
        <p:nvSpPr>
          <p:cNvPr id="3" name="Content Placeholder 2"/>
          <p:cNvSpPr>
            <a:spLocks noGrp="1"/>
          </p:cNvSpPr>
          <p:nvPr>
            <p:ph idx="1"/>
          </p:nvPr>
        </p:nvSpPr>
        <p:spPr/>
        <p:txBody>
          <a:bodyPr/>
          <a:lstStyle/>
          <a:p>
            <a:pPr marL="0" indent="0">
              <a:buFontTx/>
              <a:buNone/>
              <a:defRPr/>
            </a:pPr>
            <a:r>
              <a:rPr lang="en-US" dirty="0">
                <a:solidFill>
                  <a:schemeClr val="bg1"/>
                </a:solidFill>
                <a:latin typeface="Comic Sans MS" panose="030F0702030302020204" pitchFamily="66" charset="0"/>
              </a:rPr>
              <a:t>Example: </a:t>
            </a:r>
          </a:p>
          <a:p>
            <a:pPr>
              <a:defRPr/>
            </a:pPr>
            <a:r>
              <a:rPr lang="en-US" dirty="0">
                <a:solidFill>
                  <a:schemeClr val="bg1"/>
                </a:solidFill>
                <a:latin typeface="Comic Sans MS" panose="030F0702030302020204" pitchFamily="66" charset="0"/>
              </a:rPr>
              <a:t>A tree frog in a Brazilian rainforest can only survive if temperatures and humidity stay within a certain range. It also needs access to a certain amount and type of food. It must avoid becoming food for predators. </a:t>
            </a:r>
            <a:endParaRPr lang="en-US" dirty="0" smtClean="0">
              <a:solidFill>
                <a:schemeClr val="bg1"/>
              </a:solidFill>
              <a:latin typeface="Comic Sans MS" panose="030F0702030302020204" pitchFamily="66" charset="0"/>
            </a:endParaRPr>
          </a:p>
          <a:p>
            <a:pPr>
              <a:defRPr/>
            </a:pPr>
            <a:r>
              <a:rPr lang="en-US" i="1" dirty="0" smtClean="0">
                <a:solidFill>
                  <a:schemeClr val="bg1"/>
                </a:solidFill>
                <a:latin typeface="Comic Sans MS" panose="030F0702030302020204" pitchFamily="66" charset="0"/>
              </a:rPr>
              <a:t>The </a:t>
            </a:r>
            <a:r>
              <a:rPr lang="en-US" i="1" dirty="0">
                <a:solidFill>
                  <a:schemeClr val="bg1"/>
                </a:solidFill>
                <a:latin typeface="Comic Sans MS" panose="030F0702030302020204" pitchFamily="66" charset="0"/>
              </a:rPr>
              <a:t>sum of these conditions is the frog’s niche.</a:t>
            </a:r>
          </a:p>
          <a:p>
            <a:pPr>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
      <a:dk1>
        <a:srgbClr val="000000"/>
      </a:dk1>
      <a:lt1>
        <a:srgbClr val="FFFFFF"/>
      </a:lt1>
      <a:dk2>
        <a:srgbClr val="FFFF00"/>
      </a:dk2>
      <a:lt2>
        <a:srgbClr val="666633"/>
      </a:lt2>
      <a:accent1>
        <a:srgbClr val="FFFF00"/>
      </a:accent1>
      <a:accent2>
        <a:srgbClr val="800000"/>
      </a:accent2>
      <a:accent3>
        <a:srgbClr val="FFFFFF"/>
      </a:accent3>
      <a:accent4>
        <a:srgbClr val="000000"/>
      </a:accent4>
      <a:accent5>
        <a:srgbClr val="FFFFAA"/>
      </a:accent5>
      <a:accent6>
        <a:srgbClr val="730000"/>
      </a:accent6>
      <a:hlink>
        <a:srgbClr val="FFFF00"/>
      </a:hlink>
      <a:folHlink>
        <a:srgbClr val="FF6600"/>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4147</TotalTime>
  <Words>981</Words>
  <Application>Microsoft Office PowerPoint</Application>
  <PresentationFormat>On-screen Show (4:3)</PresentationFormat>
  <Paragraphs>110</Paragraphs>
  <Slides>25</Slides>
  <Notes>16</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Default Design</vt:lpstr>
      <vt:lpstr>        Ecology</vt:lpstr>
      <vt:lpstr>WATCH</vt:lpstr>
      <vt:lpstr>TO DO</vt:lpstr>
      <vt:lpstr>WHAT IS ECOLOGY?</vt:lpstr>
      <vt:lpstr>WHAT DO YOU MEAN BY ENVIRONMENT?</vt:lpstr>
      <vt:lpstr>ABIOTIC OR BIOTIC?</vt:lpstr>
      <vt:lpstr>ABIOTIC OR BIOTIC?</vt:lpstr>
      <vt:lpstr>ABIOTIC OR BIOTIC?</vt:lpstr>
      <vt:lpstr>ABIOTIC OR BIOTIC?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WATCH</vt:lpstr>
      <vt:lpstr>PowerPoint Presentation</vt:lpstr>
      <vt:lpstr>HABITAT</vt:lpstr>
      <vt:lpstr>HABITAT</vt:lpstr>
      <vt:lpstr>ECOLOGICAL NICHE</vt:lpstr>
      <vt:lpstr>PowerPoint Presentation</vt:lpstr>
      <vt:lpstr>PowerPoint Presentation</vt:lpstr>
      <vt:lpstr>ECOLOGICAL NICHE</vt:lpstr>
    </vt:vector>
  </TitlesOfParts>
  <Company>Blockheads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Ecology Unit</dc:title>
  <dc:creator>Heather and Drew</dc:creator>
  <cp:lastModifiedBy>JCBOE</cp:lastModifiedBy>
  <cp:revision>162</cp:revision>
  <dcterms:created xsi:type="dcterms:W3CDTF">2003-02-09T01:35:47Z</dcterms:created>
  <dcterms:modified xsi:type="dcterms:W3CDTF">2016-03-24T17:16:12Z</dcterms:modified>
</cp:coreProperties>
</file>