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75" r:id="rId3"/>
    <p:sldId id="377" r:id="rId4"/>
    <p:sldId id="394" r:id="rId5"/>
    <p:sldId id="378" r:id="rId6"/>
    <p:sldId id="379" r:id="rId7"/>
    <p:sldId id="380" r:id="rId8"/>
    <p:sldId id="389" r:id="rId9"/>
    <p:sldId id="591" r:id="rId10"/>
    <p:sldId id="376" r:id="rId11"/>
    <p:sldId id="384" r:id="rId12"/>
    <p:sldId id="592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5B316"/>
    <a:srgbClr val="000066"/>
    <a:srgbClr val="0033CC"/>
    <a:srgbClr val="FFFF00"/>
    <a:srgbClr val="CC3399"/>
    <a:srgbClr val="64B404"/>
    <a:srgbClr val="86F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4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8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96B5AE-A2C1-46C9-B443-75F1F2C337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017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0A2C190-A60A-40F1-B207-8EA70FE1F457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753EA-E30F-4C39-9928-612427786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84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FE18E-0795-4CE1-940E-6A0CDC6651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89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8F22D-6FA6-4ADC-B139-1A22BD5488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70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18FAA-838E-40F6-A9B0-7380C983A8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63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14670-D80B-4C7B-B460-C1AEA1A3D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4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73DD-F9DD-4617-B062-D7F12C851E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59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9CD74-57E4-406A-AF82-08EC749990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65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1D3E6-7F99-49E3-844E-A786E3A072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27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C380C-831E-4148-AA03-53AB8AF27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66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2A2A7-DB90-416F-8C79-924A2993F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97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416ED-90DB-44C5-911D-E1CAFC2183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8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4B40E01-6F71-494D-A58E-467251351F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PdDPfEbTZ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0" y="1676400"/>
            <a:ext cx="3505200" cy="11430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bg1"/>
                </a:solidFill>
                <a:latin typeface="Comic Sans MS" pitchFamily="66" charset="0"/>
              </a:rPr>
              <a:t>        </a:t>
            </a:r>
            <a:r>
              <a:rPr lang="en-US" altLang="en-US" sz="7200" b="1" smtClean="0">
                <a:solidFill>
                  <a:schemeClr val="bg1"/>
                </a:solidFill>
                <a:latin typeface="Comic Sans MS" pitchFamily="66" charset="0"/>
              </a:rPr>
              <a:t>Ecology</a:t>
            </a:r>
          </a:p>
        </p:txBody>
      </p:sp>
      <p:pic>
        <p:nvPicPr>
          <p:cNvPr id="11267" name="Picture 5" descr="http://www.wildernessclassroom.com/www/schoolhouse/rainforest_library/animal_images/tou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4818063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Go over Sections B and C.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Watch:  </a:t>
            </a:r>
            <a:r>
              <a:rPr lang="en-US" u="sng" dirty="0">
                <a:hlinkClick r:id="rId2"/>
              </a:rPr>
              <a:t>Seven Billion</a:t>
            </a:r>
            <a:endParaRPr lang="en-US" dirty="0"/>
          </a:p>
          <a:p>
            <a:pPr marL="0" indent="0">
              <a:buFontTx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Populations may be described in terms of </a:t>
            </a:r>
            <a:r>
              <a:rPr lang="en-US" altLang="en-US" smtClean="0">
                <a:solidFill>
                  <a:srgbClr val="FFFF00"/>
                </a:solidFill>
              </a:rPr>
              <a:t>size</a:t>
            </a:r>
            <a:r>
              <a:rPr lang="en-US" altLang="en-US" smtClean="0">
                <a:solidFill>
                  <a:schemeClr val="bg1"/>
                </a:solidFill>
              </a:rPr>
              <a:t>, </a:t>
            </a:r>
            <a:r>
              <a:rPr lang="en-US" altLang="en-US" smtClean="0">
                <a:solidFill>
                  <a:srgbClr val="FFFF00"/>
                </a:solidFill>
              </a:rPr>
              <a:t>density</a:t>
            </a:r>
            <a:r>
              <a:rPr lang="en-US" altLang="en-US" smtClean="0">
                <a:solidFill>
                  <a:schemeClr val="bg1"/>
                </a:solidFill>
              </a:rPr>
              <a:t> and </a:t>
            </a:r>
            <a:r>
              <a:rPr lang="en-US" altLang="en-US" smtClean="0">
                <a:solidFill>
                  <a:srgbClr val="FFFF00"/>
                </a:solidFill>
              </a:rPr>
              <a:t>dispersion</a:t>
            </a:r>
            <a:r>
              <a:rPr lang="en-US" altLang="en-US" smtClean="0">
                <a:solidFill>
                  <a:schemeClr val="bg1"/>
                </a:solidFill>
              </a:rPr>
              <a:t>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These properties can be used to describe populations and to predict changes within them.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Population sizes can be determined by factors such as births, death, immigration and emigration.  </a:t>
            </a:r>
          </a:p>
          <a:p>
            <a:r>
              <a:rPr lang="en-US" altLang="en-US" b="1" smtClean="0">
                <a:solidFill>
                  <a:srgbClr val="00B0F0"/>
                </a:solidFill>
              </a:rPr>
              <a:t>rate = (b - d) + (i - e)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114800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en-US" altLang="en-US" dirty="0">
                <a:solidFill>
                  <a:schemeClr val="bg1"/>
                </a:solidFill>
              </a:rPr>
              <a:t>Four variables influence/govern population size</a:t>
            </a:r>
            <a:r>
              <a:rPr lang="en-US" altLang="en-US" dirty="0">
                <a:solidFill>
                  <a:schemeClr val="bg1"/>
                </a:solidFill>
                <a:sym typeface="Wingdings" pitchFamily="2" charset="2"/>
              </a:rPr>
              <a:t>:</a:t>
            </a:r>
          </a:p>
          <a:p>
            <a:pPr marL="1089025" indent="-609600">
              <a:buFontTx/>
              <a:buNone/>
              <a:defRPr/>
            </a:pPr>
            <a:r>
              <a:rPr lang="en-US" altLang="en-US" dirty="0">
                <a:solidFill>
                  <a:schemeClr val="bg1"/>
                </a:solidFill>
                <a:sym typeface="Wingdings" pitchFamily="2" charset="2"/>
              </a:rPr>
              <a:t>1. </a:t>
            </a:r>
            <a:r>
              <a:rPr lang="en-US" altLang="en-US" dirty="0">
                <a:solidFill>
                  <a:srgbClr val="FFFF00"/>
                </a:solidFill>
                <a:sym typeface="Wingdings" pitchFamily="2" charset="2"/>
              </a:rPr>
              <a:t>B</a:t>
            </a:r>
            <a:r>
              <a:rPr lang="en-US" altLang="en-US" dirty="0">
                <a:solidFill>
                  <a:srgbClr val="FFFF00"/>
                </a:solidFill>
              </a:rPr>
              <a:t>irths</a:t>
            </a:r>
            <a:endParaRPr lang="en-US" altLang="en-US" dirty="0">
              <a:solidFill>
                <a:schemeClr val="bg1"/>
              </a:solidFill>
            </a:endParaRPr>
          </a:p>
          <a:p>
            <a:pPr marL="1089025" indent="-609600">
              <a:buFontTx/>
              <a:buNone/>
              <a:defRPr/>
            </a:pPr>
            <a:r>
              <a:rPr lang="en-US" altLang="en-US" dirty="0">
                <a:solidFill>
                  <a:schemeClr val="bg1"/>
                </a:solidFill>
              </a:rPr>
              <a:t>2. </a:t>
            </a:r>
            <a:r>
              <a:rPr lang="en-US" altLang="en-US" dirty="0">
                <a:solidFill>
                  <a:srgbClr val="FFFF00"/>
                </a:solidFill>
              </a:rPr>
              <a:t>Deaths</a:t>
            </a:r>
            <a:endParaRPr lang="en-US" altLang="en-US" dirty="0">
              <a:solidFill>
                <a:schemeClr val="bg1"/>
              </a:solidFill>
            </a:endParaRPr>
          </a:p>
          <a:p>
            <a:pPr marL="1089025" indent="-609600">
              <a:buFontTx/>
              <a:buNone/>
              <a:defRPr/>
            </a:pPr>
            <a:r>
              <a:rPr lang="en-US" altLang="en-US" dirty="0">
                <a:solidFill>
                  <a:schemeClr val="bg1"/>
                </a:solidFill>
              </a:rPr>
              <a:t>3. </a:t>
            </a:r>
            <a:r>
              <a:rPr lang="en-US" altLang="en-US" dirty="0">
                <a:solidFill>
                  <a:srgbClr val="FFFF00"/>
                </a:solidFill>
              </a:rPr>
              <a:t>Immigration</a:t>
            </a:r>
            <a:endParaRPr lang="en-US" altLang="en-US" dirty="0">
              <a:solidFill>
                <a:schemeClr val="bg1"/>
              </a:solidFill>
            </a:endParaRPr>
          </a:p>
          <a:p>
            <a:pPr marL="1089025" indent="-609600">
              <a:buFontTx/>
              <a:buNone/>
              <a:defRPr/>
            </a:pPr>
            <a:r>
              <a:rPr lang="en-US" altLang="en-US" dirty="0">
                <a:solidFill>
                  <a:schemeClr val="bg1"/>
                </a:solidFill>
              </a:rPr>
              <a:t>4. </a:t>
            </a:r>
            <a:r>
              <a:rPr lang="en-US" altLang="en-US" dirty="0">
                <a:solidFill>
                  <a:srgbClr val="FFFF00"/>
                </a:solidFill>
              </a:rPr>
              <a:t>Emigration</a:t>
            </a:r>
            <a:r>
              <a:rPr lang="en-US" altLang="en-US" dirty="0">
                <a:solidFill>
                  <a:schemeClr val="bg1"/>
                </a:solidFill>
              </a:rPr>
              <a:t>.</a:t>
            </a:r>
          </a:p>
          <a:p>
            <a:pPr marL="623888" indent="-609600">
              <a:buFont typeface="Wingdings" panose="05000000000000000000" pitchFamily="2" charset="2"/>
              <a:buChar char="v"/>
              <a:defRPr/>
            </a:pPr>
            <a:r>
              <a:rPr lang="en-US" altLang="en-US" dirty="0">
                <a:solidFill>
                  <a:schemeClr val="bg1"/>
                </a:solidFill>
              </a:rPr>
              <a:t>Increase in population: birth and 	immigration.</a:t>
            </a:r>
          </a:p>
          <a:p>
            <a:pPr marL="623888" indent="-609600">
              <a:buFont typeface="Wingdings" panose="05000000000000000000" pitchFamily="2" charset="2"/>
              <a:buChar char="v"/>
              <a:defRPr/>
            </a:pPr>
            <a:r>
              <a:rPr lang="en-US" altLang="en-US" dirty="0">
                <a:solidFill>
                  <a:schemeClr val="bg1"/>
                </a:solidFill>
              </a:rPr>
              <a:t>Decrease in population: death and 	emigration.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4876800" y="2743200"/>
            <a:ext cx="3886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</a:rPr>
              <a:t>rate = (b - d) + (i - e)</a:t>
            </a:r>
            <a:endParaRPr lang="en-US" altLang="en-US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Population density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>
                <a:solidFill>
                  <a:schemeClr val="bg1"/>
                </a:solidFill>
              </a:rPr>
              <a:t>is a measurement of the number of individuals living in a specified habitat.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Environmental influences can alter population density and distribution, age structure and variations in population size. </a:t>
            </a:r>
          </a:p>
          <a:p>
            <a:endParaRPr lang="en-US" altLang="en-US" smtClean="0"/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230813"/>
            <a:ext cx="4835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1148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Population dispersion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refers to the relative distribution of its individuals within an area. Dispersion can occur in patterns: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b="1" dirty="0">
                <a:solidFill>
                  <a:srgbClr val="FF0000"/>
                </a:solidFill>
              </a:rPr>
              <a:t>Clumped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- individuals aggregate in patches; influenced by resource availability and behavior.  Individuals “flock” together.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b="1" dirty="0">
                <a:solidFill>
                  <a:srgbClr val="FF0000"/>
                </a:solidFill>
              </a:rPr>
              <a:t>Uniform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- individuals are evenly distributed; influenced by social interactions such as territoriality.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76400"/>
            <a:ext cx="7772400" cy="4114800"/>
          </a:xfrm>
        </p:spPr>
        <p:txBody>
          <a:bodyPr/>
          <a:lstStyle/>
          <a:p>
            <a:pPr marL="682625" indent="-465138">
              <a:buFontTx/>
              <a:buNone/>
              <a:defRPr/>
            </a:pPr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b="1" dirty="0">
                <a:solidFill>
                  <a:srgbClr val="FF0000"/>
                </a:solidFill>
              </a:rPr>
              <a:t>Random</a:t>
            </a:r>
            <a:r>
              <a:rPr lang="en-US" dirty="0">
                <a:solidFill>
                  <a:schemeClr val="bg1"/>
                </a:solidFill>
              </a:rPr>
              <a:t> - the position of each individual is independent of other individuals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09988"/>
            <a:ext cx="4395788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17600" y="4041775"/>
            <a:ext cx="25908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>
                <a:solidFill>
                  <a:srgbClr val="FF3399"/>
                </a:solidFill>
              </a:rPr>
              <a:t>Clumped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>
                <a:solidFill>
                  <a:srgbClr val="FF3399"/>
                </a:solidFill>
              </a:rPr>
              <a:t>Uniform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>
                <a:solidFill>
                  <a:srgbClr val="FF3399"/>
                </a:solidFill>
              </a:rPr>
              <a:t>Random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pic>
        <p:nvPicPr>
          <p:cNvPr id="4710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5"/>
          <a:stretch>
            <a:fillRect/>
          </a:stretch>
        </p:blipFill>
        <p:spPr bwMode="auto">
          <a:xfrm>
            <a:off x="838200" y="2209800"/>
            <a:ext cx="7327900" cy="380523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5"/>
            <a:ext cx="9166675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46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77200" cy="41148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Populations usually stay about the same size from year to year because various factors kill many individuals before they can reproduce.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A species’ </a:t>
            </a:r>
            <a:r>
              <a:rPr lang="en-US" altLang="en-US" b="1" smtClean="0">
                <a:solidFill>
                  <a:srgbClr val="FF0000"/>
                </a:solidFill>
              </a:rPr>
              <a:t>biotic potential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>
                <a:solidFill>
                  <a:schemeClr val="bg1"/>
                </a:solidFill>
              </a:rPr>
              <a:t>is the fastest rate at which its population can reproduce.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This rate is limited by an organism’s </a:t>
            </a:r>
            <a:r>
              <a:rPr lang="en-US" altLang="en-US" b="1" smtClean="0">
                <a:solidFill>
                  <a:srgbClr val="FFFF00"/>
                </a:solidFill>
              </a:rPr>
              <a:t>reproductive potential</a:t>
            </a:r>
            <a:r>
              <a:rPr lang="en-US" altLang="en-US" smtClean="0">
                <a:solidFill>
                  <a:srgbClr val="FFFF00"/>
                </a:solidFill>
              </a:rPr>
              <a:t> </a:t>
            </a:r>
            <a:r>
              <a:rPr lang="en-US" altLang="en-US" smtClean="0">
                <a:solidFill>
                  <a:schemeClr val="bg1"/>
                </a:solidFill>
              </a:rPr>
              <a:t>which is the maximum number of offspring that each member of the population can produce. </a:t>
            </a: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solidFill>
                  <a:schemeClr val="bg1"/>
                </a:solidFill>
              </a:rPr>
              <a:t>Reproductive potential increases when individuals:</a:t>
            </a:r>
          </a:p>
          <a:p>
            <a:r>
              <a:rPr lang="en-US" altLang="en-US" dirty="0" smtClean="0">
                <a:solidFill>
                  <a:schemeClr val="bg1"/>
                </a:solidFill>
              </a:rPr>
              <a:t>produce more offspring at a time</a:t>
            </a:r>
          </a:p>
          <a:p>
            <a:r>
              <a:rPr lang="en-US" altLang="en-US" dirty="0" smtClean="0">
                <a:solidFill>
                  <a:schemeClr val="bg1"/>
                </a:solidFill>
              </a:rPr>
              <a:t>reproduce more often</a:t>
            </a:r>
          </a:p>
          <a:p>
            <a:r>
              <a:rPr lang="en-US" altLang="en-US" dirty="0" smtClean="0">
                <a:solidFill>
                  <a:schemeClr val="bg1"/>
                </a:solidFill>
              </a:rPr>
              <a:t>reproduce earlier in life. 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Index </a:t>
            </a:r>
            <a:r>
              <a:rPr lang="en-US" dirty="0">
                <a:solidFill>
                  <a:schemeClr val="bg1"/>
                </a:solidFill>
              </a:rPr>
              <a:t>cards for vocabulary words: organism, population, community, ecosystem, biome, niche, habitat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/>
                </a:solidFill>
              </a:rPr>
              <a:t>Do Sections D and </a:t>
            </a:r>
            <a:r>
              <a:rPr lang="en-US" altLang="en-US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76600"/>
            <a:ext cx="426720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92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00"/>
      </a:dk2>
      <a:lt2>
        <a:srgbClr val="666633"/>
      </a:lt2>
      <a:accent1>
        <a:srgbClr val="FFFF00"/>
      </a:accent1>
      <a:accent2>
        <a:srgbClr val="800000"/>
      </a:accent2>
      <a:accent3>
        <a:srgbClr val="FFFFFF"/>
      </a:accent3>
      <a:accent4>
        <a:srgbClr val="000000"/>
      </a:accent4>
      <a:accent5>
        <a:srgbClr val="FFFFAA"/>
      </a:accent5>
      <a:accent6>
        <a:srgbClr val="730000"/>
      </a:accent6>
      <a:hlink>
        <a:srgbClr val="FFFF00"/>
      </a:hlink>
      <a:folHlink>
        <a:srgbClr val="FF66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343</Words>
  <Application>Microsoft Office PowerPoint</Application>
  <PresentationFormat>On-screen Show (4:3)</PresentationFormat>
  <Paragraphs>49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        Ecology</vt:lpstr>
      <vt:lpstr>TO DO</vt:lpstr>
      <vt:lpstr>POPULATION ECOLOGY</vt:lpstr>
      <vt:lpstr>POPULATION ECOLOGY</vt:lpstr>
      <vt:lpstr>POPULATION ECOLOGY</vt:lpstr>
      <vt:lpstr>POPULATION ECOLOGY</vt:lpstr>
      <vt:lpstr>POPULATION ECOLOGY</vt:lpstr>
      <vt:lpstr>POPULATION ECOLOGY</vt:lpstr>
      <vt:lpstr>PowerPoint Presentation</vt:lpstr>
      <vt:lpstr>POPULATION ECOLOGY</vt:lpstr>
      <vt:lpstr>POPULATION ECOLOGY</vt:lpstr>
      <vt:lpstr>TO DO</vt:lpstr>
    </vt:vector>
  </TitlesOfParts>
  <Company>Blockheads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Ecology Unit</dc:title>
  <dc:creator>Heather and Drew</dc:creator>
  <cp:lastModifiedBy>JCBOE</cp:lastModifiedBy>
  <cp:revision>162</cp:revision>
  <dcterms:created xsi:type="dcterms:W3CDTF">2003-02-09T01:35:47Z</dcterms:created>
  <dcterms:modified xsi:type="dcterms:W3CDTF">2016-03-24T17:16:59Z</dcterms:modified>
</cp:coreProperties>
</file>