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439" r:id="rId3"/>
    <p:sldId id="475" r:id="rId4"/>
    <p:sldId id="510" r:id="rId5"/>
    <p:sldId id="381" r:id="rId6"/>
    <p:sldId id="383" r:id="rId7"/>
    <p:sldId id="382" r:id="rId8"/>
    <p:sldId id="385" r:id="rId9"/>
    <p:sldId id="386" r:id="rId10"/>
    <p:sldId id="387" r:id="rId11"/>
    <p:sldId id="393" r:id="rId12"/>
    <p:sldId id="388" r:id="rId13"/>
    <p:sldId id="390" r:id="rId14"/>
    <p:sldId id="440" r:id="rId15"/>
    <p:sldId id="444" r:id="rId16"/>
    <p:sldId id="441" r:id="rId17"/>
    <p:sldId id="445" r:id="rId18"/>
    <p:sldId id="442" r:id="rId19"/>
    <p:sldId id="443" r:id="rId20"/>
    <p:sldId id="391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5B316"/>
    <a:srgbClr val="000066"/>
    <a:srgbClr val="0033CC"/>
    <a:srgbClr val="FFFF00"/>
    <a:srgbClr val="CC3399"/>
    <a:srgbClr val="64B404"/>
    <a:srgbClr val="86F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4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8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96B5AE-A2C1-46C9-B443-75F1F2C337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017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30A2C190-A60A-40F1-B207-8EA70FE1F457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753EA-E30F-4C39-9928-612427786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1840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FE18E-0795-4CE1-940E-6A0CDC6651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89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8F22D-6FA6-4ADC-B139-1A22BD5488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70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18FAA-838E-40F6-A9B0-7380C983A8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763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14670-D80B-4C7B-B460-C1AEA1A3D6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4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73DD-F9DD-4617-B062-D7F12C851E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59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9CD74-57E4-406A-AF82-08EC749990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65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1D3E6-7F99-49E3-844E-A786E3A072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27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C380C-831E-4148-AA03-53AB8AF27F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4660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2A2A7-DB90-416F-8C79-924A2993FA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97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416ED-90DB-44C5-911D-E1CAFC2183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78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4B40E01-6F71-494D-A58E-467251351F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B2xOvKFFz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I2ixJeIxE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0" y="1676400"/>
            <a:ext cx="3505200" cy="11430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chemeClr val="bg1"/>
                </a:solidFill>
                <a:latin typeface="Comic Sans MS" pitchFamily="66" charset="0"/>
              </a:rPr>
              <a:t>        </a:t>
            </a:r>
            <a:r>
              <a:rPr lang="en-US" altLang="en-US" sz="7200" b="1" smtClean="0">
                <a:solidFill>
                  <a:schemeClr val="bg1"/>
                </a:solidFill>
                <a:latin typeface="Comic Sans MS" pitchFamily="66" charset="0"/>
              </a:rPr>
              <a:t>Ecology</a:t>
            </a:r>
          </a:p>
        </p:txBody>
      </p:sp>
      <p:pic>
        <p:nvPicPr>
          <p:cNvPr id="11267" name="Picture 5" descr="http://www.wildernessclassroom.com/www/schoolhouse/rainforest_library/animal_images/touc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4818063" cy="616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smtClean="0"/>
              <a:t>WATCH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 smtClean="0">
                <a:solidFill>
                  <a:schemeClr val="bg1"/>
                </a:solidFill>
              </a:rPr>
              <a:t>Go over test</a:t>
            </a:r>
            <a:endParaRPr lang="en-US" altLang="en-US" sz="3600" dirty="0" smtClean="0">
              <a:solidFill>
                <a:schemeClr val="bg1"/>
              </a:solidFill>
              <a:hlinkClick r:id="rId2"/>
            </a:endParaRPr>
          </a:p>
          <a:p>
            <a:r>
              <a:rPr lang="en-US" altLang="en-US" sz="3600" dirty="0" smtClean="0">
                <a:solidFill>
                  <a:schemeClr val="bg1"/>
                </a:solidFill>
                <a:hlinkClick r:id="rId2"/>
              </a:rPr>
              <a:t>7 Billion – are you typical?</a:t>
            </a:r>
            <a:endParaRPr lang="en-US" altLang="en-US" sz="3600" dirty="0" smtClean="0">
              <a:solidFill>
                <a:schemeClr val="bg1"/>
              </a:solidFill>
            </a:endParaRPr>
          </a:p>
          <a:p>
            <a:r>
              <a:rPr lang="en-US" altLang="en-US" sz="3600" dirty="0" smtClean="0">
                <a:solidFill>
                  <a:schemeClr val="bg1"/>
                </a:solidFill>
              </a:rPr>
              <a:t>Go over Sections D and 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8575"/>
            <a:ext cx="8458200" cy="1143000"/>
          </a:xfrm>
        </p:spPr>
        <p:txBody>
          <a:bodyPr/>
          <a:lstStyle/>
          <a:p>
            <a:r>
              <a:rPr lang="en-US" altLang="en-US" b="1" smtClean="0"/>
              <a:t>FACTORS AFFECTING POPULATION SIZE</a:t>
            </a:r>
          </a:p>
        </p:txBody>
      </p:sp>
      <p:sp>
        <p:nvSpPr>
          <p:cNvPr id="81923" name="Line 3"/>
          <p:cNvSpPr>
            <a:spLocks noChangeShapeType="1"/>
          </p:cNvSpPr>
          <p:nvPr/>
        </p:nvSpPr>
        <p:spPr bwMode="auto">
          <a:xfrm>
            <a:off x="0" y="1341438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495425"/>
            <a:ext cx="4597400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3625850" y="6553200"/>
            <a:ext cx="1354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charset="0"/>
              </a:rPr>
              <a:t>Fig. 9-3 p. 166</a:t>
            </a: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5197475" y="1905000"/>
            <a:ext cx="3765550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chemeClr val="bg1"/>
                </a:solidFill>
              </a:rPr>
              <a:t>Biotic Potential versus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chemeClr val="bg1"/>
                </a:solidFill>
              </a:rPr>
              <a:t>Environmental Resistance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WATCH</a:t>
            </a:r>
          </a:p>
        </p:txBody>
      </p:sp>
      <p:sp>
        <p:nvSpPr>
          <p:cNvPr id="8294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 dirty="0" smtClean="0">
                <a:hlinkClick r:id="rId2"/>
              </a:rPr>
              <a:t>Biological Carrying Capacity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b="1" dirty="0">
                <a:solidFill>
                  <a:srgbClr val="00B0F0"/>
                </a:solidFill>
              </a:rPr>
              <a:t>Population Growth Patterns: </a:t>
            </a:r>
          </a:p>
          <a:p>
            <a:pPr>
              <a:defRPr/>
            </a:pPr>
            <a:r>
              <a:rPr lang="en-US" b="1" u="sng" dirty="0">
                <a:solidFill>
                  <a:schemeClr val="bg1"/>
                </a:solidFill>
              </a:rPr>
              <a:t>Exponential growth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chemeClr val="bg1"/>
                </a:solidFill>
              </a:rPr>
              <a:t>occurs when populations have plenty of food, space and have little or no competition or predators. </a:t>
            </a:r>
          </a:p>
          <a:p>
            <a:pPr lvl="1">
              <a:defRPr/>
            </a:pPr>
            <a:r>
              <a:rPr lang="en-US" dirty="0">
                <a:solidFill>
                  <a:schemeClr val="bg1"/>
                </a:solidFill>
              </a:rPr>
              <a:t>Populations rapidly increase due to an abundance of resources. </a:t>
            </a:r>
          </a:p>
          <a:p>
            <a:pPr lvl="1">
              <a:defRPr/>
            </a:pPr>
            <a:r>
              <a:rPr lang="en-US" dirty="0">
                <a:solidFill>
                  <a:schemeClr val="bg1"/>
                </a:solidFill>
              </a:rPr>
              <a:t>There are </a:t>
            </a:r>
            <a:r>
              <a:rPr lang="en-US" b="1" dirty="0">
                <a:solidFill>
                  <a:srgbClr val="FF0000"/>
                </a:solidFill>
              </a:rPr>
              <a:t>UNLIMITED resources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b="1" dirty="0">
                <a:solidFill>
                  <a:srgbClr val="00B0F0"/>
                </a:solidFill>
              </a:rPr>
              <a:t>(J-shaped curve)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066800"/>
          </a:xfrm>
        </p:spPr>
        <p:txBody>
          <a:bodyPr/>
          <a:lstStyle/>
          <a:p>
            <a:r>
              <a:rPr lang="en-US" altLang="en-US" sz="4000" b="1" smtClean="0">
                <a:solidFill>
                  <a:schemeClr val="bg1"/>
                </a:solidFill>
              </a:rPr>
              <a:t>Exponential Growth</a:t>
            </a:r>
          </a:p>
        </p:txBody>
      </p:sp>
      <p:pic>
        <p:nvPicPr>
          <p:cNvPr id="849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95600"/>
            <a:ext cx="4791075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This growth is </a:t>
            </a:r>
            <a:r>
              <a:rPr lang="en-US" altLang="en-US" b="1" smtClean="0">
                <a:solidFill>
                  <a:srgbClr val="00B0F0"/>
                </a:solidFill>
              </a:rPr>
              <a:t>not sustainable </a:t>
            </a:r>
            <a:r>
              <a:rPr lang="en-US" altLang="en-US" smtClean="0">
                <a:solidFill>
                  <a:schemeClr val="bg1"/>
                </a:solidFill>
              </a:rPr>
              <a:t>– short lived in nature.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Natural conditions are neither ideal nor constant; populations cannot grow forever and rarely grow at their reproductive potential.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Resources are used up or the environment changes. 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b="1" u="sng" smtClean="0">
                <a:solidFill>
                  <a:schemeClr val="bg1"/>
                </a:solidFill>
              </a:rPr>
              <a:t>Logistic growth</a:t>
            </a:r>
            <a:r>
              <a:rPr lang="en-US" altLang="en-US" sz="3600" smtClean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altLang="en-US" sz="3200" smtClean="0">
                <a:solidFill>
                  <a:schemeClr val="bg1"/>
                </a:solidFill>
              </a:rPr>
              <a:t>populations are </a:t>
            </a:r>
            <a:r>
              <a:rPr lang="en-US" altLang="en-US" sz="3200" b="1" smtClean="0">
                <a:solidFill>
                  <a:srgbClr val="FF0000"/>
                </a:solidFill>
              </a:rPr>
              <a:t>limited</a:t>
            </a:r>
            <a:r>
              <a:rPr lang="en-US" altLang="en-US" sz="3200" smtClean="0">
                <a:solidFill>
                  <a:srgbClr val="FF0000"/>
                </a:solidFill>
              </a:rPr>
              <a:t> </a:t>
            </a:r>
            <a:r>
              <a:rPr lang="en-US" altLang="en-US" sz="3200" smtClean="0">
                <a:solidFill>
                  <a:schemeClr val="bg1"/>
                </a:solidFill>
              </a:rPr>
              <a:t>by environmental factors and tend to attain equilibrium in size which is determined by available resources. </a:t>
            </a:r>
            <a:r>
              <a:rPr lang="en-US" altLang="en-US" sz="3200" b="1" smtClean="0">
                <a:solidFill>
                  <a:srgbClr val="00B0F0"/>
                </a:solidFill>
              </a:rPr>
              <a:t>(S-shaped curve)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685800"/>
          </a:xfrm>
        </p:spPr>
        <p:txBody>
          <a:bodyPr/>
          <a:lstStyle/>
          <a:p>
            <a:r>
              <a:rPr lang="en-US" altLang="en-US" sz="4000" b="1" smtClean="0">
                <a:solidFill>
                  <a:schemeClr val="bg1"/>
                </a:solidFill>
              </a:rPr>
              <a:t>Logistic Growth</a:t>
            </a:r>
          </a:p>
        </p:txBody>
      </p:sp>
      <p:pic>
        <p:nvPicPr>
          <p:cNvPr id="880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43200"/>
            <a:ext cx="44958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Carrying capacity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>
                <a:solidFill>
                  <a:schemeClr val="bg1"/>
                </a:solidFill>
              </a:rPr>
              <a:t>of a particular species is the maximum population that the ecosystem can support indefinitely.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A population may increase beyond this number, but it cannot stay at this increased size due to resource availability. 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685800"/>
          </a:xfrm>
        </p:spPr>
        <p:txBody>
          <a:bodyPr/>
          <a:lstStyle/>
          <a:p>
            <a:r>
              <a:rPr lang="en-US" altLang="en-US" sz="4000" b="1" smtClean="0">
                <a:solidFill>
                  <a:schemeClr val="bg1"/>
                </a:solidFill>
              </a:rPr>
              <a:t>Carrying Capacity</a:t>
            </a:r>
          </a:p>
        </p:txBody>
      </p:sp>
      <p:pic>
        <p:nvPicPr>
          <p:cNvPr id="901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95600"/>
            <a:ext cx="44958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447800" y="2667000"/>
            <a:ext cx="1981200" cy="106680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1148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Because ecosystems change, carrying capacity is difficult to calculate exactly - it’s a theoretical limit.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A species reaches its carrying capacity when it consumes a natural resource at the same rate at which the ecosystem produces the resources. 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The limited resource determines the carrying capacity for a species at a particular time. 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US" altLang="en-US" sz="4800" b="1" smtClean="0"/>
              <a:t>POPULATION ECOLOGY</a:t>
            </a:r>
            <a:endParaRPr lang="en-US" altLang="en-US" sz="4800" smtClean="0"/>
          </a:p>
        </p:txBody>
      </p:sp>
      <p:grpSp>
        <p:nvGrpSpPr>
          <p:cNvPr id="92163" name="Group 13"/>
          <p:cNvGrpSpPr>
            <a:grpSpLocks/>
          </p:cNvGrpSpPr>
          <p:nvPr/>
        </p:nvGrpSpPr>
        <p:grpSpPr bwMode="auto">
          <a:xfrm>
            <a:off x="1447800" y="1066800"/>
            <a:ext cx="6419850" cy="2824163"/>
            <a:chOff x="885" y="785"/>
            <a:chExt cx="3987" cy="1854"/>
          </a:xfrm>
        </p:grpSpPr>
        <p:pic>
          <p:nvPicPr>
            <p:cNvPr id="92166" name="Picture 7" descr="Slide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3" t="24753" r="5510" b="20247"/>
            <a:stretch>
              <a:fillRect/>
            </a:stretch>
          </p:blipFill>
          <p:spPr bwMode="auto">
            <a:xfrm>
              <a:off x="885" y="785"/>
              <a:ext cx="3987" cy="1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67" name="Text Box 3"/>
            <p:cNvSpPr txBox="1">
              <a:spLocks noChangeArrowheads="1"/>
            </p:cNvSpPr>
            <p:nvPr/>
          </p:nvSpPr>
          <p:spPr bwMode="auto">
            <a:xfrm>
              <a:off x="1147" y="798"/>
              <a:ext cx="115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b="1" i="1">
                <a:latin typeface="Arial" charset="0"/>
              </a:endParaRPr>
            </a:p>
          </p:txBody>
        </p:sp>
      </p:grpSp>
      <p:pic>
        <p:nvPicPr>
          <p:cNvPr id="9216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087813"/>
            <a:ext cx="3219450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098925"/>
            <a:ext cx="320357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 rot="-5400000">
            <a:off x="-685800" y="3578225"/>
            <a:ext cx="2012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Arial" charset="0"/>
              </a:rPr>
              <a:t>Population size (</a:t>
            </a:r>
            <a:r>
              <a:rPr lang="en-US" altLang="en-US" sz="1600" b="1" i="1">
                <a:solidFill>
                  <a:schemeClr val="bg1"/>
                </a:solidFill>
                <a:latin typeface="Arial" charset="0"/>
              </a:rPr>
              <a:t>N</a:t>
            </a:r>
            <a:r>
              <a:rPr lang="en-US" altLang="en-US" sz="1600" b="1">
                <a:solidFill>
                  <a:schemeClr val="bg1"/>
                </a:solidFill>
                <a:latin typeface="Arial" charset="0"/>
              </a:rPr>
              <a:t>)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590800" y="5930900"/>
            <a:ext cx="919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Arial" charset="0"/>
              </a:rPr>
              <a:t>Time (</a:t>
            </a:r>
            <a:r>
              <a:rPr lang="en-US" altLang="en-US" sz="1600" b="1" i="1">
                <a:solidFill>
                  <a:schemeClr val="bg1"/>
                </a:solidFill>
                <a:latin typeface="Arial" charset="0"/>
              </a:rPr>
              <a:t>t</a:t>
            </a:r>
            <a:r>
              <a:rPr lang="en-US" altLang="en-US" sz="1600" b="1">
                <a:solidFill>
                  <a:schemeClr val="bg1"/>
                </a:solidFill>
                <a:latin typeface="Arial" charset="0"/>
              </a:rPr>
              <a:t>)</a:t>
            </a:r>
          </a:p>
        </p:txBody>
      </p:sp>
      <p:grpSp>
        <p:nvGrpSpPr>
          <p:cNvPr id="93188" name="Group 5"/>
          <p:cNvGrpSpPr>
            <a:grpSpLocks/>
          </p:cNvGrpSpPr>
          <p:nvPr/>
        </p:nvGrpSpPr>
        <p:grpSpPr bwMode="auto">
          <a:xfrm>
            <a:off x="533400" y="1130300"/>
            <a:ext cx="4954588" cy="4694238"/>
            <a:chOff x="650" y="52"/>
            <a:chExt cx="4492" cy="3685"/>
          </a:xfrm>
        </p:grpSpPr>
        <p:pic>
          <p:nvPicPr>
            <p:cNvPr id="9319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" y="52"/>
              <a:ext cx="4492" cy="3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197" name="Line 7"/>
            <p:cNvSpPr>
              <a:spLocks noChangeShapeType="1"/>
            </p:cNvSpPr>
            <p:nvPr/>
          </p:nvSpPr>
          <p:spPr bwMode="auto">
            <a:xfrm>
              <a:off x="655" y="3591"/>
              <a:ext cx="435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3189" name="Text Box 8"/>
          <p:cNvSpPr txBox="1">
            <a:spLocks noChangeArrowheads="1"/>
          </p:cNvSpPr>
          <p:nvPr/>
        </p:nvSpPr>
        <p:spPr bwMode="auto">
          <a:xfrm>
            <a:off x="1046163" y="2301875"/>
            <a:ext cx="22272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Arial" charset="0"/>
              </a:rPr>
              <a:t>Carrying capacity (</a:t>
            </a:r>
            <a:r>
              <a:rPr lang="en-US" altLang="en-US" sz="1600" b="1" i="1">
                <a:latin typeface="Arial" charset="0"/>
              </a:rPr>
              <a:t>K</a:t>
            </a:r>
            <a:r>
              <a:rPr lang="en-US" altLang="en-US" sz="1600" b="1">
                <a:latin typeface="Arial" charset="0"/>
              </a:rPr>
              <a:t>)</a:t>
            </a:r>
          </a:p>
        </p:txBody>
      </p:sp>
      <p:sp>
        <p:nvSpPr>
          <p:cNvPr id="93190" name="Text Box 9"/>
          <p:cNvSpPr txBox="1">
            <a:spLocks noChangeArrowheads="1"/>
          </p:cNvSpPr>
          <p:nvPr/>
        </p:nvSpPr>
        <p:spPr bwMode="auto">
          <a:xfrm>
            <a:off x="3684588" y="1379538"/>
            <a:ext cx="15954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Arial" charset="0"/>
              </a:rPr>
              <a:t>Environmental</a:t>
            </a:r>
            <a:br>
              <a:rPr lang="en-US" altLang="en-US" sz="1600" b="1">
                <a:latin typeface="Arial" charset="0"/>
              </a:rPr>
            </a:br>
            <a:r>
              <a:rPr lang="en-US" altLang="en-US" sz="1600" b="1">
                <a:latin typeface="Arial" charset="0"/>
              </a:rPr>
              <a:t>resistance</a:t>
            </a:r>
          </a:p>
        </p:txBody>
      </p:sp>
      <p:sp>
        <p:nvSpPr>
          <p:cNvPr id="93191" name="Text Box 10"/>
          <p:cNvSpPr txBox="1">
            <a:spLocks noChangeArrowheads="1"/>
          </p:cNvSpPr>
          <p:nvPr/>
        </p:nvSpPr>
        <p:spPr bwMode="auto">
          <a:xfrm>
            <a:off x="701675" y="3594100"/>
            <a:ext cx="9588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charset="0"/>
              </a:rPr>
              <a:t>Biotic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charset="0"/>
              </a:rPr>
              <a:t>potential</a:t>
            </a:r>
          </a:p>
        </p:txBody>
      </p:sp>
      <p:sp>
        <p:nvSpPr>
          <p:cNvPr id="93192" name="Text Box 11"/>
          <p:cNvSpPr txBox="1">
            <a:spLocks noChangeArrowheads="1"/>
          </p:cNvSpPr>
          <p:nvPr/>
        </p:nvSpPr>
        <p:spPr bwMode="auto">
          <a:xfrm>
            <a:off x="2640013" y="4402138"/>
            <a:ext cx="13350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Arial" charset="0"/>
              </a:rPr>
              <a:t>Exponential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Arial" charset="0"/>
              </a:rPr>
              <a:t>growth</a:t>
            </a:r>
          </a:p>
        </p:txBody>
      </p:sp>
      <p:sp>
        <p:nvSpPr>
          <p:cNvPr id="93193" name="AutoShape 12"/>
          <p:cNvSpPr>
            <a:spLocks/>
          </p:cNvSpPr>
          <p:nvPr/>
        </p:nvSpPr>
        <p:spPr bwMode="auto">
          <a:xfrm>
            <a:off x="2522538" y="3721100"/>
            <a:ext cx="73025" cy="1709738"/>
          </a:xfrm>
          <a:prstGeom prst="rightBracket">
            <a:avLst>
              <a:gd name="adj" fmla="val 195109"/>
            </a:avLst>
          </a:prstGeom>
          <a:noFill/>
          <a:ln w="25400">
            <a:solidFill>
              <a:srgbClr val="33CC33"/>
            </a:solidFill>
            <a:round/>
            <a:headEnd type="non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b="1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487988" y="1081088"/>
            <a:ext cx="3656012" cy="521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4000" b="1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4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4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4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4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31775" indent="-231775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en-US" sz="3200" dirty="0">
                <a:solidFill>
                  <a:srgbClr val="FFFF00"/>
                </a:solidFill>
                <a:latin typeface="+mn-lt"/>
              </a:rPr>
              <a:t>Carrying capacity </a:t>
            </a:r>
            <a:r>
              <a:rPr lang="en-US" altLang="en-US" sz="3200" b="0" dirty="0">
                <a:solidFill>
                  <a:schemeClr val="bg1"/>
                </a:solidFill>
                <a:latin typeface="+mn-lt"/>
              </a:rPr>
              <a:t>is determined by biotic potential and environmental resistance. </a:t>
            </a:r>
          </a:p>
          <a:p>
            <a:pPr marL="231775" indent="-231775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en-US" sz="3200" b="0" dirty="0">
                <a:solidFill>
                  <a:schemeClr val="bg1"/>
                </a:solidFill>
                <a:latin typeface="+mn-lt"/>
              </a:rPr>
              <a:t>This is the number of a species' individuals that can be sustained indefinitely in a specific space.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endParaRPr lang="en-US" altLang="en-US" sz="1800" b="0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en-US" altLang="en-US" sz="1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3195" name="Text Box 14"/>
          <p:cNvSpPr txBox="1">
            <a:spLocks noChangeArrowheads="1"/>
          </p:cNvSpPr>
          <p:nvPr/>
        </p:nvSpPr>
        <p:spPr bwMode="auto">
          <a:xfrm>
            <a:off x="373063" y="0"/>
            <a:ext cx="809783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rgbClr val="FFFF00"/>
                </a:solidFill>
                <a:latin typeface="Arial" charset="0"/>
              </a:rPr>
              <a:t>CARRYING CAPACITY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sz="5400" b="1" smtClean="0"/>
              <a:t>DENSITY AND LIMITING FACTORS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840163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b="1" smtClean="0">
                <a:solidFill>
                  <a:srgbClr val="00B0F0"/>
                </a:solidFill>
              </a:rPr>
              <a:t>LIMITING FACTORS </a:t>
            </a:r>
            <a:endParaRPr lang="en-US" altLang="en-US" smtClean="0">
              <a:solidFill>
                <a:srgbClr val="00B0F0"/>
              </a:solidFill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altLang="en-US" smtClean="0">
                <a:solidFill>
                  <a:schemeClr val="bg1"/>
                </a:solidFill>
              </a:rPr>
              <a:t>Factors that prevent a population from reaching its biotic potential.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altLang="en-US" smtClean="0">
                <a:solidFill>
                  <a:schemeClr val="bg1"/>
                </a:solidFill>
              </a:rPr>
              <a:t>Population size can be limited in ways that may or may not depend on the density of the population.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smtClean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sz="5400" b="1" smtClean="0"/>
              <a:t>DENSITY AND LIMITING FACTORS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4525963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en-US" sz="2800" dirty="0">
                <a:solidFill>
                  <a:schemeClr val="bg1"/>
                </a:solidFill>
              </a:rPr>
              <a:t> The density of a population may or may not affect how rapidly it can grow.</a:t>
            </a:r>
          </a:p>
          <a:p>
            <a:pPr marL="465138" indent="-465138">
              <a:buFontTx/>
              <a:buNone/>
              <a:defRPr/>
            </a:pPr>
            <a:r>
              <a:rPr lang="en-US" altLang="en-US" sz="2800" dirty="0">
                <a:solidFill>
                  <a:schemeClr val="bg1"/>
                </a:solidFill>
              </a:rPr>
              <a:t>1. </a:t>
            </a:r>
            <a:r>
              <a:rPr lang="en-US" sz="2800" b="1" dirty="0">
                <a:solidFill>
                  <a:srgbClr val="FF0000"/>
                </a:solidFill>
              </a:rPr>
              <a:t>Density-Dependent Factors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- Factors that have an increasing effect as the population increase. As organisms crowd together, these factors cause more damage and spread faster in larger populations.</a:t>
            </a:r>
          </a:p>
          <a:p>
            <a:pPr lvl="1">
              <a:defRPr/>
            </a:pPr>
            <a:r>
              <a:rPr lang="en-US" dirty="0">
                <a:solidFill>
                  <a:srgbClr val="FFFF00"/>
                </a:solidFill>
              </a:rPr>
              <a:t>resource availability, predation, disease, competition, parasitism, stress due to overcrowding; infectious diseases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altLang="en-US" sz="5400" b="1" smtClean="0"/>
              <a:t>DENSITY AND LIMITING FACTORS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362200"/>
            <a:ext cx="8229600" cy="4144963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5138" indent="-465138">
              <a:buFontTx/>
              <a:buNone/>
              <a:defRPr/>
            </a:pPr>
            <a:r>
              <a:rPr lang="en-US" sz="2800" dirty="0">
                <a:solidFill>
                  <a:schemeClr val="bg1"/>
                </a:solidFill>
              </a:rPr>
              <a:t>2. </a:t>
            </a:r>
            <a:r>
              <a:rPr lang="en-US" sz="2800" b="1" dirty="0">
                <a:solidFill>
                  <a:srgbClr val="FF0000"/>
                </a:solidFill>
              </a:rPr>
              <a:t>Density-Independent Factors </a:t>
            </a:r>
            <a:r>
              <a:rPr lang="en-US" sz="2800" dirty="0">
                <a:solidFill>
                  <a:schemeClr val="bg1"/>
                </a:solidFill>
              </a:rPr>
              <a:t>– Factors that affect any population, regardless of density; NOT influenced by population size. </a:t>
            </a:r>
            <a:r>
              <a:rPr lang="en-US" altLang="en-US" sz="2800" dirty="0">
                <a:solidFill>
                  <a:schemeClr val="bg1"/>
                </a:solidFill>
              </a:rPr>
              <a:t>These are abiotic factors in the community.</a:t>
            </a:r>
            <a:endParaRPr lang="en-US" sz="2800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FFFF00"/>
                </a:solidFill>
              </a:rPr>
              <a:t>weather, natural disasters, human activities, adaptations &amp; behaviors of organisms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altLang="en-US" sz="20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10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1752600"/>
            <a:ext cx="6391275" cy="458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7388" y="79375"/>
            <a:ext cx="7772400" cy="1143000"/>
          </a:xfrm>
        </p:spPr>
        <p:txBody>
          <a:bodyPr/>
          <a:lstStyle/>
          <a:p>
            <a:r>
              <a:rPr lang="en-US" altLang="en-US" b="1" smtClean="0"/>
              <a:t>NATURAL POPULATION CURVES</a:t>
            </a:r>
          </a:p>
        </p:txBody>
      </p:sp>
      <p:sp>
        <p:nvSpPr>
          <p:cNvPr id="97284" name="Text Box 1028"/>
          <p:cNvSpPr txBox="1">
            <a:spLocks noChangeArrowheads="1"/>
          </p:cNvSpPr>
          <p:nvPr/>
        </p:nvSpPr>
        <p:spPr bwMode="auto">
          <a:xfrm>
            <a:off x="7153275" y="6553200"/>
            <a:ext cx="1354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charset="0"/>
              </a:rPr>
              <a:t>Fig. 9-7 p. 168</a:t>
            </a:r>
          </a:p>
        </p:txBody>
      </p:sp>
      <p:sp>
        <p:nvSpPr>
          <p:cNvPr id="97285" name="Line 1029"/>
          <p:cNvSpPr>
            <a:spLocks noChangeShapeType="1"/>
          </p:cNvSpPr>
          <p:nvPr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1905000"/>
            <a:ext cx="78136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0"/>
            <a:ext cx="8637588" cy="992188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200" b="1" smtClean="0"/>
              <a:t>THE ROLE OF PREDATION IN CONTROLLING POPULATION SIZE</a:t>
            </a:r>
          </a:p>
        </p:txBody>
      </p:sp>
      <p:sp>
        <p:nvSpPr>
          <p:cNvPr id="98308" name="Line 3"/>
          <p:cNvSpPr>
            <a:spLocks noChangeShapeType="1"/>
          </p:cNvSpPr>
          <p:nvPr/>
        </p:nvSpPr>
        <p:spPr bwMode="auto">
          <a:xfrm>
            <a:off x="0" y="1076325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smtClean="0"/>
              <a:t>TO DO</a:t>
            </a:r>
            <a:endParaRPr lang="en-US" altLang="en-US" sz="4800" smtClean="0"/>
          </a:p>
        </p:txBody>
      </p:sp>
      <p:sp>
        <p:nvSpPr>
          <p:cNvPr id="100355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4876800" cy="41148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Do Sections G and H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Section F due by tomorrow</a:t>
            </a:r>
          </a:p>
          <a:p>
            <a:r>
              <a:rPr lang="en-US" altLang="en-US" smtClean="0">
                <a:solidFill>
                  <a:schemeClr val="bg1"/>
                </a:solidFill>
              </a:rPr>
              <a:t>Quiz tomorrow over notes up to Community Ecology.</a:t>
            </a:r>
          </a:p>
        </p:txBody>
      </p:sp>
      <p:pic>
        <p:nvPicPr>
          <p:cNvPr id="100356" name="Picture 3" descr="paramecium_exclu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13" y="1927225"/>
            <a:ext cx="3278187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FFFF00"/>
      </a:dk2>
      <a:lt2>
        <a:srgbClr val="666633"/>
      </a:lt2>
      <a:accent1>
        <a:srgbClr val="FFFF00"/>
      </a:accent1>
      <a:accent2>
        <a:srgbClr val="800000"/>
      </a:accent2>
      <a:accent3>
        <a:srgbClr val="FFFFFF"/>
      </a:accent3>
      <a:accent4>
        <a:srgbClr val="000000"/>
      </a:accent4>
      <a:accent5>
        <a:srgbClr val="FFFFAA"/>
      </a:accent5>
      <a:accent6>
        <a:srgbClr val="730000"/>
      </a:accent6>
      <a:hlink>
        <a:srgbClr val="FFFF00"/>
      </a:hlink>
      <a:folHlink>
        <a:srgbClr val="FF66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4147</TotalTime>
  <Words>511</Words>
  <Application>Microsoft Office PowerPoint</Application>
  <PresentationFormat>On-screen Show (4:3)</PresentationFormat>
  <Paragraphs>68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        Ecology</vt:lpstr>
      <vt:lpstr>WATCH</vt:lpstr>
      <vt:lpstr>FACTORS AFFECTING POPULATION SIZE</vt:lpstr>
      <vt:lpstr>WATCH</vt:lpstr>
      <vt:lpstr>POPULATION ECOLOGY</vt:lpstr>
      <vt:lpstr>POPULATION ECOLOGY</vt:lpstr>
      <vt:lpstr>POPULATION ECOLOGY</vt:lpstr>
      <vt:lpstr>POPULATION ECOLOGY</vt:lpstr>
      <vt:lpstr>POPULATION ECOLOGY</vt:lpstr>
      <vt:lpstr>POPULATION ECOLOGY</vt:lpstr>
      <vt:lpstr>POPULATION ECOLOGY</vt:lpstr>
      <vt:lpstr>POPULATION ECOLOGY</vt:lpstr>
      <vt:lpstr>POPULATION ECOLOGY</vt:lpstr>
      <vt:lpstr>PowerPoint Presentation</vt:lpstr>
      <vt:lpstr>DENSITY AND LIMITING FACTORS</vt:lpstr>
      <vt:lpstr>DENSITY AND LIMITING FACTORS</vt:lpstr>
      <vt:lpstr>DENSITY AND LIMITING FACTORS</vt:lpstr>
      <vt:lpstr>NATURAL POPULATION CURVES</vt:lpstr>
      <vt:lpstr>THE ROLE OF PREDATION IN CONTROLLING POPULATION SIZE</vt:lpstr>
      <vt:lpstr>TO DO</vt:lpstr>
    </vt:vector>
  </TitlesOfParts>
  <Company>Blockheads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Ecology Unit</dc:title>
  <dc:creator>Heather and Drew</dc:creator>
  <cp:lastModifiedBy>JCBOE</cp:lastModifiedBy>
  <cp:revision>162</cp:revision>
  <dcterms:created xsi:type="dcterms:W3CDTF">2003-02-09T01:35:47Z</dcterms:created>
  <dcterms:modified xsi:type="dcterms:W3CDTF">2016-03-24T17:17:47Z</dcterms:modified>
</cp:coreProperties>
</file>