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0" r:id="rId5"/>
    <p:sldId id="260" r:id="rId6"/>
    <p:sldId id="261" r:id="rId7"/>
    <p:sldId id="271" r:id="rId8"/>
    <p:sldId id="262" r:id="rId9"/>
    <p:sldId id="259" r:id="rId10"/>
    <p:sldId id="272" r:id="rId11"/>
    <p:sldId id="263" r:id="rId12"/>
    <p:sldId id="264" r:id="rId13"/>
    <p:sldId id="265" r:id="rId14"/>
    <p:sldId id="273" r:id="rId15"/>
    <p:sldId id="276" r:id="rId16"/>
    <p:sldId id="275" r:id="rId17"/>
    <p:sldId id="277" r:id="rId18"/>
    <p:sldId id="266" r:id="rId19"/>
    <p:sldId id="267" r:id="rId20"/>
    <p:sldId id="268" r:id="rId21"/>
    <p:sldId id="269" r:id="rId22"/>
    <p:sldId id="274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6CE4521-2983-4F6F-96DB-DF00BE2BEE2C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2D5AD7-FAFD-4DBC-87C2-AC00560C176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I69AVRW0DU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Old2ODOpDc&amp;safe=activ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ENZYMES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HONORS BIOLOGY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9472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DO NOW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up worksheets</a:t>
            </a:r>
          </a:p>
          <a:p>
            <a:r>
              <a:rPr lang="en-US" dirty="0" smtClean="0"/>
              <a:t>Pick up </a:t>
            </a:r>
            <a:r>
              <a:rPr lang="en-US" dirty="0" smtClean="0"/>
              <a:t>notes</a:t>
            </a:r>
          </a:p>
          <a:p>
            <a:r>
              <a:rPr lang="en-US" dirty="0" smtClean="0"/>
              <a:t>Do Section A in the worksheet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72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nzymes are </a:t>
            </a:r>
            <a:r>
              <a:rPr lang="en-US" b="1" dirty="0" smtClean="0">
                <a:solidFill>
                  <a:srgbClr val="FF0000"/>
                </a:solidFill>
              </a:rPr>
              <a:t>proteins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Enzymes are </a:t>
            </a:r>
            <a:r>
              <a:rPr lang="en-US" b="1" dirty="0" smtClean="0">
                <a:solidFill>
                  <a:srgbClr val="FF0000"/>
                </a:solidFill>
              </a:rPr>
              <a:t>biological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catalysts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Catalysts </a:t>
            </a:r>
            <a:r>
              <a:rPr lang="en-US" b="1" dirty="0" smtClean="0">
                <a:solidFill>
                  <a:srgbClr val="FF0000"/>
                </a:solidFill>
              </a:rPr>
              <a:t>speed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up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reactions.</a:t>
            </a:r>
          </a:p>
          <a:p>
            <a:pPr lvl="1"/>
            <a:r>
              <a:rPr lang="en-US" dirty="0" smtClean="0"/>
              <a:t>These reactions would take place anyway…the enzymes just speed them up.</a:t>
            </a:r>
          </a:p>
          <a:p>
            <a:pPr marL="457200" lvl="1" indent="0">
              <a:buNone/>
            </a:pPr>
            <a:r>
              <a:rPr lang="en-US" dirty="0" smtClean="0"/>
              <a:t>Enzymes </a:t>
            </a:r>
            <a:r>
              <a:rPr lang="en-US" b="1" dirty="0" smtClean="0">
                <a:solidFill>
                  <a:srgbClr val="FF0000"/>
                </a:solidFill>
              </a:rPr>
              <a:t>speed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up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rate</a:t>
            </a:r>
            <a:r>
              <a:rPr lang="en-US" dirty="0" smtClean="0"/>
              <a:t> of a chemical reaction by </a:t>
            </a:r>
            <a:r>
              <a:rPr lang="en-US" b="1" dirty="0" smtClean="0">
                <a:solidFill>
                  <a:srgbClr val="FF0000"/>
                </a:solidFill>
              </a:rPr>
              <a:t>lowering the activation energy </a:t>
            </a:r>
            <a:r>
              <a:rPr lang="en-US" dirty="0" smtClean="0"/>
              <a:t>(</a:t>
            </a:r>
            <a:r>
              <a:rPr lang="en-US" dirty="0" smtClean="0"/>
              <a:t>the </a:t>
            </a:r>
            <a:r>
              <a:rPr lang="en-US" dirty="0" smtClean="0"/>
              <a:t>energy required to get a reaction </a:t>
            </a:r>
            <a:r>
              <a:rPr lang="en-US" dirty="0" smtClean="0"/>
              <a:t>going).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8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CC00FF"/>
                </a:solidFill>
              </a:rPr>
              <a:t>Enzymes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u="sng" dirty="0" smtClean="0"/>
              <a:t>Catalysts: </a:t>
            </a:r>
            <a:r>
              <a:rPr lang="en-US" altLang="en-US" b="1" dirty="0" smtClean="0"/>
              <a:t> </a:t>
            </a:r>
            <a:r>
              <a:rPr lang="en-US" altLang="en-US" dirty="0" smtClean="0"/>
              <a:t>Substances </a:t>
            </a:r>
            <a:r>
              <a:rPr lang="en-US" altLang="en-US" dirty="0" smtClean="0"/>
              <a:t>that reduce the activation energy required in a chemical reaction.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Help organisms maintain </a:t>
            </a:r>
            <a:r>
              <a:rPr lang="en-US" altLang="en-US" dirty="0" smtClean="0">
                <a:solidFill>
                  <a:schemeClr val="accent2"/>
                </a:solidFill>
              </a:rPr>
              <a:t>homeostasis</a:t>
            </a:r>
            <a:r>
              <a:rPr lang="en-US" alt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solidFill>
                  <a:srgbClr val="FF0066"/>
                </a:solidFill>
              </a:rPr>
              <a:t>Without enzymes, chemical reactions would not occur quickly enough to sustain life.</a:t>
            </a:r>
            <a:r>
              <a:rPr lang="en-US" altLang="en-US" dirty="0" smtClean="0"/>
              <a:t>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Example:  Ridding CO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 from the bloodstream requires </a:t>
            </a:r>
            <a:r>
              <a:rPr lang="en-US" altLang="en-US" dirty="0" smtClean="0">
                <a:solidFill>
                  <a:schemeClr val="accent2"/>
                </a:solidFill>
              </a:rPr>
              <a:t>carbonic anhydrase</a:t>
            </a:r>
            <a:r>
              <a:rPr lang="en-US" altLang="en-US" dirty="0" smtClean="0"/>
              <a:t>, an enzyme.</a:t>
            </a:r>
          </a:p>
        </p:txBody>
      </p:sp>
    </p:spTree>
    <p:extLst>
      <p:ext uri="{BB962C8B-B14F-4D97-AF65-F5344CB8AC3E}">
        <p14:creationId xmlns:p14="http://schemas.microsoft.com/office/powerpoint/2010/main" val="101185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5106"/>
            <a:ext cx="8534400" cy="679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9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Enzymes do not make anything happen that couldn’t happen on its own.  It just makes it </a:t>
            </a:r>
            <a:r>
              <a:rPr lang="en-US" b="1" dirty="0" smtClean="0">
                <a:solidFill>
                  <a:srgbClr val="FF0000"/>
                </a:solidFill>
              </a:rPr>
              <a:t>happen faster.</a:t>
            </a:r>
          </a:p>
          <a:p>
            <a:pPr marL="514350" indent="-514350">
              <a:buAutoNum type="arabicPeriod"/>
            </a:pPr>
            <a:r>
              <a:rPr lang="en-US" dirty="0" smtClean="0"/>
              <a:t>Enzymes are </a:t>
            </a:r>
            <a:r>
              <a:rPr lang="en-US" b="1" dirty="0" smtClean="0">
                <a:solidFill>
                  <a:srgbClr val="FF0000"/>
                </a:solidFill>
              </a:rPr>
              <a:t>not used up </a:t>
            </a:r>
            <a:r>
              <a:rPr lang="en-US" dirty="0" smtClean="0"/>
              <a:t>in reactions.  They can be used over and over again.</a:t>
            </a:r>
          </a:p>
          <a:p>
            <a:pPr marL="514350" indent="-514350">
              <a:buAutoNum type="arabicPeriod"/>
            </a:pPr>
            <a:r>
              <a:rPr lang="en-US" dirty="0"/>
              <a:t>E</a:t>
            </a:r>
            <a:r>
              <a:rPr lang="en-US" dirty="0" smtClean="0"/>
              <a:t>nzymes are only needed in </a:t>
            </a:r>
            <a:r>
              <a:rPr lang="en-US" b="1" dirty="0" smtClean="0">
                <a:solidFill>
                  <a:srgbClr val="FF0000"/>
                </a:solidFill>
              </a:rPr>
              <a:t>small amounts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Each enzyme is </a:t>
            </a:r>
            <a:r>
              <a:rPr lang="en-US" b="1" dirty="0" smtClean="0">
                <a:solidFill>
                  <a:srgbClr val="FF0000"/>
                </a:solidFill>
              </a:rPr>
              <a:t>highly selective </a:t>
            </a:r>
            <a:r>
              <a:rPr lang="en-US" dirty="0" smtClean="0"/>
              <a:t>about its substrate.</a:t>
            </a:r>
          </a:p>
          <a:p>
            <a:pPr marL="514350" indent="-514350">
              <a:buAutoNum type="arabicPeriod"/>
            </a:pPr>
            <a:r>
              <a:rPr lang="en-US" dirty="0" smtClean="0"/>
              <a:t>Enzymes chemically recognize, bind and </a:t>
            </a:r>
            <a:r>
              <a:rPr lang="en-US" b="1" dirty="0" smtClean="0">
                <a:solidFill>
                  <a:srgbClr val="FF0000"/>
                </a:solidFill>
              </a:rPr>
              <a:t>modify substrates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95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Enzymes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u="sng" dirty="0" smtClean="0">
                <a:solidFill>
                  <a:schemeClr val="accent2"/>
                </a:solidFill>
              </a:rPr>
              <a:t>Substrate</a:t>
            </a:r>
            <a:r>
              <a:rPr lang="en-US" altLang="en-US" b="1" u="sng" dirty="0" smtClean="0"/>
              <a:t>: </a:t>
            </a:r>
            <a:r>
              <a:rPr lang="en-US" altLang="en-US" dirty="0" smtClean="0"/>
              <a:t>Substance on which an enzyme acts during a chemical reaction.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dirty="0" smtClean="0">
                <a:solidFill>
                  <a:schemeClr val="accent2"/>
                </a:solidFill>
              </a:rPr>
              <a:t>Active site</a:t>
            </a:r>
            <a:r>
              <a:rPr lang="en-US" altLang="en-US" dirty="0" smtClean="0"/>
              <a:t>:  The site on an enzyme that attaches to a substrate</a:t>
            </a:r>
            <a:r>
              <a:rPr lang="en-US" altLang="en-US" dirty="0" smtClean="0"/>
              <a:t>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105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ENZYMES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Enzymes have a </a:t>
            </a:r>
            <a:r>
              <a:rPr lang="en-US" b="1" dirty="0" smtClean="0">
                <a:solidFill>
                  <a:srgbClr val="FF0000"/>
                </a:solidFill>
              </a:rPr>
              <a:t>specific shape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Part of the </a:t>
            </a:r>
            <a:r>
              <a:rPr lang="en-US" b="1" dirty="0" smtClean="0">
                <a:solidFill>
                  <a:srgbClr val="FF0000"/>
                </a:solidFill>
              </a:rPr>
              <a:t>enzyme</a:t>
            </a:r>
            <a:r>
              <a:rPr lang="en-US" dirty="0" smtClean="0"/>
              <a:t> matches the shape of the molecule to be reacted called the </a:t>
            </a:r>
            <a:r>
              <a:rPr lang="en-US" b="1" dirty="0" smtClean="0">
                <a:solidFill>
                  <a:srgbClr val="FF0000"/>
                </a:solidFill>
              </a:rPr>
              <a:t>substrate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part of the </a:t>
            </a:r>
            <a:r>
              <a:rPr lang="en-US" dirty="0"/>
              <a:t>e</a:t>
            </a:r>
            <a:r>
              <a:rPr lang="en-US" dirty="0" smtClean="0"/>
              <a:t>nzyme that binds to the substrate is the </a:t>
            </a:r>
            <a:r>
              <a:rPr lang="en-US" b="1" dirty="0" smtClean="0">
                <a:solidFill>
                  <a:srgbClr val="FF0000"/>
                </a:solidFill>
              </a:rPr>
              <a:t>active site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When the substrate and the enzyme bind temporarily, an </a:t>
            </a:r>
            <a:r>
              <a:rPr lang="en-US" b="1" dirty="0" smtClean="0">
                <a:solidFill>
                  <a:srgbClr val="FF0000"/>
                </a:solidFill>
              </a:rPr>
              <a:t>enzyme-substrate complex </a:t>
            </a:r>
            <a:r>
              <a:rPr lang="en-US" dirty="0" smtClean="0"/>
              <a:t>is formed.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activation </a:t>
            </a:r>
            <a:r>
              <a:rPr lang="en-US" b="1" dirty="0" smtClean="0">
                <a:solidFill>
                  <a:srgbClr val="FF0000"/>
                </a:solidFill>
              </a:rPr>
              <a:t>energy</a:t>
            </a:r>
            <a:r>
              <a:rPr lang="en-US" dirty="0" smtClean="0"/>
              <a:t> needed for the reaction to occur is </a:t>
            </a:r>
            <a:r>
              <a:rPr lang="en-US" b="1" dirty="0" smtClean="0">
                <a:solidFill>
                  <a:srgbClr val="FF0000"/>
                </a:solidFill>
              </a:rPr>
              <a:t>reduced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3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ENZYMES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798638"/>
          </a:xfrm>
        </p:spPr>
        <p:txBody>
          <a:bodyPr/>
          <a:lstStyle/>
          <a:p>
            <a:r>
              <a:rPr lang="en-US" dirty="0" smtClean="0"/>
              <a:t>After the reaction is complete, the substrate has </a:t>
            </a:r>
            <a:r>
              <a:rPr lang="en-US" dirty="0" smtClean="0"/>
              <a:t>formed </a:t>
            </a: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new product </a:t>
            </a:r>
            <a:r>
              <a:rPr lang="en-US" dirty="0"/>
              <a:t>and the </a:t>
            </a:r>
            <a:r>
              <a:rPr lang="en-US" b="1" dirty="0">
                <a:solidFill>
                  <a:srgbClr val="FF0000"/>
                </a:solidFill>
              </a:rPr>
              <a:t>enzyme </a:t>
            </a:r>
            <a:r>
              <a:rPr lang="en-US" dirty="0" smtClean="0"/>
              <a:t>is released </a:t>
            </a:r>
            <a:r>
              <a:rPr lang="en-US" dirty="0"/>
              <a:t>to be </a:t>
            </a:r>
            <a:r>
              <a:rPr lang="en-US" b="1" dirty="0">
                <a:solidFill>
                  <a:srgbClr val="FF0000"/>
                </a:solidFill>
              </a:rPr>
              <a:t>reused</a:t>
            </a:r>
            <a:r>
              <a:rPr lang="en-US" b="1" dirty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05200"/>
            <a:ext cx="4572000" cy="246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7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ENZYMES WORK?</a:t>
            </a:r>
            <a:endParaRPr lang="en-US" dirty="0"/>
          </a:p>
        </p:txBody>
      </p:sp>
      <p:pic>
        <p:nvPicPr>
          <p:cNvPr id="4" name="Picture 3" descr="enzyme_substrate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0010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808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204788"/>
            <a:ext cx="798195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06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Enzymes can work in two ways:</a:t>
            </a:r>
          </a:p>
          <a:p>
            <a:pPr marL="514350" indent="-514350">
              <a:buAutoNum type="arabicPeriod"/>
            </a:pPr>
            <a:r>
              <a:rPr lang="en-US" b="1" u="sng" dirty="0" smtClean="0"/>
              <a:t>Lock and Key Model</a:t>
            </a:r>
            <a:r>
              <a:rPr lang="en-US" dirty="0" smtClean="0"/>
              <a:t>: substrate molecules already have the </a:t>
            </a:r>
            <a:r>
              <a:rPr lang="en-US" b="1" dirty="0" smtClean="0">
                <a:solidFill>
                  <a:srgbClr val="FF0000"/>
                </a:solidFill>
              </a:rPr>
              <a:t>right shape to fit </a:t>
            </a:r>
            <a:r>
              <a:rPr lang="en-US" dirty="0" smtClean="0"/>
              <a:t>an enzyme.</a:t>
            </a:r>
          </a:p>
          <a:p>
            <a:pPr marL="514350" indent="-514350">
              <a:buAutoNum type="arabicPeriod"/>
            </a:pPr>
            <a:r>
              <a:rPr lang="en-US" b="1" u="sng" dirty="0" smtClean="0"/>
              <a:t>Induced Fit Model: </a:t>
            </a:r>
            <a:r>
              <a:rPr lang="en-US" dirty="0" smtClean="0"/>
              <a:t>interaction between the enzyme and substrate induced or </a:t>
            </a:r>
            <a:r>
              <a:rPr lang="en-US" b="1" dirty="0" smtClean="0">
                <a:solidFill>
                  <a:srgbClr val="FF0000"/>
                </a:solidFill>
              </a:rPr>
              <a:t>changes the shape</a:t>
            </a:r>
            <a:r>
              <a:rPr lang="en-US" dirty="0" smtClean="0"/>
              <a:t> of the molecules to produce a suitable fit.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2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 AND KEY MODEL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31618"/>
            <a:ext cx="6781800" cy="5478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30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INDUCED-FIT MODEL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52587"/>
            <a:ext cx="7239000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615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Enzymes and How do they work? </a:t>
            </a:r>
            <a:r>
              <a:rPr lang="en-US" dirty="0" smtClean="0">
                <a:hlinkClick r:id="rId2"/>
              </a:rPr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82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Section B – worksheet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455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out worksheet and notes for Enzymes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944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ENZYME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382000" cy="2179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1.  TEMPERATURE</a:t>
            </a:r>
          </a:p>
          <a:p>
            <a:r>
              <a:rPr lang="en-US" dirty="0" smtClean="0"/>
              <a:t>Enzymes function optimally at certain temperatures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81400"/>
            <a:ext cx="488632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3429000"/>
            <a:ext cx="3657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High</a:t>
            </a:r>
            <a:r>
              <a:rPr lang="en-US" sz="2400" dirty="0"/>
              <a:t> temps – inactive or denature enzyme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Warm</a:t>
            </a:r>
            <a:r>
              <a:rPr lang="en-US" sz="2400" dirty="0"/>
              <a:t> temps – increase speed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Cold</a:t>
            </a:r>
            <a:r>
              <a:rPr lang="en-US" sz="2400" dirty="0"/>
              <a:t> temps – work slowly or not at 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8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ENZYME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"/>
            </a:pPr>
            <a:r>
              <a:rPr lang="en-US" b="1" dirty="0" smtClean="0">
                <a:solidFill>
                  <a:srgbClr val="0070C0"/>
                </a:solidFill>
              </a:rPr>
              <a:t>pH</a:t>
            </a:r>
          </a:p>
          <a:p>
            <a:pPr marL="0" indent="0">
              <a:buNone/>
            </a:pPr>
            <a:r>
              <a:rPr lang="en-US" dirty="0" smtClean="0"/>
              <a:t>Enzymes are </a:t>
            </a:r>
            <a:r>
              <a:rPr lang="en-US" b="1" dirty="0" smtClean="0">
                <a:solidFill>
                  <a:srgbClr val="FF0000"/>
                </a:solidFill>
              </a:rPr>
              <a:t>sensitive to changes in acidity.</a:t>
            </a:r>
          </a:p>
          <a:p>
            <a:pPr marL="857250" lvl="1" indent="-457200"/>
            <a:r>
              <a:rPr lang="en-US" dirty="0" smtClean="0"/>
              <a:t>Too acidic or too basic will slow or denature enzymes.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3754386"/>
            <a:ext cx="46005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6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ENZYME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3.  Concentration </a:t>
            </a:r>
            <a:r>
              <a:rPr lang="en-US" b="1" dirty="0" smtClean="0">
                <a:solidFill>
                  <a:srgbClr val="0070C0"/>
                </a:solidFill>
              </a:rPr>
              <a:t>of Enzymes or Substrates</a:t>
            </a:r>
          </a:p>
          <a:p>
            <a:r>
              <a:rPr lang="en-US" dirty="0" smtClean="0"/>
              <a:t>When concentration increases the reaction is faster</a:t>
            </a:r>
          </a:p>
          <a:p>
            <a:r>
              <a:rPr lang="en-US" dirty="0" smtClean="0"/>
              <a:t>When concentration decreases, the reaction is slower.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660" y="4023084"/>
            <a:ext cx="46101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84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ENZYME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6858000" cy="960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4.  Enzyme </a:t>
            </a:r>
            <a:r>
              <a:rPr lang="en-US" b="1" dirty="0" smtClean="0">
                <a:solidFill>
                  <a:srgbClr val="0070C0"/>
                </a:solidFill>
              </a:rPr>
              <a:t>activators – </a:t>
            </a:r>
            <a:r>
              <a:rPr lang="en-US" b="1" dirty="0" smtClean="0">
                <a:solidFill>
                  <a:srgbClr val="0070C0"/>
                </a:solidFill>
              </a:rPr>
              <a:t>Coenzymes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19400"/>
            <a:ext cx="32289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2286000"/>
            <a:ext cx="5029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Some vitamins and minerals in small quantities work with enzymes to </a:t>
            </a:r>
            <a:r>
              <a:rPr lang="en-US" sz="2800" b="1" dirty="0">
                <a:solidFill>
                  <a:srgbClr val="FF0000"/>
                </a:solidFill>
              </a:rPr>
              <a:t>speed up reactions.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66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ENZYME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9510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Enzyme </a:t>
            </a:r>
            <a:r>
              <a:rPr lang="en-US" b="1" dirty="0" smtClean="0">
                <a:solidFill>
                  <a:srgbClr val="0070C0"/>
                </a:solidFill>
              </a:rPr>
              <a:t>Inhibitors</a:t>
            </a:r>
            <a:endParaRPr lang="en-US" b="1" dirty="0">
              <a:solidFill>
                <a:srgbClr val="0070C0"/>
              </a:solidFill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Stops the action </a:t>
            </a:r>
            <a:r>
              <a:rPr lang="en-US" dirty="0"/>
              <a:t>of enzymes by blocking the active site or changing the shape of the enzyme.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103554"/>
            <a:ext cx="5438775" cy="373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310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that affect enzyme </a:t>
            </a:r>
            <a:r>
              <a:rPr lang="en-US" smtClean="0"/>
              <a:t>activity </a:t>
            </a:r>
            <a:r>
              <a:rPr lang="en-US" smtClean="0">
                <a:hlinkClick r:id="rId2"/>
              </a:rPr>
              <a:t>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88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264</TotalTime>
  <Words>536</Words>
  <Application>Microsoft Office PowerPoint</Application>
  <PresentationFormat>On-screen Show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Trek</vt:lpstr>
      <vt:lpstr>ENZYMES</vt:lpstr>
      <vt:lpstr>DO NOW</vt:lpstr>
      <vt:lpstr>ENZYMES</vt:lpstr>
      <vt:lpstr>Enzymes</vt:lpstr>
      <vt:lpstr>PowerPoint Presentation</vt:lpstr>
      <vt:lpstr>CHARACTERISTICS OF ENZYMES</vt:lpstr>
      <vt:lpstr>Enzymes</vt:lpstr>
      <vt:lpstr>HOW DO ENZYMES WORK?</vt:lpstr>
      <vt:lpstr>HOW DO ENZYMES WORK?</vt:lpstr>
      <vt:lpstr>HOW DO ENZYMES WORK?</vt:lpstr>
      <vt:lpstr>PowerPoint Presentation</vt:lpstr>
      <vt:lpstr>TWO MECHANISMS</vt:lpstr>
      <vt:lpstr>LOCK AND KEY MODEL</vt:lpstr>
      <vt:lpstr>INDUCED-FIT MODEL</vt:lpstr>
      <vt:lpstr>WATCH</vt:lpstr>
      <vt:lpstr>TO DO</vt:lpstr>
      <vt:lpstr>DO NOW</vt:lpstr>
      <vt:lpstr>FACTORS AFFECTING ENZYME ACTIVITY</vt:lpstr>
      <vt:lpstr>FACTORS AFFECTING ENZYME ACTIVITY</vt:lpstr>
      <vt:lpstr>FACTORS AFFECTING ENZYME ACTIVITY</vt:lpstr>
      <vt:lpstr>FACTORS AFFECTING ENZYME ACTIVITY</vt:lpstr>
      <vt:lpstr>FACTORS AFFECTING ENZYME ACTIVITY</vt:lpstr>
      <vt:lpstr>WATCH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JCBOE</dc:creator>
  <cp:lastModifiedBy>JCBOE</cp:lastModifiedBy>
  <cp:revision>9</cp:revision>
  <dcterms:created xsi:type="dcterms:W3CDTF">2015-08-24T15:04:05Z</dcterms:created>
  <dcterms:modified xsi:type="dcterms:W3CDTF">2015-08-24T20:29:16Z</dcterms:modified>
</cp:coreProperties>
</file>