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404" r:id="rId10"/>
    <p:sldId id="265" r:id="rId11"/>
    <p:sldId id="266" r:id="rId12"/>
    <p:sldId id="267" r:id="rId13"/>
    <p:sldId id="268" r:id="rId14"/>
    <p:sldId id="405" r:id="rId15"/>
    <p:sldId id="406" r:id="rId16"/>
    <p:sldId id="407" r:id="rId17"/>
    <p:sldId id="269" r:id="rId18"/>
    <p:sldId id="270" r:id="rId19"/>
    <p:sldId id="355" r:id="rId20"/>
    <p:sldId id="316" r:id="rId21"/>
    <p:sldId id="271" r:id="rId22"/>
    <p:sldId id="272" r:id="rId23"/>
    <p:sldId id="358" r:id="rId24"/>
    <p:sldId id="273" r:id="rId25"/>
    <p:sldId id="274" r:id="rId26"/>
    <p:sldId id="275" r:id="rId27"/>
    <p:sldId id="364" r:id="rId28"/>
    <p:sldId id="359" r:id="rId29"/>
    <p:sldId id="276" r:id="rId30"/>
    <p:sldId id="361" r:id="rId31"/>
    <p:sldId id="362" r:id="rId32"/>
    <p:sldId id="363" r:id="rId33"/>
    <p:sldId id="403" r:id="rId34"/>
    <p:sldId id="376" r:id="rId3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2922" autoAdjust="0"/>
    <p:restoredTop sz="94660"/>
  </p:normalViewPr>
  <p:slideViewPr>
    <p:cSldViewPr>
      <p:cViewPr varScale="1">
        <p:scale>
          <a:sx n="70" d="100"/>
          <a:sy n="70" d="100"/>
        </p:scale>
        <p:origin x="-10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74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90F37A-D068-464C-AE96-E6C3119C8C39}" type="datetimeFigureOut">
              <a:rPr lang="en-US" smtClean="0"/>
              <a:t>4/27/2016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C29C6C-A492-4C42-BDE6-201348FB0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41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A6450C8-7C28-49CC-9199-469413E66733}" type="slidenum">
              <a:rPr lang="en-US" altLang="en-US"/>
              <a:pPr>
                <a:spcBef>
                  <a:spcPct val="0"/>
                </a:spcBef>
              </a:pPr>
              <a:t>30</a:t>
            </a:fld>
            <a:endParaRPr lang="en-US" altLang="en-US"/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6855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FE0B035-8886-4476-9D97-051403569BF5}" type="slidenum">
              <a:rPr lang="en-US" altLang="en-US"/>
              <a:pPr>
                <a:spcBef>
                  <a:spcPct val="0"/>
                </a:spcBef>
              </a:pPr>
              <a:t>31</a:t>
            </a:fld>
            <a:endParaRPr lang="en-US" altLang="en-US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47612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3AE0108-DE22-41D8-8A9A-8C43AA29F9A1}" type="slidenum">
              <a:rPr lang="en-US" altLang="en-US"/>
              <a:pPr>
                <a:spcBef>
                  <a:spcPct val="0"/>
                </a:spcBef>
              </a:pPr>
              <a:t>32</a:t>
            </a:fld>
            <a:endParaRPr lang="en-US" altLang="en-US"/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6594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015426-EC5B-42D0-817A-F0DCD40828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5011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DD7042-7FBD-4708-AFE2-80C8C4DA14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1342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C1170A-D847-4F58-9332-59FEC78E40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4367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9007C4-BCF8-4039-BE9E-BE6EC424596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5384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8E81EB-AA4D-4B21-8F0F-A82DBDE2644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7181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EA3182-BC0E-44CE-B0EA-0FC3DEF0069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573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BC4610-7E18-42BB-83FC-DD3DD1EC84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4030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000150-A909-44C0-8D78-FAC94D147D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8736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B62001-3C9E-4FC8-BDD0-463C4CFED5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7161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E937A4-8B78-4167-8D12-199AABD7CDC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9393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FE332F-A093-47D8-BEAE-617B37F46D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49844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028D78-F8C9-49E9-BAE0-3EFEC139BF5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1074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66">
            <a:alpha val="5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890B1B80-81CB-4B49-8A29-BEDCE63B7D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images.google.com/imgres?imgurl=http://www.webelements.com/_media/icons/symbols/C.jpg&amp;imgrefurl=http://www.webelements.com/carbon/&amp;h=100&amp;w=150&amp;sz=3&amp;hl=en&amp;start=11&amp;um=1&amp;tbnid=hMTWr5Ksr1VukM:&amp;tbnh=64&amp;tbnw=96&amp;prev=/images?q%3Dcarbon%2Bsymbol%26um%3D1%26hl%3Den%26safe%3Dactive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images.google.com/imgres?imgurl=http://content.answers.com/main/content/wp/en-commons/thumb/8/84/150px-Alpha-D-Fructofuranose.svg.png&amp;imgrefurl=http://www.answers.com/topic/monosaccharide-1&amp;h=128&amp;w=150&amp;sz=5&amp;hl=en&amp;start=23&amp;um=1&amp;tbnid=wYW7mtnYIUWDgM:&amp;tbnh=82&amp;tbnw=96&amp;prev=/images?q%3Dmonosaccharide%26start%3D20%26ndsp%3D20%26um%3D1%26hl%3Den%26safe%3Dactive%26sa%3DN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faculty.clintoncc.suny.edu/faculty/Michael.Gregory/files/Bio%20101/Bio%20101%20Laboratory/chemical%20composition%20of%20cells/paper_test_for_lipids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://biodidac.bio.uottawa.ca/Thumbnails/showimage.cfm?File_name=CELL004B&amp;File_type=GIF" TargetMode="Externa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ORGANIC COMPOUNDS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pPr eaLnBrk="1" hangingPunct="1"/>
            <a:r>
              <a:rPr lang="en-US" altLang="en-US"/>
              <a:t>All living things are made of organic compounds. </a:t>
            </a:r>
          </a:p>
          <a:p>
            <a:pPr eaLnBrk="1" hangingPunct="1"/>
            <a:r>
              <a:rPr lang="en-US" altLang="en-US"/>
              <a:t>Contain the element Carbon</a:t>
            </a:r>
          </a:p>
          <a:p>
            <a:pPr eaLnBrk="1" hangingPunct="1"/>
            <a:r>
              <a:rPr lang="en-US" altLang="en-US"/>
              <a:t>Carbohydrates, Proteins, Lipids, Nucleic Acids</a:t>
            </a:r>
          </a:p>
          <a:p>
            <a:pPr eaLnBrk="1" hangingPunct="1">
              <a:buFontTx/>
              <a:buNone/>
            </a:pPr>
            <a:endParaRPr lang="en-US" altLang="en-US"/>
          </a:p>
        </p:txBody>
      </p:sp>
      <p:pic>
        <p:nvPicPr>
          <p:cNvPr id="3076" name="Picture 5" descr="http://tbn0.google.com/images?q=tbn:hMTWr5Ksr1VukM:http://www.webelements.com/_media/icons/symbols/C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4038600"/>
            <a:ext cx="3429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CARBOHYDRATES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5486400" cy="3352800"/>
          </a:xfrm>
        </p:spPr>
        <p:txBody>
          <a:bodyPr/>
          <a:lstStyle/>
          <a:p>
            <a:pPr eaLnBrk="1" hangingPunct="1"/>
            <a:r>
              <a:rPr lang="en-US" altLang="en-US" dirty="0"/>
              <a:t>Monomer- monosaccharide </a:t>
            </a:r>
          </a:p>
          <a:p>
            <a:pPr eaLnBrk="1" hangingPunct="1"/>
            <a:r>
              <a:rPr lang="en-US" altLang="en-US" dirty="0"/>
              <a:t>Function- energy source and structure</a:t>
            </a:r>
          </a:p>
          <a:p>
            <a:pPr eaLnBrk="1" hangingPunct="1"/>
            <a:r>
              <a:rPr lang="en-US" altLang="en-US" dirty="0"/>
              <a:t>Tests:  glucose-Benedict’s</a:t>
            </a:r>
          </a:p>
          <a:p>
            <a:pPr lvl="3" eaLnBrk="1" hangingPunct="1">
              <a:buFontTx/>
              <a:buNone/>
            </a:pPr>
            <a:r>
              <a:rPr lang="en-US" altLang="en-US" dirty="0"/>
              <a:t>    </a:t>
            </a:r>
            <a:r>
              <a:rPr lang="en-US" altLang="en-US" sz="3200" dirty="0"/>
              <a:t>starch- Iodine</a:t>
            </a:r>
          </a:p>
          <a:p>
            <a:pPr lvl="3" eaLnBrk="1" hangingPunct="1">
              <a:buFontTx/>
              <a:buNone/>
            </a:pPr>
            <a:endParaRPr lang="en-US" altLang="en-US" sz="3200" dirty="0"/>
          </a:p>
          <a:p>
            <a:pPr lvl="3" eaLnBrk="1" hangingPunct="1">
              <a:buFontTx/>
              <a:buNone/>
            </a:pPr>
            <a:endParaRPr lang="en-US" altLang="en-US" sz="3200" dirty="0"/>
          </a:p>
          <a:p>
            <a:pPr lvl="3" eaLnBrk="1" hangingPunct="1">
              <a:buFontTx/>
              <a:buNone/>
            </a:pPr>
            <a:endParaRPr lang="en-US" altLang="en-US" sz="3200" dirty="0"/>
          </a:p>
        </p:txBody>
      </p:sp>
      <p:pic>
        <p:nvPicPr>
          <p:cNvPr id="4100" name="Picture 7" descr="http://tbn0.google.com/images?q=tbn:wYW7mtnYIUWDgM:http://content.answers.com/main/content/wp/en-commons/thumb/8/84/150px-Alpha-D-Fructofuranose.svg.pn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057400"/>
            <a:ext cx="2590800" cy="221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TextBox 5"/>
          <p:cNvSpPr txBox="1">
            <a:spLocks noChangeArrowheads="1"/>
          </p:cNvSpPr>
          <p:nvPr/>
        </p:nvSpPr>
        <p:spPr bwMode="auto">
          <a:xfrm>
            <a:off x="6553200" y="4419600"/>
            <a:ext cx="1905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/>
              <a:t>fructose</a:t>
            </a:r>
          </a:p>
        </p:txBody>
      </p:sp>
      <p:sp>
        <p:nvSpPr>
          <p:cNvPr id="4102" name="TextBox 5"/>
          <p:cNvSpPr txBox="1">
            <a:spLocks noChangeArrowheads="1"/>
          </p:cNvSpPr>
          <p:nvPr/>
        </p:nvSpPr>
        <p:spPr bwMode="auto">
          <a:xfrm>
            <a:off x="609600" y="4876800"/>
            <a:ext cx="5943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800" dirty="0"/>
              <a:t> Ex. Cellulose, glycogen, starch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LIPIDS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25146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C, H, O</a:t>
            </a:r>
          </a:p>
          <a:p>
            <a:pPr eaLnBrk="1" hangingPunct="1"/>
            <a:r>
              <a:rPr lang="en-US" altLang="en-US" sz="2800" dirty="0"/>
              <a:t>Made of fatty acids and glycerol</a:t>
            </a:r>
          </a:p>
          <a:p>
            <a:pPr eaLnBrk="1" hangingPunct="1"/>
            <a:r>
              <a:rPr lang="en-US" altLang="en-US" sz="2800" dirty="0"/>
              <a:t>Function- energy storage and insulation</a:t>
            </a:r>
          </a:p>
          <a:p>
            <a:pPr eaLnBrk="1" hangingPunct="1"/>
            <a:r>
              <a:rPr lang="en-US" altLang="en-US" sz="2800" dirty="0"/>
              <a:t>Tests:  brown paper test </a:t>
            </a:r>
          </a:p>
          <a:p>
            <a:pPr eaLnBrk="1" hangingPunct="1"/>
            <a:r>
              <a:rPr lang="en-US" altLang="en-US" sz="2800" dirty="0"/>
              <a:t>Examples: fats and steroids</a:t>
            </a:r>
          </a:p>
          <a:p>
            <a:pPr eaLnBrk="1" hangingPunct="1">
              <a:buFontTx/>
              <a:buNone/>
            </a:pPr>
            <a:endParaRPr lang="en-US" altLang="en-US" dirty="0"/>
          </a:p>
        </p:txBody>
      </p:sp>
      <p:pic>
        <p:nvPicPr>
          <p:cNvPr id="5124" name="Picture 5" descr="paper_test_for_lipids.jpg (26161 bytes)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191000"/>
            <a:ext cx="292735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TextBox 4"/>
          <p:cNvSpPr txBox="1">
            <a:spLocks noChangeArrowheads="1"/>
          </p:cNvSpPr>
          <p:nvPr/>
        </p:nvSpPr>
        <p:spPr bwMode="auto">
          <a:xfrm>
            <a:off x="457200" y="6334125"/>
            <a:ext cx="3200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/>
              <a:t>Lipid    vs.   water</a:t>
            </a:r>
          </a:p>
        </p:txBody>
      </p:sp>
      <p:pic>
        <p:nvPicPr>
          <p:cNvPr id="5126" name="Picture 9" descr="http://biology.clc.uc.edu/graphics/bio104/fatty%20aci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038600"/>
            <a:ext cx="3810000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NUCLEIC ACIDS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3124200"/>
            <a:ext cx="4648200" cy="2057400"/>
          </a:xfrm>
        </p:spPr>
        <p:txBody>
          <a:bodyPr/>
          <a:lstStyle/>
          <a:p>
            <a:pPr eaLnBrk="1" hangingPunct="1"/>
            <a:r>
              <a:rPr lang="en-US" altLang="en-US" dirty="0"/>
              <a:t>C, H, O, N, P</a:t>
            </a:r>
          </a:p>
          <a:p>
            <a:pPr eaLnBrk="1" hangingPunct="1"/>
            <a:r>
              <a:rPr lang="en-US" altLang="en-US" dirty="0"/>
              <a:t>Monomer- nucleotide</a:t>
            </a:r>
          </a:p>
          <a:p>
            <a:pPr eaLnBrk="1" hangingPunct="1"/>
            <a:r>
              <a:rPr lang="en-US" altLang="en-US" dirty="0"/>
              <a:t>Function- carry genetic information</a:t>
            </a:r>
          </a:p>
          <a:p>
            <a:pPr eaLnBrk="1" hangingPunct="1"/>
            <a:r>
              <a:rPr lang="en-US" altLang="en-US" dirty="0"/>
              <a:t>Ex. DNA and RNA</a:t>
            </a:r>
          </a:p>
        </p:txBody>
      </p:sp>
      <p:pic>
        <p:nvPicPr>
          <p:cNvPr id="6148" name="Picture 5" descr="http://www.apimba.org/images/Double%20helix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447800"/>
            <a:ext cx="549275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7" descr="http://scienceaid.co.uk/biology/genetics2/images/nucleotid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733800"/>
            <a:ext cx="2857500" cy="232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PROTEINS</a:t>
            </a:r>
            <a:r>
              <a:rPr lang="en-US" altLang="en-US" dirty="0"/>
              <a:t/>
            </a:r>
            <a:br>
              <a:rPr lang="en-US" altLang="en-US" dirty="0"/>
            </a:br>
            <a:endParaRPr lang="en-US" alt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143000"/>
            <a:ext cx="8458200" cy="3352800"/>
          </a:xfrm>
        </p:spPr>
        <p:txBody>
          <a:bodyPr/>
          <a:lstStyle/>
          <a:p>
            <a:pPr eaLnBrk="1" hangingPunct="1"/>
            <a:r>
              <a:rPr lang="en-US" altLang="en-US" dirty="0"/>
              <a:t>C, H, O, N, S</a:t>
            </a:r>
          </a:p>
          <a:p>
            <a:pPr eaLnBrk="1" hangingPunct="1"/>
            <a:r>
              <a:rPr lang="en-US" altLang="en-US" dirty="0"/>
              <a:t>Monomer- amino acids</a:t>
            </a:r>
          </a:p>
          <a:p>
            <a:pPr eaLnBrk="1" hangingPunct="1"/>
            <a:r>
              <a:rPr lang="en-US" altLang="en-US" dirty="0"/>
              <a:t>Function- building and repairing cells, communication, transport, and regulation</a:t>
            </a:r>
          </a:p>
          <a:p>
            <a:pPr eaLnBrk="1" hangingPunct="1"/>
            <a:r>
              <a:rPr lang="en-US" altLang="en-US" dirty="0"/>
              <a:t>Tests- Biurets</a:t>
            </a:r>
          </a:p>
          <a:p>
            <a:pPr eaLnBrk="1" hangingPunct="1"/>
            <a:r>
              <a:rPr lang="en-US" altLang="en-US" dirty="0"/>
              <a:t>Examples: enzymes, </a:t>
            </a:r>
          </a:p>
          <a:p>
            <a:pPr eaLnBrk="1" hangingPunct="1">
              <a:buFontTx/>
              <a:buNone/>
            </a:pPr>
            <a:r>
              <a:rPr lang="en-US" altLang="en-US" dirty="0"/>
              <a:t>     hemoglobin</a:t>
            </a:r>
          </a:p>
        </p:txBody>
      </p:sp>
      <p:pic>
        <p:nvPicPr>
          <p:cNvPr id="7172" name="Picture 5" descr="http://www.bloodless.it/hemoglobi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3245" y="3581400"/>
            <a:ext cx="4000500" cy="290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2059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b="1" dirty="0"/>
              <a:t>ENZYMES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7700" y="1219200"/>
            <a:ext cx="8229600" cy="2667000"/>
          </a:xfrm>
        </p:spPr>
        <p:txBody>
          <a:bodyPr/>
          <a:lstStyle/>
          <a:p>
            <a:pPr eaLnBrk="1" hangingPunct="1"/>
            <a:r>
              <a:rPr lang="en-US" altLang="en-US" dirty="0"/>
              <a:t>Catalysts in living things – lower activation energy</a:t>
            </a:r>
          </a:p>
          <a:p>
            <a:pPr eaLnBrk="1" hangingPunct="1"/>
            <a:r>
              <a:rPr lang="en-US" altLang="en-US" dirty="0"/>
              <a:t>Specific to a particular substrate.</a:t>
            </a:r>
          </a:p>
          <a:p>
            <a:pPr eaLnBrk="1" hangingPunct="1"/>
            <a:r>
              <a:rPr lang="en-US" altLang="en-US" dirty="0"/>
              <a:t>Made of protein</a:t>
            </a:r>
          </a:p>
          <a:p>
            <a:pPr eaLnBrk="1" hangingPunct="1"/>
            <a:r>
              <a:rPr lang="en-US" altLang="en-US" dirty="0"/>
              <a:t>Reusable</a:t>
            </a:r>
          </a:p>
          <a:p>
            <a:pPr eaLnBrk="1" hangingPunct="1"/>
            <a:r>
              <a:rPr lang="en-US" altLang="en-US" dirty="0"/>
              <a:t>Affected by temperature and pH</a:t>
            </a:r>
          </a:p>
        </p:txBody>
      </p:sp>
      <p:pic>
        <p:nvPicPr>
          <p:cNvPr id="8196" name="Picture 5" descr="http://hsc.csu.edu.au/biology/core/balance/9_2_1/image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4772140"/>
            <a:ext cx="5410200" cy="2085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514600" y="0"/>
            <a:ext cx="2133600" cy="1143000"/>
          </a:xfrm>
        </p:spPr>
        <p:txBody>
          <a:bodyPr/>
          <a:lstStyle/>
          <a:p>
            <a:pPr eaLnBrk="1" hangingPunct="1"/>
            <a:r>
              <a:rPr lang="en-US" altLang="en-US" b="1" dirty="0"/>
              <a:t>CELLS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762000"/>
            <a:ext cx="4038600" cy="3733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b="1"/>
              <a:t>Prokaryotes</a:t>
            </a:r>
          </a:p>
          <a:p>
            <a:pPr eaLnBrk="1" hangingPunct="1"/>
            <a:r>
              <a:rPr lang="en-US" altLang="en-US" sz="2400"/>
              <a:t>Simple, no membrane bound organelles</a:t>
            </a:r>
          </a:p>
          <a:p>
            <a:pPr eaLnBrk="1" hangingPunct="1"/>
            <a:r>
              <a:rPr lang="en-US" altLang="en-US" sz="2400"/>
              <a:t>Bacteria only</a:t>
            </a:r>
          </a:p>
          <a:p>
            <a:pPr eaLnBrk="1" hangingPunct="1"/>
            <a:r>
              <a:rPr lang="en-US" altLang="en-US" sz="2400"/>
              <a:t>One circular chromosome</a:t>
            </a:r>
          </a:p>
          <a:p>
            <a:pPr eaLnBrk="1" hangingPunct="1"/>
            <a:r>
              <a:rPr lang="en-US" altLang="en-US" sz="2400"/>
              <a:t>Includes: chromosome, ribosomes, and plasma membrane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876800" y="3810000"/>
            <a:ext cx="4038600" cy="3048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b="1"/>
              <a:t>Eukaryotes</a:t>
            </a:r>
          </a:p>
          <a:p>
            <a:pPr eaLnBrk="1" hangingPunct="1"/>
            <a:r>
              <a:rPr lang="en-US" altLang="en-US" sz="2400"/>
              <a:t>Membrane bound organelles </a:t>
            </a:r>
          </a:p>
          <a:p>
            <a:pPr eaLnBrk="1" hangingPunct="1"/>
            <a:r>
              <a:rPr lang="en-US" altLang="en-US" sz="2400"/>
              <a:t>Plants and Animals</a:t>
            </a:r>
          </a:p>
          <a:p>
            <a:pPr eaLnBrk="1" hangingPunct="1"/>
            <a:r>
              <a:rPr lang="en-US" altLang="en-US" sz="2400"/>
              <a:t>True nucleus containing chromosomes</a:t>
            </a:r>
          </a:p>
        </p:txBody>
      </p:sp>
      <p:pic>
        <p:nvPicPr>
          <p:cNvPr id="9221" name="Picture 6" descr="http://upload.wikimedia.org/wikipedia/commons/thumb/9/99/Prokaryote_cell_diagram.svg/800px-Prokaryote_cell_diagram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419600"/>
            <a:ext cx="4194175" cy="2312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8" descr="http://www.tpsd.org/ths/sciences/cell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914400"/>
            <a:ext cx="38100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NUCLEUS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1524000"/>
          </a:xfrm>
        </p:spPr>
        <p:txBody>
          <a:bodyPr/>
          <a:lstStyle/>
          <a:p>
            <a:pPr eaLnBrk="1" hangingPunct="1"/>
            <a:r>
              <a:rPr lang="en-US" altLang="en-US"/>
              <a:t>“Control Center”</a:t>
            </a:r>
          </a:p>
          <a:p>
            <a:pPr eaLnBrk="1" hangingPunct="1"/>
            <a:r>
              <a:rPr lang="en-US" altLang="en-US"/>
              <a:t>Contains chromosomes</a:t>
            </a:r>
          </a:p>
          <a:p>
            <a:pPr eaLnBrk="1" hangingPunct="1">
              <a:buFontTx/>
              <a:buNone/>
            </a:pPr>
            <a:endParaRPr lang="en-US" altLang="en-US"/>
          </a:p>
          <a:p>
            <a:pPr eaLnBrk="1" hangingPunct="1"/>
            <a:endParaRPr lang="en-US" altLang="en-US"/>
          </a:p>
        </p:txBody>
      </p:sp>
      <p:pic>
        <p:nvPicPr>
          <p:cNvPr id="10244" name="Picture 5" descr="http://library.thinkquest.org/06aug/01942/plcells/thinkquest/nucleu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124200"/>
            <a:ext cx="43434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solidFill>
                  <a:schemeClr val="tx1"/>
                </a:solidFill>
              </a:rPr>
              <a:t>NUCLEOLUS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2590800"/>
            <a:ext cx="3810000" cy="4114800"/>
          </a:xfrm>
        </p:spPr>
        <p:txBody>
          <a:bodyPr/>
          <a:lstStyle/>
          <a:p>
            <a:pPr lvl="0"/>
            <a:r>
              <a:rPr lang="en-US" sz="2800" dirty="0"/>
              <a:t>Non-membrane structure located in nucleus</a:t>
            </a:r>
          </a:p>
          <a:p>
            <a:r>
              <a:rPr lang="en-US" sz="2800" dirty="0"/>
              <a:t>Where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en-US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ibosomes are produced</a:t>
            </a:r>
            <a:r>
              <a:rPr lang="en-US" altLang="en-US" sz="2800" dirty="0"/>
              <a:t>!</a:t>
            </a:r>
          </a:p>
          <a:p>
            <a:pPr eaLnBrk="1" hangingPunct="1"/>
            <a:endParaRPr lang="en-US" altLang="en-US" sz="2800" dirty="0"/>
          </a:p>
        </p:txBody>
      </p:sp>
      <p:pic>
        <p:nvPicPr>
          <p:cNvPr id="6148" name="Picture 6" descr="C:\My Documents\My Pictures\nucleolus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2133600"/>
            <a:ext cx="3810000" cy="3810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57720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MITOCHONDRIA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sz="2400" dirty="0"/>
              <a:t>Singular: Mitochondrion</a:t>
            </a:r>
            <a:endParaRPr lang="en-US" altLang="en-US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0" y="4876800"/>
            <a:ext cx="2209800" cy="12493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 </a:t>
            </a:r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029200" y="1905000"/>
            <a:ext cx="3886200" cy="3048000"/>
          </a:xfrm>
        </p:spPr>
        <p:txBody>
          <a:bodyPr/>
          <a:lstStyle/>
          <a:p>
            <a:pPr eaLnBrk="1" hangingPunct="1"/>
            <a:r>
              <a:rPr lang="en-US" altLang="en-US"/>
              <a:t>“Powerhouse” of the cell</a:t>
            </a:r>
          </a:p>
          <a:p>
            <a:pPr eaLnBrk="1" hangingPunct="1"/>
            <a:r>
              <a:rPr lang="en-US" altLang="en-US"/>
              <a:t>Produces energy in the form of ATP</a:t>
            </a:r>
          </a:p>
          <a:p>
            <a:pPr eaLnBrk="1" hangingPunct="1"/>
            <a:r>
              <a:rPr lang="en-US" altLang="en-US"/>
              <a:t>Site of Aerobic respiration</a:t>
            </a:r>
          </a:p>
        </p:txBody>
      </p:sp>
      <p:pic>
        <p:nvPicPr>
          <p:cNvPr id="11269" name="Picture 6" descr="https://webmail.gcsnc.com/exchange/carrikl/Inbox/No%20Subject-2.EML/mito.jpg/C58EA28C-18C0-4a97-9AF2-036E93DDAFB3/mito.jpg?attach=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200400"/>
            <a:ext cx="4548188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7" descr="http://giantshoulders.files.wordpress.com/2007/10/mitochondri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676400"/>
            <a:ext cx="16383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b="1" dirty="0"/>
              <a:t>CHLOROPLAST</a:t>
            </a:r>
          </a:p>
        </p:txBody>
      </p:sp>
      <p:sp>
        <p:nvSpPr>
          <p:cNvPr id="12291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600200"/>
            <a:ext cx="3581400" cy="4525963"/>
          </a:xfrm>
        </p:spPr>
        <p:txBody>
          <a:bodyPr/>
          <a:lstStyle/>
          <a:p>
            <a:pPr eaLnBrk="1" hangingPunct="1"/>
            <a:r>
              <a:rPr lang="en-US" altLang="en-US"/>
              <a:t>Site of photosynthesis</a:t>
            </a:r>
          </a:p>
          <a:p>
            <a:pPr eaLnBrk="1" hangingPunct="1"/>
            <a:r>
              <a:rPr lang="en-US" altLang="en-US"/>
              <a:t>Plant cells ONLY</a:t>
            </a:r>
          </a:p>
          <a:p>
            <a:pPr eaLnBrk="1" hangingPunct="1"/>
            <a:r>
              <a:rPr lang="en-US" altLang="en-US"/>
              <a:t>Contains the pigment chlorophyll</a:t>
            </a:r>
          </a:p>
        </p:txBody>
      </p:sp>
      <p:pic>
        <p:nvPicPr>
          <p:cNvPr id="12292" name="Picture 6" descr="http://www.caribbeanedu.com/images/kewl/plant_cell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143000"/>
            <a:ext cx="4576763" cy="344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8" descr="http://biology.unm.edu/ccouncil/Biology_124/Images/chloroplast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4648200"/>
            <a:ext cx="3429000" cy="195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VACUOLE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4343400" cy="4525963"/>
          </a:xfrm>
        </p:spPr>
        <p:txBody>
          <a:bodyPr/>
          <a:lstStyle/>
          <a:p>
            <a:pPr eaLnBrk="1" hangingPunct="1"/>
            <a:r>
              <a:rPr lang="en-US" altLang="en-US"/>
              <a:t>Storage of excess materials</a:t>
            </a:r>
          </a:p>
          <a:p>
            <a:pPr eaLnBrk="1" hangingPunct="1"/>
            <a:r>
              <a:rPr lang="en-US" altLang="en-US"/>
              <a:t>Plant cells usually contain one large vacuole</a:t>
            </a:r>
          </a:p>
        </p:txBody>
      </p:sp>
      <p:pic>
        <p:nvPicPr>
          <p:cNvPr id="13316" name="Picture 6" descr="http://www.caribbeanedu.com/images/kewl/plant_cell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419350"/>
            <a:ext cx="4576763" cy="421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RIBOSOMES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1752600"/>
          </a:xfrm>
        </p:spPr>
        <p:txBody>
          <a:bodyPr/>
          <a:lstStyle/>
          <a:p>
            <a:pPr eaLnBrk="1" hangingPunct="1"/>
            <a:r>
              <a:rPr lang="en-US" altLang="en-US"/>
              <a:t>Proteins are synthesized</a:t>
            </a:r>
          </a:p>
          <a:p>
            <a:pPr eaLnBrk="1" hangingPunct="1"/>
            <a:r>
              <a:rPr lang="en-US" altLang="en-US"/>
              <a:t>Found in both prokaryotes and eukaryotes</a:t>
            </a:r>
          </a:p>
          <a:p>
            <a:pPr eaLnBrk="1" hangingPunct="1">
              <a:buFontTx/>
              <a:buNone/>
            </a:pPr>
            <a:endParaRPr lang="en-US" altLang="en-US"/>
          </a:p>
        </p:txBody>
      </p:sp>
      <p:pic>
        <p:nvPicPr>
          <p:cNvPr id="14340" name="Picture 6" descr="cellwithlabe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194050"/>
            <a:ext cx="6032500" cy="313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8001000" cy="1143000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chemeClr val="tx1"/>
                </a:solidFill>
              </a:rPr>
              <a:t>ENDOPLASMIC RETICULUM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72440" y="1828800"/>
            <a:ext cx="4480560" cy="4038600"/>
          </a:xfrm>
        </p:spPr>
        <p:txBody>
          <a:bodyPr/>
          <a:lstStyle/>
          <a:p>
            <a:pPr lvl="0" eaLnBrk="1" hangingPunct="1"/>
            <a:r>
              <a:rPr lang="en-US" sz="2800" dirty="0"/>
              <a:t>Membrane system that is continuous with the nuclear membrane and extends through cytoplasm.</a:t>
            </a:r>
          </a:p>
          <a:p>
            <a:pPr lvl="0"/>
            <a:r>
              <a:rPr lang="en-US" sz="2800" dirty="0"/>
              <a:t>Aids protein synthesis and transport of materials  </a:t>
            </a:r>
          </a:p>
        </p:txBody>
      </p:sp>
      <p:pic>
        <p:nvPicPr>
          <p:cNvPr id="11269" name="Picture 5" descr="C:\My Documents\My Pictures\endoplasmicreticulumfigure1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5590" y="2438400"/>
            <a:ext cx="3769809" cy="288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3400" y="5421124"/>
            <a:ext cx="76962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lvl="0" indent="-228600">
              <a:buFont typeface="Arial" panose="020B0604020202020204" pitchFamily="34" charset="0"/>
              <a:buChar char="•"/>
            </a:pPr>
            <a:r>
              <a:rPr lang="en-US" sz="2800" dirty="0"/>
              <a:t>Two types of ER’s: Smooth &amp; Rough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1280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chemeClr val="tx1"/>
                </a:solidFill>
              </a:rPr>
              <a:t>GOLGI APPARATUS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00200"/>
            <a:ext cx="8229600" cy="4114800"/>
          </a:xfrm>
        </p:spPr>
        <p:txBody>
          <a:bodyPr/>
          <a:lstStyle/>
          <a:p>
            <a:pPr eaLnBrk="1" hangingPunct="1"/>
            <a:r>
              <a:rPr lang="en-US" sz="2800" dirty="0"/>
              <a:t>Flattened sacs that contain enzymes for modification of proteins produced in rough ER. </a:t>
            </a:r>
          </a:p>
          <a:p>
            <a:pPr eaLnBrk="1" hangingPunct="1"/>
            <a:r>
              <a:rPr lang="en-US" sz="2800" dirty="0"/>
              <a:t>Packages proteins inside transport vesicles and sends them to their destination.</a:t>
            </a:r>
          </a:p>
          <a:p>
            <a:pPr eaLnBrk="1" hangingPunct="1"/>
            <a:endParaRPr lang="en-US" alt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6034" y="3962400"/>
            <a:ext cx="4529132" cy="2762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4350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chemeClr val="tx1"/>
                </a:solidFill>
              </a:rPr>
              <a:t>LYSOSOME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828800"/>
            <a:ext cx="4267200" cy="4114800"/>
          </a:xfrm>
        </p:spPr>
        <p:txBody>
          <a:bodyPr/>
          <a:lstStyle/>
          <a:p>
            <a:r>
              <a:rPr lang="en-US" sz="2800" dirty="0"/>
              <a:t>Vesicle containing digestive enzymes that break down and recycle organic compounds. </a:t>
            </a:r>
          </a:p>
          <a:p>
            <a:r>
              <a:rPr lang="en-US" altLang="en-US" sz="2800" dirty="0"/>
              <a:t>Stomach of the cell.</a:t>
            </a:r>
            <a:r>
              <a:rPr lang="en-US" sz="2800" dirty="0"/>
              <a:t>  </a:t>
            </a:r>
          </a:p>
          <a:p>
            <a:r>
              <a:rPr lang="en-US" sz="2800" dirty="0"/>
              <a:t>RARELY found in plant cells</a:t>
            </a:r>
            <a:r>
              <a:rPr lang="en-US" altLang="en-US" sz="2800" dirty="0"/>
              <a:t>.</a:t>
            </a:r>
          </a:p>
          <a:p>
            <a:pPr eaLnBrk="1" hangingPunct="1"/>
            <a:endParaRPr lang="en-US" altLang="en-US" sz="2400" dirty="0"/>
          </a:p>
        </p:txBody>
      </p:sp>
      <p:pic>
        <p:nvPicPr>
          <p:cNvPr id="16389" name="Picture 5" descr="C:\My Documents\My Pictures\lysosome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752600"/>
            <a:ext cx="41148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91640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PLASMA MEMBRANE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sz="2400" dirty="0"/>
              <a:t>aka: Cell Membrane</a:t>
            </a:r>
            <a:endParaRPr lang="en-US" altLang="en-US" dirty="0"/>
          </a:p>
        </p:txBody>
      </p:sp>
      <p:sp>
        <p:nvSpPr>
          <p:cNvPr id="15363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Surrounds the cell</a:t>
            </a:r>
          </a:p>
          <a:p>
            <a:pPr eaLnBrk="1" hangingPunct="1"/>
            <a:r>
              <a:rPr lang="en-US" altLang="en-US"/>
              <a:t>Regulates what enters/leaves the cell</a:t>
            </a:r>
          </a:p>
          <a:p>
            <a:pPr eaLnBrk="1" hangingPunct="1"/>
            <a:r>
              <a:rPr lang="en-US" altLang="en-US"/>
              <a:t>Helps maintain homeostasis</a:t>
            </a:r>
          </a:p>
          <a:p>
            <a:pPr eaLnBrk="1" hangingPunct="1"/>
            <a:r>
              <a:rPr lang="en-US" altLang="en-US"/>
              <a:t>Made of phospholipids with embedded proteins</a:t>
            </a:r>
          </a:p>
        </p:txBody>
      </p:sp>
      <p:pic>
        <p:nvPicPr>
          <p:cNvPr id="15364" name="Picture 6" descr="[Image, BIODIDAC, CELL004B.GIF General Plasma membrane showing by lipid layers, pores and proteins. Coupe de la membrane d'une cellule animale]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00200"/>
            <a:ext cx="45720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CELL WALL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2743200"/>
          </a:xfrm>
        </p:spPr>
        <p:txBody>
          <a:bodyPr/>
          <a:lstStyle/>
          <a:p>
            <a:pPr eaLnBrk="1" hangingPunct="1"/>
            <a:r>
              <a:rPr lang="en-US" altLang="en-US"/>
              <a:t>Plant cells ONLY</a:t>
            </a:r>
          </a:p>
          <a:p>
            <a:pPr eaLnBrk="1" hangingPunct="1"/>
            <a:r>
              <a:rPr lang="en-US" altLang="en-US"/>
              <a:t>Surrounds cell and provides support and protection.</a:t>
            </a:r>
          </a:p>
          <a:p>
            <a:pPr eaLnBrk="1" hangingPunct="1"/>
            <a:r>
              <a:rPr lang="en-US" altLang="en-US"/>
              <a:t>Made of cellulose</a:t>
            </a:r>
          </a:p>
        </p:txBody>
      </p:sp>
      <p:pic>
        <p:nvPicPr>
          <p:cNvPr id="16388" name="Picture 6" descr="http://www.caribbeanedu.com/images/kewl/plant_cell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2971800"/>
            <a:ext cx="4576763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/>
              <a:t>EUKARYOTES</a:t>
            </a:r>
          </a:p>
        </p:txBody>
      </p:sp>
      <p:sp>
        <p:nvSpPr>
          <p:cNvPr id="17411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altLang="en-US"/>
              <a:t>Plant</a:t>
            </a:r>
          </a:p>
        </p:txBody>
      </p:sp>
      <p:sp>
        <p:nvSpPr>
          <p:cNvPr id="17412" name="Content Placeholder 4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1482725"/>
          </a:xfrm>
        </p:spPr>
        <p:txBody>
          <a:bodyPr/>
          <a:lstStyle/>
          <a:p>
            <a:r>
              <a:rPr lang="en-US" altLang="en-US"/>
              <a:t>Cell wall </a:t>
            </a:r>
          </a:p>
          <a:p>
            <a:r>
              <a:rPr lang="en-US" altLang="en-US"/>
              <a:t>Chloroplast</a:t>
            </a:r>
          </a:p>
          <a:p>
            <a:r>
              <a:rPr lang="en-US" altLang="en-US"/>
              <a:t>Large central vacuole</a:t>
            </a:r>
          </a:p>
        </p:txBody>
      </p:sp>
      <p:sp>
        <p:nvSpPr>
          <p:cNvPr id="17413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altLang="en-US"/>
              <a:t>Animal</a:t>
            </a:r>
          </a:p>
        </p:txBody>
      </p:sp>
      <p:pic>
        <p:nvPicPr>
          <p:cNvPr id="17414" name="Picture 6" descr="http://www.caribbeanedu.com/images/kewl/plant_cell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581400"/>
            <a:ext cx="39624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2" descr="http://coreylombardo.tripod.com/sitebuildercontent/sitebuilderpictures/animal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362200"/>
            <a:ext cx="4286250" cy="315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914400"/>
          </a:xfrm>
        </p:spPr>
        <p:txBody>
          <a:bodyPr/>
          <a:lstStyle/>
          <a:p>
            <a:pPr eaLnBrk="1" hangingPunct="1"/>
            <a:r>
              <a:rPr lang="en-US" altLang="en-US" b="1" dirty="0"/>
              <a:t>ENDOSYMBIOTIC THEORY</a:t>
            </a:r>
          </a:p>
        </p:txBody>
      </p:sp>
      <p:sp>
        <p:nvSpPr>
          <p:cNvPr id="63491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3352800"/>
          </a:xfrm>
        </p:spPr>
        <p:txBody>
          <a:bodyPr/>
          <a:lstStyle/>
          <a:p>
            <a:pPr eaLnBrk="1" hangingPunct="1"/>
            <a:r>
              <a:rPr lang="en-US" altLang="en-US" sz="3000"/>
              <a:t>Eukaryotic cells evolved from prokaryotes </a:t>
            </a:r>
          </a:p>
          <a:p>
            <a:pPr eaLnBrk="1" hangingPunct="1"/>
            <a:r>
              <a:rPr lang="en-US" altLang="en-US" sz="3000"/>
              <a:t>Early prokaryotes engulfed other prokaryotes and developed symbiotic relationships</a:t>
            </a:r>
          </a:p>
          <a:p>
            <a:pPr eaLnBrk="1" hangingPunct="1"/>
            <a:r>
              <a:rPr lang="en-US" altLang="en-US" sz="3000"/>
              <a:t>Evidence includes mitochondria and chloroplast have prokaryotic type DNA</a:t>
            </a:r>
          </a:p>
        </p:txBody>
      </p:sp>
      <p:pic>
        <p:nvPicPr>
          <p:cNvPr id="63492" name="Picture 5" descr="http://www.mun.ca/biology/scarr/Endosymbiosis_theory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267200"/>
            <a:ext cx="6858000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CELL ORGANIZATION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19200"/>
            <a:ext cx="4191000" cy="56388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/>
              <a:t>Cell</a:t>
            </a:r>
          </a:p>
          <a:p>
            <a:pPr algn="ctr" eaLnBrk="1" hangingPunct="1">
              <a:buFontTx/>
              <a:buNone/>
            </a:pPr>
            <a:endParaRPr lang="en-US" altLang="en-US"/>
          </a:p>
          <a:p>
            <a:pPr algn="ctr" eaLnBrk="1" hangingPunct="1">
              <a:buFontTx/>
              <a:buNone/>
            </a:pPr>
            <a:r>
              <a:rPr lang="en-US" altLang="en-US"/>
              <a:t>Tissue</a:t>
            </a:r>
          </a:p>
          <a:p>
            <a:pPr algn="ctr" eaLnBrk="1" hangingPunct="1">
              <a:buFontTx/>
              <a:buNone/>
            </a:pPr>
            <a:endParaRPr lang="en-US" altLang="en-US"/>
          </a:p>
          <a:p>
            <a:pPr algn="ctr" eaLnBrk="1" hangingPunct="1">
              <a:buFontTx/>
              <a:buNone/>
            </a:pPr>
            <a:r>
              <a:rPr lang="en-US" altLang="en-US"/>
              <a:t>Organ</a:t>
            </a:r>
          </a:p>
          <a:p>
            <a:pPr algn="ctr" eaLnBrk="1" hangingPunct="1">
              <a:buFontTx/>
              <a:buNone/>
            </a:pPr>
            <a:endParaRPr lang="en-US" altLang="en-US"/>
          </a:p>
          <a:p>
            <a:pPr algn="ctr" eaLnBrk="1" hangingPunct="1">
              <a:buFontTx/>
              <a:buNone/>
            </a:pPr>
            <a:r>
              <a:rPr lang="en-US" altLang="en-US"/>
              <a:t>Organ System</a:t>
            </a:r>
          </a:p>
          <a:p>
            <a:pPr algn="ctr" eaLnBrk="1" hangingPunct="1">
              <a:buFontTx/>
              <a:buNone/>
            </a:pPr>
            <a:endParaRPr lang="en-US" altLang="en-US"/>
          </a:p>
          <a:p>
            <a:pPr algn="ctr" eaLnBrk="1" hangingPunct="1">
              <a:buFontTx/>
              <a:buNone/>
            </a:pPr>
            <a:r>
              <a:rPr lang="en-US" altLang="en-US"/>
              <a:t>Individual organism</a:t>
            </a:r>
          </a:p>
        </p:txBody>
      </p:sp>
      <p:pic>
        <p:nvPicPr>
          <p:cNvPr id="18436" name="Picture 1030" descr="0-7645-5422-0_01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371600"/>
            <a:ext cx="4114800" cy="526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Down Arrow 6"/>
          <p:cNvSpPr/>
          <p:nvPr/>
        </p:nvSpPr>
        <p:spPr>
          <a:xfrm>
            <a:off x="1828800" y="1905000"/>
            <a:ext cx="762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Down Arrow 7"/>
          <p:cNvSpPr/>
          <p:nvPr/>
        </p:nvSpPr>
        <p:spPr>
          <a:xfrm>
            <a:off x="1828800" y="3048000"/>
            <a:ext cx="788988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Down Arrow 8"/>
          <p:cNvSpPr/>
          <p:nvPr/>
        </p:nvSpPr>
        <p:spPr>
          <a:xfrm>
            <a:off x="1828800" y="4267200"/>
            <a:ext cx="762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Down Arrow 9"/>
          <p:cNvSpPr/>
          <p:nvPr/>
        </p:nvSpPr>
        <p:spPr>
          <a:xfrm>
            <a:off x="1828800" y="5334000"/>
            <a:ext cx="838200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CELL SPECIALIZATION</a:t>
            </a:r>
          </a:p>
        </p:txBody>
      </p:sp>
      <p:sp>
        <p:nvSpPr>
          <p:cNvPr id="19459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371600"/>
            <a:ext cx="7848600" cy="1295400"/>
          </a:xfrm>
        </p:spPr>
        <p:txBody>
          <a:bodyPr/>
          <a:lstStyle/>
          <a:p>
            <a:pPr eaLnBrk="1" hangingPunct="1"/>
            <a:r>
              <a:rPr lang="en-US" altLang="en-US"/>
              <a:t>cells develop to perform different functions</a:t>
            </a:r>
          </a:p>
          <a:p>
            <a:pPr eaLnBrk="1" hangingPunct="1"/>
            <a:r>
              <a:rPr lang="en-US" altLang="en-US"/>
              <a:t>Regulated by genes</a:t>
            </a:r>
          </a:p>
          <a:p>
            <a:pPr eaLnBrk="1" hangingPunct="1">
              <a:buFontTx/>
              <a:buNone/>
            </a:pPr>
            <a:endParaRPr lang="en-US" altLang="en-US"/>
          </a:p>
        </p:txBody>
      </p:sp>
      <p:pic>
        <p:nvPicPr>
          <p:cNvPr id="19460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901950"/>
            <a:ext cx="7086600" cy="379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CELL TO CELL COMMUNICATION</a:t>
            </a:r>
          </a:p>
        </p:txBody>
      </p:sp>
      <p:sp>
        <p:nvSpPr>
          <p:cNvPr id="20483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2057400"/>
            <a:ext cx="4191000" cy="3733800"/>
          </a:xfrm>
        </p:spPr>
        <p:txBody>
          <a:bodyPr/>
          <a:lstStyle/>
          <a:p>
            <a:pPr eaLnBrk="1" hangingPunct="1"/>
            <a:r>
              <a:rPr lang="en-US" altLang="en-US" dirty="0"/>
              <a:t>Chemical Signals (hormones) can be sent from one cell to another</a:t>
            </a:r>
          </a:p>
          <a:p>
            <a:pPr eaLnBrk="1" hangingPunct="1"/>
            <a:r>
              <a:rPr lang="en-US" altLang="en-US" dirty="0"/>
              <a:t>Receptor proteins on the plasma membrane receive the signal</a:t>
            </a:r>
          </a:p>
          <a:p>
            <a:pPr eaLnBrk="1" hangingPunct="1"/>
            <a:endParaRPr lang="en-US" altLang="en-US" dirty="0"/>
          </a:p>
        </p:txBody>
      </p:sp>
      <p:pic>
        <p:nvPicPr>
          <p:cNvPr id="20484" name="Picture 6" descr="https://www.llnl.gov/str/December05/gifs/Kulp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052918"/>
            <a:ext cx="38100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3851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CELL TO CELL COMMUNICATION</a:t>
            </a:r>
          </a:p>
        </p:txBody>
      </p:sp>
      <p:sp>
        <p:nvSpPr>
          <p:cNvPr id="20483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2057400"/>
            <a:ext cx="4191000" cy="3733800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7030A0"/>
                </a:solidFill>
              </a:rPr>
              <a:t>Homeostasis</a:t>
            </a:r>
            <a:r>
              <a:rPr lang="en-US" altLang="en-US" dirty="0"/>
              <a:t> is t</a:t>
            </a:r>
            <a:r>
              <a:rPr lang="en-US" dirty="0"/>
              <a:t>he tendency of the body to seek and maintain a condition of balance or equilibrium within its internal environment, even when faced with external changes.</a:t>
            </a:r>
            <a:endParaRPr lang="en-US" altLang="en-US" dirty="0"/>
          </a:p>
          <a:p>
            <a:pPr eaLnBrk="1" hangingPunct="1"/>
            <a:endParaRPr lang="en-US" alt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1828800"/>
            <a:ext cx="4209983" cy="292893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24400" y="4953000"/>
            <a:ext cx="44196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2400" dirty="0"/>
              <a:t>Examples include the regulation of temperature and the balance between acidity and alkalinity (pH).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DIFFUSION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2667000"/>
          </a:xfrm>
        </p:spPr>
        <p:txBody>
          <a:bodyPr/>
          <a:lstStyle/>
          <a:p>
            <a:pPr eaLnBrk="1" hangingPunct="1"/>
            <a:r>
              <a:rPr lang="en-US" altLang="en-US"/>
              <a:t>Form of passive transport (NO ENERGY NEEDED) across a membrane</a:t>
            </a:r>
          </a:p>
          <a:p>
            <a:pPr eaLnBrk="1" hangingPunct="1"/>
            <a:r>
              <a:rPr lang="en-US" altLang="en-US"/>
              <a:t>Solutes move from high concentration to low concentration</a:t>
            </a:r>
          </a:p>
          <a:p>
            <a:pPr eaLnBrk="1" hangingPunct="1"/>
            <a:endParaRPr lang="en-US" altLang="en-US"/>
          </a:p>
        </p:txBody>
      </p:sp>
      <p:pic>
        <p:nvPicPr>
          <p:cNvPr id="21508" name="Picture 5" descr="http://upload.wikimedia.org/wikipedia/commons/1/15/Diffusion.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038600"/>
            <a:ext cx="7534275" cy="256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OSMOSIS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95400"/>
            <a:ext cx="8686800" cy="1371600"/>
          </a:xfrm>
        </p:spPr>
        <p:txBody>
          <a:bodyPr/>
          <a:lstStyle/>
          <a:p>
            <a:pPr eaLnBrk="1" hangingPunct="1"/>
            <a:r>
              <a:rPr lang="en-US" altLang="en-US" dirty="0"/>
              <a:t>Diffusion of water (also passive transport)</a:t>
            </a:r>
          </a:p>
        </p:txBody>
      </p:sp>
      <p:pic>
        <p:nvPicPr>
          <p:cNvPr id="22532" name="Picture 5" descr="osmos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590800"/>
            <a:ext cx="5762625" cy="404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SOLUTION TYPES</a:t>
            </a:r>
          </a:p>
        </p:txBody>
      </p:sp>
      <p:pic>
        <p:nvPicPr>
          <p:cNvPr id="4" name="il_fi" descr="isohypohyper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391" y="1600200"/>
            <a:ext cx="6849217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1940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FACILITATED DIFFUSION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76400"/>
          </a:xfrm>
        </p:spPr>
        <p:txBody>
          <a:bodyPr/>
          <a:lstStyle/>
          <a:p>
            <a:r>
              <a:rPr lang="en-US" altLang="en-US" dirty="0"/>
              <a:t>Use of transport molecules to diffuse particles.</a:t>
            </a:r>
          </a:p>
          <a:p>
            <a:endParaRPr lang="en-US" dirty="0"/>
          </a:p>
        </p:txBody>
      </p:sp>
      <p:pic>
        <p:nvPicPr>
          <p:cNvPr id="4" name="Picture 3" descr="facdiffus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200400"/>
            <a:ext cx="5943600" cy="3578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93501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ACTIVE TRANSPORT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5181600" cy="4572000"/>
          </a:xfrm>
        </p:spPr>
        <p:txBody>
          <a:bodyPr/>
          <a:lstStyle/>
          <a:p>
            <a:pPr eaLnBrk="1" hangingPunct="1"/>
            <a:r>
              <a:rPr lang="en-US" altLang="en-US"/>
              <a:t>Particles moving against the concentration gradient which REQUIRES ENERGY (ATP)</a:t>
            </a:r>
          </a:p>
          <a:p>
            <a:pPr eaLnBrk="1" hangingPunct="1"/>
            <a:r>
              <a:rPr lang="en-US" altLang="en-US"/>
              <a:t>Low concentration to high concentration</a:t>
            </a:r>
          </a:p>
        </p:txBody>
      </p:sp>
      <p:pic>
        <p:nvPicPr>
          <p:cNvPr id="23556" name="Picture 5" descr="http://fig.cox.miami.edu/~cmallery/150/memb/c8.7x17.transpo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44" t="-1881"/>
          <a:stretch>
            <a:fillRect/>
          </a:stretch>
        </p:blipFill>
        <p:spPr bwMode="auto">
          <a:xfrm>
            <a:off x="6324600" y="1828800"/>
            <a:ext cx="1962150" cy="412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solidFill>
                  <a:schemeClr val="tx1"/>
                </a:solidFill>
              </a:rPr>
              <a:t>SODIUM-POTASSIUM PUMP</a:t>
            </a:r>
          </a:p>
        </p:txBody>
      </p:sp>
      <p:pic>
        <p:nvPicPr>
          <p:cNvPr id="46083" name="Picture 3" descr="NaKpu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905000"/>
            <a:ext cx="7315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03172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800" b="1" dirty="0">
                <a:solidFill>
                  <a:schemeClr val="tx1"/>
                </a:solidFill>
              </a:rPr>
              <a:t>ENDOCYTOSIS</a:t>
            </a:r>
          </a:p>
        </p:txBody>
      </p:sp>
      <p:pic>
        <p:nvPicPr>
          <p:cNvPr id="48131" name="Picture 3" descr="endocytos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286000"/>
            <a:ext cx="6689725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202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4800" b="1" dirty="0">
                <a:solidFill>
                  <a:schemeClr val="tx1"/>
                </a:solidFill>
              </a:rPr>
              <a:t>EXOCYTOSIS</a:t>
            </a:r>
          </a:p>
        </p:txBody>
      </p:sp>
      <p:pic>
        <p:nvPicPr>
          <p:cNvPr id="49155" name="Picture 3" descr="exocytos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676400"/>
            <a:ext cx="73152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54488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CELL TRANSPORTATION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374342"/>
            <a:ext cx="5778245" cy="5472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7543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TO DO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Complete page one for tomorrow.</a:t>
            </a:r>
          </a:p>
        </p:txBody>
      </p:sp>
    </p:spTree>
    <p:extLst>
      <p:ext uri="{BB962C8B-B14F-4D97-AF65-F5344CB8AC3E}">
        <p14:creationId xmlns:p14="http://schemas.microsoft.com/office/powerpoint/2010/main" val="2195203545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1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1150</TotalTime>
  <Words>584</Words>
  <Application>Microsoft Office PowerPoint</Application>
  <PresentationFormat>On-screen Show (4:3)</PresentationFormat>
  <Paragraphs>137</Paragraphs>
  <Slides>34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Default Design</vt:lpstr>
      <vt:lpstr>ORGANIC COMPOUNDS</vt:lpstr>
      <vt:lpstr>CARBOHYDRATES</vt:lpstr>
      <vt:lpstr>LIPIDS</vt:lpstr>
      <vt:lpstr>NUCLEIC ACIDS</vt:lpstr>
      <vt:lpstr>PROTEINS </vt:lpstr>
      <vt:lpstr>ENZYMES</vt:lpstr>
      <vt:lpstr>CELLS</vt:lpstr>
      <vt:lpstr>NUCLEUS</vt:lpstr>
      <vt:lpstr>NUCLEOLUS</vt:lpstr>
      <vt:lpstr>MITOCHONDRIA Singular: Mitochondrion</vt:lpstr>
      <vt:lpstr>CHLOROPLAST</vt:lpstr>
      <vt:lpstr>VACUOLE</vt:lpstr>
      <vt:lpstr>RIBOSOMES</vt:lpstr>
      <vt:lpstr>ENDOPLASMIC RETICULUM</vt:lpstr>
      <vt:lpstr>GOLGI APPARATUS</vt:lpstr>
      <vt:lpstr>LYSOSOME</vt:lpstr>
      <vt:lpstr>PLASMA MEMBRANE aka: Cell Membrane</vt:lpstr>
      <vt:lpstr>CELL WALL</vt:lpstr>
      <vt:lpstr>EUKARYOTES</vt:lpstr>
      <vt:lpstr>ENDOSYMBIOTIC THEORY</vt:lpstr>
      <vt:lpstr>CELL ORGANIZATION</vt:lpstr>
      <vt:lpstr>CELL SPECIALIZATION</vt:lpstr>
      <vt:lpstr>CELL TO CELL COMMUNICATION</vt:lpstr>
      <vt:lpstr>CELL TO CELL COMMUNICATION</vt:lpstr>
      <vt:lpstr>DIFFUSION</vt:lpstr>
      <vt:lpstr>OSMOSIS</vt:lpstr>
      <vt:lpstr>SOLUTION TYPES</vt:lpstr>
      <vt:lpstr>FACILITATED DIFFUSION</vt:lpstr>
      <vt:lpstr>ACTIVE TRANSPORT</vt:lpstr>
      <vt:lpstr>SODIUM-POTASSIUM PUMP</vt:lpstr>
      <vt:lpstr>ENDOCYTOSIS</vt:lpstr>
      <vt:lpstr>EXOCYTOSIS</vt:lpstr>
      <vt:lpstr>CELL TRANSPORTATION</vt:lpstr>
      <vt:lpstr>TO DO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Biology Top 101</dc:title>
  <dc:creator>Leslie</dc:creator>
  <cp:lastModifiedBy>JCBOE</cp:lastModifiedBy>
  <cp:revision>93</cp:revision>
  <dcterms:created xsi:type="dcterms:W3CDTF">2008-08-04T14:57:27Z</dcterms:created>
  <dcterms:modified xsi:type="dcterms:W3CDTF">2016-04-27T14:48:55Z</dcterms:modified>
</cp:coreProperties>
</file>