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7" r:id="rId2"/>
    <p:sldId id="278" r:id="rId3"/>
    <p:sldId id="369" r:id="rId4"/>
    <p:sldId id="370" r:id="rId5"/>
    <p:sldId id="279" r:id="rId6"/>
    <p:sldId id="371" r:id="rId7"/>
    <p:sldId id="373" r:id="rId8"/>
    <p:sldId id="375" r:id="rId9"/>
    <p:sldId id="409" r:id="rId10"/>
    <p:sldId id="280" r:id="rId11"/>
    <p:sldId id="377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2922" autoAdjust="0"/>
    <p:restoredTop sz="94660"/>
  </p:normalViewPr>
  <p:slideViewPr>
    <p:cSldViewPr>
      <p:cViewPr varScale="1">
        <p:scale>
          <a:sx n="70" d="100"/>
          <a:sy n="70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0F37A-D068-464C-AE96-E6C3119C8C39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C29C6C-A492-4C42-BDE6-201348FB0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41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3662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8157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C4A9FE7-71B9-4C5D-9F0D-F121ED00DE44}" type="slidenum">
              <a:rPr lang="en-US" altLang="en-US" sz="1200">
                <a:latin typeface="Times New Roman" panose="02020603050405020304" pitchFamily="18" charset="0"/>
              </a:rPr>
              <a:pPr/>
              <a:t>6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noFill/>
          <a:ln w="12700">
            <a:solidFill>
              <a:schemeClr val="tx1"/>
            </a:solidFill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73743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E535E73-8928-4ED3-BE51-D69D4804ECA6}" type="slidenum">
              <a:rPr lang="en-US" altLang="en-US" sz="1200">
                <a:latin typeface="Times New Roman" panose="02020603050405020304" pitchFamily="18" charset="0"/>
              </a:rPr>
              <a:pPr/>
              <a:t>7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noFill/>
          <a:ln w="12700">
            <a:solidFill>
              <a:schemeClr val="tx1"/>
            </a:solidFill>
          </a:ln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2186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1669EED-CC13-4E9E-9898-223F6A890007}" type="slidenum">
              <a:rPr lang="en-US" altLang="en-US" sz="1200">
                <a:latin typeface="Times New Roman" panose="02020603050405020304" pitchFamily="18" charset="0"/>
              </a:rPr>
              <a:pPr/>
              <a:t>8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noFill/>
          <a:ln w="12700">
            <a:solidFill>
              <a:schemeClr val="tx1"/>
            </a:solidFill>
          </a:ln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6719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D4D1AE1-3DE7-4361-AB51-1F8F2233B92B}" type="slidenum">
              <a:rPr lang="en-US" altLang="en-US" sz="1200">
                <a:latin typeface="Times New Roman" panose="02020603050405020304" pitchFamily="18" charset="0"/>
              </a:rPr>
              <a:pPr/>
              <a:t>9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101379" name="Rectangle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altLang="en-US" smtClean="0"/>
          </a:p>
        </p:txBody>
      </p:sp>
      <p:sp>
        <p:nvSpPr>
          <p:cNvPr id="10138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noFill/>
          <a:ln w="12700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609350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015426-EC5B-42D0-817A-F0DCD40828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5011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D7042-7FBD-4708-AFE2-80C8C4DA14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1342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1170A-D847-4F58-9332-59FEC78E40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4367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007C4-BCF8-4039-BE9E-BE6EC42459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5384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E81EB-AA4D-4B21-8F0F-A82DBDE264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7181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A3182-BC0E-44CE-B0EA-0FC3DEF006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573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C4610-7E18-42BB-83FC-DD3DD1EC84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4030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00150-A909-44C0-8D78-FAC94D147D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8736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62001-3C9E-4FC8-BDD0-463C4CFED5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7161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937A4-8B78-4167-8D12-199AABD7CD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9393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E332F-A093-47D8-BEAE-617B37F46D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4984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>
            <a:alpha val="5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890B1B80-81CB-4B49-8A29-BEDCE63B7D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ps.prenhall.com/wps/media/objects/1109/1135896/8_2.html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images.google.com/imgres?imgurl=http://www.marions-kochbuch.com/food-pic/black-forest-country-bread.jpg&amp;imgrefurl=http://www.marions-kochbuch.com/bread.htm&amp;h=306&amp;w=512&amp;sz=33&amp;hl=en&amp;start=73&amp;um=1&amp;tbnid=0TAldezQgFOZxM:&amp;tbnh=78&amp;tbnw=131&amp;prev=/images?q%3Dbread%26start%3D60%26ndsp%3D20%26um%3D1%26hl%3Den%26safe%3Dactive%26sa%3DN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hyperlink" Target="http://biggestloserclub.com.au/verve/_resources/04_Mel_Exhaustion_large.jpg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276600" y="0"/>
            <a:ext cx="2057400" cy="1143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ATP</a:t>
            </a:r>
          </a:p>
        </p:txBody>
      </p:sp>
      <p:sp>
        <p:nvSpPr>
          <p:cNvPr id="24579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Energy storing molecule</a:t>
            </a:r>
          </a:p>
          <a:p>
            <a:pPr eaLnBrk="1" hangingPunct="1"/>
            <a:r>
              <a:rPr lang="en-US" altLang="en-US" dirty="0"/>
              <a:t>Can be used for quick energy by the cell</a:t>
            </a:r>
          </a:p>
          <a:p>
            <a:pPr eaLnBrk="1" hangingPunct="1"/>
            <a:r>
              <a:rPr lang="en-US" altLang="en-US" dirty="0"/>
              <a:t>Energy is stored in the phosphate bonds.</a:t>
            </a:r>
          </a:p>
        </p:txBody>
      </p:sp>
      <p:pic>
        <p:nvPicPr>
          <p:cNvPr id="2458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86200"/>
            <a:ext cx="3719513" cy="278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7" descr="http://ghs.gresham.k12.or.us/science/ps/sci/soph/energy/atp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421005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PHOTOSYNTHESIS</a:t>
            </a:r>
          </a:p>
        </p:txBody>
      </p:sp>
      <p:sp>
        <p:nvSpPr>
          <p:cNvPr id="25603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5060576" cy="4525963"/>
          </a:xfrm>
        </p:spPr>
        <p:txBody>
          <a:bodyPr/>
          <a:lstStyle/>
          <a:p>
            <a:pPr eaLnBrk="1" hangingPunct="1"/>
            <a:r>
              <a:rPr lang="en-US" dirty="0"/>
              <a:t>the process </a:t>
            </a:r>
            <a:r>
              <a:rPr lang="en-US" dirty="0" smtClean="0"/>
              <a:t>that uses </a:t>
            </a:r>
            <a:r>
              <a:rPr lang="en-US" dirty="0"/>
              <a:t>sunlight to synthesize foods from carbon dioxide and water.</a:t>
            </a:r>
          </a:p>
          <a:p>
            <a:pPr eaLnBrk="1" hangingPunct="1"/>
            <a:r>
              <a:rPr lang="en-US" altLang="en-US" dirty="0" smtClean="0"/>
              <a:t>H</a:t>
            </a:r>
            <a:r>
              <a:rPr lang="en-US" altLang="en-US" baseline="-25000" dirty="0" smtClean="0"/>
              <a:t>2</a:t>
            </a:r>
            <a:r>
              <a:rPr lang="en-US" altLang="en-US" dirty="0"/>
              <a:t>O</a:t>
            </a:r>
            <a:r>
              <a:rPr lang="en-US" altLang="en-US" dirty="0" smtClean="0"/>
              <a:t> </a:t>
            </a:r>
            <a:r>
              <a:rPr lang="en-US" altLang="en-US" dirty="0"/>
              <a:t>and </a:t>
            </a:r>
            <a:r>
              <a:rPr lang="en-US" altLang="en-US" dirty="0" smtClean="0"/>
              <a:t>CO</a:t>
            </a:r>
            <a:r>
              <a:rPr lang="en-US" altLang="en-US" baseline="-25000" dirty="0" smtClean="0"/>
              <a:t>2</a:t>
            </a:r>
            <a:r>
              <a:rPr lang="en-US" altLang="en-US" dirty="0" smtClean="0"/>
              <a:t> are </a:t>
            </a:r>
            <a:r>
              <a:rPr lang="en-US" altLang="en-US" dirty="0"/>
              <a:t>used to produce Glucose and </a:t>
            </a:r>
            <a:r>
              <a:rPr lang="en-US" altLang="en-US" dirty="0" smtClean="0"/>
              <a:t>O</a:t>
            </a:r>
            <a:r>
              <a:rPr lang="en-US" altLang="en-US" baseline="-25000" dirty="0" smtClean="0"/>
              <a:t>2</a:t>
            </a:r>
            <a:r>
              <a:rPr lang="en-US" altLang="en-US" dirty="0" smtClean="0"/>
              <a:t>.</a:t>
            </a:r>
            <a:endParaRPr lang="en-US" altLang="en-US" dirty="0"/>
          </a:p>
          <a:p>
            <a:pPr eaLnBrk="1" hangingPunct="1"/>
            <a:r>
              <a:rPr lang="en-US" altLang="en-US" b="1" dirty="0">
                <a:solidFill>
                  <a:srgbClr val="FF0000"/>
                </a:solidFill>
              </a:rPr>
              <a:t>6H</a:t>
            </a:r>
            <a:r>
              <a:rPr lang="en-US" altLang="en-US" sz="1600" b="1" dirty="0">
                <a:solidFill>
                  <a:srgbClr val="FF0000"/>
                </a:solidFill>
              </a:rPr>
              <a:t>2</a:t>
            </a:r>
            <a:r>
              <a:rPr lang="en-US" altLang="en-US" b="1" dirty="0">
                <a:solidFill>
                  <a:srgbClr val="FF0000"/>
                </a:solidFill>
              </a:rPr>
              <a:t>O+6CO</a:t>
            </a:r>
            <a:r>
              <a:rPr lang="en-US" altLang="en-US" sz="1600" b="1" dirty="0">
                <a:solidFill>
                  <a:srgbClr val="FF0000"/>
                </a:solidFill>
              </a:rPr>
              <a:t>2</a:t>
            </a:r>
            <a:r>
              <a:rPr lang="en-US" alt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C</a:t>
            </a:r>
            <a:r>
              <a:rPr lang="en-US" altLang="en-US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6</a:t>
            </a:r>
            <a:r>
              <a:rPr lang="en-US" alt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H</a:t>
            </a:r>
            <a:r>
              <a:rPr lang="en-US" altLang="en-US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12</a:t>
            </a:r>
            <a:r>
              <a:rPr lang="en-US" alt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O</a:t>
            </a:r>
            <a:r>
              <a:rPr lang="en-US" altLang="en-US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6</a:t>
            </a:r>
            <a:r>
              <a:rPr lang="en-US" alt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+6O</a:t>
            </a:r>
            <a:r>
              <a:rPr lang="en-US" altLang="en-US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2</a:t>
            </a:r>
          </a:p>
          <a:p>
            <a:pPr eaLnBrk="1" hangingPunct="1"/>
            <a:r>
              <a:rPr lang="en-US" altLang="en-US" dirty="0">
                <a:sym typeface="Wingdings" panose="05000000000000000000" pitchFamily="2" charset="2"/>
              </a:rPr>
              <a:t>Occurs in </a:t>
            </a:r>
            <a:r>
              <a:rPr lang="en-US" altLang="en-US" dirty="0" smtClean="0">
                <a:sym typeface="Wingdings" panose="05000000000000000000" pitchFamily="2" charset="2"/>
              </a:rPr>
              <a:t>some bacteria and in the chloroplasts of green plants green algae.</a:t>
            </a:r>
            <a:endParaRPr lang="en-US" altLang="en-US" dirty="0">
              <a:sym typeface="Wingdings" panose="05000000000000000000" pitchFamily="2" charset="2"/>
            </a:endParaRPr>
          </a:p>
          <a:p>
            <a:pPr eaLnBrk="1" hangingPunct="1"/>
            <a:r>
              <a:rPr lang="en-US" altLang="en-US" dirty="0">
                <a:sym typeface="Wingdings" panose="05000000000000000000" pitchFamily="2" charset="2"/>
              </a:rPr>
              <a:t>Occurs in two parts.</a:t>
            </a:r>
          </a:p>
          <a:p>
            <a:pPr marL="0" indent="0" eaLnBrk="1" hangingPunct="1">
              <a:buNone/>
            </a:pPr>
            <a:endParaRPr lang="en-US" altLang="en-US" dirty="0">
              <a:sym typeface="Wingdings" panose="05000000000000000000" pitchFamily="2" charset="2"/>
            </a:endParaRPr>
          </a:p>
          <a:p>
            <a:pPr eaLnBrk="1" hangingPunct="1">
              <a:buFontTx/>
              <a:buNone/>
            </a:pPr>
            <a:endParaRPr lang="en-US" altLang="en-US" sz="1600" dirty="0"/>
          </a:p>
        </p:txBody>
      </p:sp>
      <p:pic>
        <p:nvPicPr>
          <p:cNvPr id="25604" name="Picture 6" descr="http://www.factmonster.com/images/photosynthesi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40"/>
          <a:stretch>
            <a:fillRect/>
          </a:stretch>
        </p:blipFill>
        <p:spPr bwMode="auto">
          <a:xfrm>
            <a:off x="5640926" y="2057400"/>
            <a:ext cx="3480661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685551-87EA-4B4D-812C-CD9A010E46E6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8915400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 eaLnBrk="1" hangingPunct="1">
              <a:defRPr/>
            </a:pPr>
            <a:r>
              <a:rPr lang="en-US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PHOTOSYNTHESIS</a:t>
            </a:r>
            <a:endParaRPr lang="en-US" altLang="en-US" sz="4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857103"/>
            <a:ext cx="8763000" cy="4467497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buFontTx/>
              <a:buNone/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Two reactions make up photosynthesis: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2800" b="1" dirty="0">
                <a:solidFill>
                  <a:srgbClr val="0000CC"/>
                </a:solidFill>
                <a:latin typeface="Comic Sans MS" panose="030F0702030302020204" pitchFamily="66" charset="0"/>
              </a:rPr>
              <a:t>1. Light Dependent Reaction </a:t>
            </a:r>
            <a:r>
              <a:rPr lang="en-US" altLang="en-US" sz="2800" b="1" dirty="0">
                <a:solidFill>
                  <a:srgbClr val="663300"/>
                </a:solidFill>
                <a:latin typeface="Comic Sans MS" panose="030F0702030302020204" pitchFamily="66" charset="0"/>
              </a:rPr>
              <a:t>- </a:t>
            </a:r>
          </a:p>
          <a:p>
            <a:pPr marL="227013" indent="-227013" eaLnBrk="1" hangingPunct="1"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Light energy is converted to chemical energy which is temporarily stored in the form of ATP and NADPH (chemical energy).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sz="2800" b="1" dirty="0">
                <a:solidFill>
                  <a:srgbClr val="0000CC"/>
                </a:solidFill>
                <a:latin typeface="Comic Sans MS" panose="030F0702030302020204" pitchFamily="66" charset="0"/>
              </a:rPr>
              <a:t>2. Light Independent Reaction (The Calvin Cycle)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CO</a:t>
            </a:r>
            <a:r>
              <a:rPr lang="en-US" altLang="en-US" sz="2800" baseline="-25000" dirty="0">
                <a:latin typeface="Comic Sans MS" panose="030F0702030302020204" pitchFamily="66" charset="0"/>
              </a:rPr>
              <a:t>2</a:t>
            </a:r>
            <a:r>
              <a:rPr lang="en-US" altLang="en-US" sz="2800" dirty="0">
                <a:latin typeface="Comic Sans MS" panose="030F0702030302020204" pitchFamily="66" charset="0"/>
              </a:rPr>
              <a:t> is used to make glucose molecules.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The chemical energy stored in ATP and NADPH powers to formation of glucose.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Also called Carbon Fixation  or C</a:t>
            </a:r>
            <a:r>
              <a:rPr lang="en-US" altLang="en-US" sz="2800" baseline="-25000" dirty="0">
                <a:latin typeface="Comic Sans MS" panose="030F0702030302020204" pitchFamily="66" charset="0"/>
              </a:rPr>
              <a:t>3</a:t>
            </a:r>
            <a:r>
              <a:rPr lang="en-US" altLang="en-US" sz="2800" dirty="0">
                <a:latin typeface="Comic Sans MS" panose="030F0702030302020204" pitchFamily="66" charset="0"/>
              </a:rPr>
              <a:t> Fixation</a:t>
            </a:r>
          </a:p>
          <a:p>
            <a:pPr eaLnBrk="1" hangingPunct="1">
              <a:buFontTx/>
              <a:buNone/>
              <a:defRPr/>
            </a:pPr>
            <a:endParaRPr lang="en-US" altLang="en-US" sz="2800" dirty="0">
              <a:solidFill>
                <a:srgbClr val="66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buFontTx/>
              <a:buNone/>
              <a:defRPr/>
            </a:pPr>
            <a:endParaRPr lang="en-US" altLang="en-US" sz="3600" b="1" dirty="0">
              <a:solidFill>
                <a:srgbClr val="66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buFontTx/>
              <a:buNone/>
              <a:defRPr/>
            </a:pPr>
            <a:endParaRPr lang="en-US" altLang="en-US" sz="3600" b="1" dirty="0">
              <a:solidFill>
                <a:srgbClr val="66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2800" dirty="0"/>
              <a:t>	</a:t>
            </a:r>
          </a:p>
        </p:txBody>
      </p:sp>
      <p:sp>
        <p:nvSpPr>
          <p:cNvPr id="20486" name="Oval 6"/>
          <p:cNvSpPr>
            <a:spLocks noChangeArrowheads="1"/>
          </p:cNvSpPr>
          <p:nvPr/>
        </p:nvSpPr>
        <p:spPr bwMode="auto">
          <a:xfrm>
            <a:off x="7158446" y="1018903"/>
            <a:ext cx="1752600" cy="1676400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7498080" y="1567384"/>
            <a:ext cx="1219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SUN</a:t>
            </a:r>
          </a:p>
        </p:txBody>
      </p:sp>
    </p:spTree>
    <p:extLst>
      <p:ext uri="{BB962C8B-B14F-4D97-AF65-F5344CB8AC3E}">
        <p14:creationId xmlns:p14="http://schemas.microsoft.com/office/powerpoint/2010/main" val="1554574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  <p:bldP spid="20486" grpId="0" animBg="1"/>
      <p:bldP spid="2048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8C44C5E-F46C-422C-B86E-58E2919096DB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9525" y="304800"/>
            <a:ext cx="8915400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 eaLnBrk="1" hangingPunct="1">
              <a:defRPr/>
            </a:pPr>
            <a:r>
              <a:rPr lang="en-US" altLang="en-US" sz="4800" b="1" dirty="0">
                <a:solidFill>
                  <a:schemeClr val="tx1"/>
                </a:solidFill>
                <a:latin typeface="Comic Sans MS" panose="030F0702030302020204" pitchFamily="66" charset="0"/>
              </a:rPr>
              <a:t>PHOTOSYNTHESIS</a:t>
            </a:r>
          </a:p>
        </p:txBody>
      </p:sp>
      <p:pic>
        <p:nvPicPr>
          <p:cNvPr id="6656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031081"/>
            <a:ext cx="7391400" cy="525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33600" y="6284119"/>
            <a:ext cx="525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Photosynthesis Animation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00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 dirty="0"/>
              <a:t>AEROBIC RESPIRATION</a:t>
            </a:r>
          </a:p>
        </p:txBody>
      </p:sp>
      <p:sp>
        <p:nvSpPr>
          <p:cNvPr id="26627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00200"/>
            <a:ext cx="5029200" cy="4525963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Process used </a:t>
            </a:r>
            <a:r>
              <a:rPr lang="en-US" altLang="en-US" dirty="0"/>
              <a:t>to release energy (ATP) for cellular use.</a:t>
            </a:r>
          </a:p>
          <a:p>
            <a:pPr eaLnBrk="1" hangingPunct="1"/>
            <a:r>
              <a:rPr lang="en-US" altLang="en-US" b="1" dirty="0">
                <a:solidFill>
                  <a:srgbClr val="FF0000"/>
                </a:solidFill>
              </a:rPr>
              <a:t>C</a:t>
            </a:r>
            <a:r>
              <a:rPr lang="en-US" altLang="en-US" sz="1600" b="1" dirty="0">
                <a:solidFill>
                  <a:srgbClr val="FF0000"/>
                </a:solidFill>
              </a:rPr>
              <a:t>6</a:t>
            </a:r>
            <a:r>
              <a:rPr lang="en-US" altLang="en-US" b="1" dirty="0">
                <a:solidFill>
                  <a:srgbClr val="FF0000"/>
                </a:solidFill>
              </a:rPr>
              <a:t>H</a:t>
            </a:r>
            <a:r>
              <a:rPr lang="en-US" altLang="en-US" sz="1600" b="1" dirty="0">
                <a:solidFill>
                  <a:srgbClr val="FF0000"/>
                </a:solidFill>
              </a:rPr>
              <a:t>12</a:t>
            </a:r>
            <a:r>
              <a:rPr lang="en-US" altLang="en-US" b="1" dirty="0">
                <a:solidFill>
                  <a:srgbClr val="FF0000"/>
                </a:solidFill>
              </a:rPr>
              <a:t>O</a:t>
            </a:r>
            <a:r>
              <a:rPr lang="en-US" altLang="en-US" sz="1600" b="1" dirty="0">
                <a:solidFill>
                  <a:srgbClr val="FF0000"/>
                </a:solidFill>
              </a:rPr>
              <a:t>6</a:t>
            </a:r>
            <a:r>
              <a:rPr lang="en-US" altLang="en-US" b="1" dirty="0">
                <a:solidFill>
                  <a:srgbClr val="FF0000"/>
                </a:solidFill>
              </a:rPr>
              <a:t>+6O</a:t>
            </a:r>
            <a:r>
              <a:rPr lang="en-US" altLang="en-US" sz="1600" b="1" dirty="0">
                <a:solidFill>
                  <a:srgbClr val="FF0000"/>
                </a:solidFill>
              </a:rPr>
              <a:t>2</a:t>
            </a:r>
            <a:r>
              <a:rPr lang="en-US" alt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6H</a:t>
            </a:r>
            <a:r>
              <a:rPr lang="en-US" altLang="en-US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2</a:t>
            </a:r>
            <a:r>
              <a:rPr lang="en-US" alt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O+6CO</a:t>
            </a:r>
            <a:r>
              <a:rPr lang="en-US" altLang="en-US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2</a:t>
            </a:r>
          </a:p>
          <a:p>
            <a:pPr eaLnBrk="1" hangingPunct="1"/>
            <a:r>
              <a:rPr lang="en-US" altLang="en-US" dirty="0">
                <a:sym typeface="Wingdings" panose="05000000000000000000" pitchFamily="2" charset="2"/>
              </a:rPr>
              <a:t>Occurs in the </a:t>
            </a:r>
            <a:r>
              <a:rPr lang="en-US" altLang="en-US" dirty="0" smtClean="0">
                <a:sym typeface="Wingdings" panose="05000000000000000000" pitchFamily="2" charset="2"/>
              </a:rPr>
              <a:t>mitochondria of all eukaryotes</a:t>
            </a:r>
            <a:endParaRPr lang="en-US" altLang="en-US" dirty="0">
              <a:sym typeface="Wingdings" panose="05000000000000000000" pitchFamily="2" charset="2"/>
            </a:endParaRPr>
          </a:p>
        </p:txBody>
      </p:sp>
      <p:pic>
        <p:nvPicPr>
          <p:cNvPr id="26628" name="Picture 6" descr="http://www.learner.org/channel/workshops/sheddinglight/images/photosynthesi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045653"/>
            <a:ext cx="3200400" cy="4080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C5ADF1E-9335-4243-81E5-9A70C80F0C6D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eaLnBrk="1" hangingPunct="1">
              <a:defRPr/>
            </a:pPr>
            <a:r>
              <a:rPr lang="en-US" altLang="en-US" sz="4800" b="1" dirty="0">
                <a:solidFill>
                  <a:schemeClr val="tx1"/>
                </a:solidFill>
              </a:rPr>
              <a:t>GLYCOLYSIS</a:t>
            </a:r>
            <a:endParaRPr lang="en-US" altLang="en-US" sz="5400" b="1" dirty="0">
              <a:solidFill>
                <a:schemeClr val="tx1"/>
              </a:solidFill>
            </a:endParaRP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800" b="1" dirty="0"/>
              <a:t>STEP ONE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Means “splitting glucose”.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Glucose is broken down into 2 pyruvate molecules.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Occurs in the</a:t>
            </a:r>
            <a:r>
              <a:rPr lang="en-US" altLang="en-US" sz="2800" dirty="0">
                <a:solidFill>
                  <a:srgbClr val="00279F"/>
                </a:solidFill>
              </a:rPr>
              <a:t> </a:t>
            </a:r>
            <a:r>
              <a:rPr lang="en-US" altLang="en-US" sz="2800" b="1" dirty="0">
                <a:solidFill>
                  <a:srgbClr val="00279F"/>
                </a:solidFill>
              </a:rPr>
              <a:t>cytoplasm (cytosol) </a:t>
            </a:r>
            <a:r>
              <a:rPr lang="en-US" altLang="en-US" sz="2800" b="1" dirty="0"/>
              <a:t>just outside of mitochondria.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It is </a:t>
            </a:r>
            <a:r>
              <a:rPr lang="en-US" altLang="en-US" sz="2800" b="1" u="sng" dirty="0">
                <a:solidFill>
                  <a:srgbClr val="0000CC"/>
                </a:solidFill>
              </a:rPr>
              <a:t>anaerobic</a:t>
            </a:r>
            <a:r>
              <a:rPr lang="en-US" altLang="en-US" sz="2800" dirty="0"/>
              <a:t> which means it does NOT require oxygen.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YEILDS:  2 ATP, 2 NADPH, 2 pyruvate</a:t>
            </a:r>
          </a:p>
        </p:txBody>
      </p:sp>
    </p:spTree>
    <p:extLst>
      <p:ext uri="{BB962C8B-B14F-4D97-AF65-F5344CB8AC3E}">
        <p14:creationId xmlns:p14="http://schemas.microsoft.com/office/powerpoint/2010/main" val="21783847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5AD717C-6234-4A8D-B17E-35ADB34E7FC7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marL="461963" indent="-461963" eaLnBrk="1" hangingPunct="1">
              <a:defRPr/>
            </a:pPr>
            <a:r>
              <a:rPr lang="en-US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KREBS CYCLE </a:t>
            </a:r>
            <a:br>
              <a:rPr lang="en-US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(CITRIC ACID CYCLE)</a:t>
            </a:r>
            <a:endParaRPr lang="en-US" altLang="en-US" sz="4000" b="1" dirty="0">
              <a:solidFill>
                <a:schemeClr val="tx1"/>
              </a:solidFill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0" indent="0" eaLnBrk="1" hangingPunct="1">
              <a:buNone/>
              <a:defRPr/>
            </a:pPr>
            <a:r>
              <a:rPr lang="en-US" altLang="en-US" sz="2800" b="1" dirty="0"/>
              <a:t>STEP </a:t>
            </a:r>
            <a:r>
              <a:rPr lang="en-US" altLang="en-US" sz="2800" b="1" dirty="0" smtClean="0"/>
              <a:t>TWO</a:t>
            </a:r>
            <a:endParaRPr lang="en-US" altLang="en-US" sz="2800" b="1" dirty="0"/>
          </a:p>
          <a:p>
            <a:pPr eaLnBrk="1" hangingPunct="1">
              <a:defRPr/>
            </a:pPr>
            <a:r>
              <a:rPr lang="en-US" altLang="en-US" sz="2800" b="1" dirty="0"/>
              <a:t>Aerobic</a:t>
            </a:r>
            <a:r>
              <a:rPr lang="en-US" altLang="en-US" sz="28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800" dirty="0"/>
              <a:t>which means it requires O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.</a:t>
            </a:r>
          </a:p>
          <a:p>
            <a:pPr eaLnBrk="1" hangingPunct="1">
              <a:defRPr/>
            </a:pPr>
            <a:r>
              <a:rPr lang="en-US" sz="2800" dirty="0"/>
              <a:t>Each Acetyl-CoA enters the Krebs Cycle resulting in two complete cycles to get yield. </a:t>
            </a:r>
          </a:p>
          <a:p>
            <a:pPr eaLnBrk="1" hangingPunct="1">
              <a:defRPr/>
            </a:pPr>
            <a:r>
              <a:rPr lang="en-US" altLang="en-US" sz="2800" b="1" dirty="0"/>
              <a:t>Location:</a:t>
            </a:r>
            <a:r>
              <a:rPr lang="en-US" altLang="en-US" sz="2800" dirty="0"/>
              <a:t>  mitochondrial matrix.</a:t>
            </a:r>
          </a:p>
          <a:p>
            <a:pPr eaLnBrk="1" hangingPunct="1">
              <a:lnSpc>
                <a:spcPct val="30000"/>
              </a:lnSpc>
              <a:buFont typeface="Wingdings" panose="05000000000000000000" pitchFamily="2" charset="2"/>
              <a:buNone/>
              <a:defRPr/>
            </a:pPr>
            <a:endParaRPr lang="en-US" altLang="en-US" sz="2800" dirty="0"/>
          </a:p>
          <a:p>
            <a:pPr eaLnBrk="1" hangingPunct="1">
              <a:defRPr/>
            </a:pPr>
            <a:r>
              <a:rPr lang="en-US" altLang="en-US" sz="2800" b="1" dirty="0">
                <a:solidFill>
                  <a:srgbClr val="00279F"/>
                </a:solidFill>
              </a:rPr>
              <a:t>Acetyl CoA (2C)</a:t>
            </a:r>
            <a:r>
              <a:rPr lang="en-US" altLang="en-US" sz="2800" b="1" dirty="0"/>
              <a:t> </a:t>
            </a:r>
            <a:r>
              <a:rPr lang="en-US" altLang="en-US" sz="2800" dirty="0"/>
              <a:t>bonds to </a:t>
            </a:r>
            <a:r>
              <a:rPr lang="en-US" altLang="en-US" sz="2800" b="1" dirty="0" err="1">
                <a:solidFill>
                  <a:srgbClr val="00279F"/>
                </a:solidFill>
              </a:rPr>
              <a:t>Oxalacetic</a:t>
            </a:r>
            <a:r>
              <a:rPr lang="en-US" altLang="en-US" sz="2800" b="1" dirty="0">
                <a:solidFill>
                  <a:srgbClr val="00279F"/>
                </a:solidFill>
              </a:rPr>
              <a:t> acid (4C - OAA)</a:t>
            </a:r>
            <a:r>
              <a:rPr lang="en-US" altLang="en-US" sz="2800" b="1" dirty="0"/>
              <a:t> </a:t>
            </a:r>
            <a:r>
              <a:rPr lang="en-US" altLang="en-US" sz="2800" dirty="0"/>
              <a:t>to make </a:t>
            </a:r>
            <a:r>
              <a:rPr lang="en-US" altLang="en-US" sz="2800" b="1" dirty="0">
                <a:solidFill>
                  <a:srgbClr val="00279F"/>
                </a:solidFill>
              </a:rPr>
              <a:t>Citrate (6C)</a:t>
            </a:r>
            <a:r>
              <a:rPr lang="en-US" altLang="en-US" sz="2800" dirty="0">
                <a:solidFill>
                  <a:srgbClr val="00279F"/>
                </a:solidFill>
              </a:rPr>
              <a:t>.</a:t>
            </a:r>
            <a:endParaRPr lang="en-US" altLang="en-US" sz="2800" dirty="0"/>
          </a:p>
          <a:p>
            <a:pPr eaLnBrk="1" hangingPunct="1">
              <a:lnSpc>
                <a:spcPct val="20000"/>
              </a:lnSpc>
              <a:buFont typeface="Wingdings" panose="05000000000000000000" pitchFamily="2" charset="2"/>
              <a:buNone/>
              <a:defRPr/>
            </a:pPr>
            <a:endParaRPr lang="en-US" altLang="en-US" sz="2800" dirty="0"/>
          </a:p>
          <a:p>
            <a:pPr eaLnBrk="1" hangingPunct="1">
              <a:defRPr/>
            </a:pPr>
            <a:r>
              <a:rPr lang="en-US" altLang="en-US" sz="2800" dirty="0"/>
              <a:t>It takes </a:t>
            </a:r>
            <a:r>
              <a:rPr lang="en-US" altLang="en-US" sz="2800" b="1" u="sng" dirty="0">
                <a:solidFill>
                  <a:srgbClr val="00279F"/>
                </a:solidFill>
              </a:rPr>
              <a:t>2 turns</a:t>
            </a:r>
            <a:r>
              <a:rPr lang="en-US" altLang="en-US" sz="2800" b="1" dirty="0">
                <a:solidFill>
                  <a:srgbClr val="00279F"/>
                </a:solidFill>
              </a:rPr>
              <a:t> </a:t>
            </a:r>
            <a:r>
              <a:rPr lang="en-US" altLang="en-US" sz="2800" dirty="0"/>
              <a:t>of the Krebs cycle to </a:t>
            </a:r>
            <a:r>
              <a:rPr lang="en-US" altLang="en-US" sz="2800" b="1" u="sng" dirty="0">
                <a:solidFill>
                  <a:srgbClr val="00279F"/>
                </a:solidFill>
              </a:rPr>
              <a:t>oxidize</a:t>
            </a:r>
            <a:r>
              <a:rPr lang="en-US" altLang="en-US" sz="2800" u="sng" dirty="0"/>
              <a:t> </a:t>
            </a:r>
            <a:r>
              <a:rPr lang="en-US" altLang="en-US" sz="2800" b="1" u="sng" dirty="0">
                <a:solidFill>
                  <a:srgbClr val="00279F"/>
                </a:solidFill>
              </a:rPr>
              <a:t>1 glucose</a:t>
            </a:r>
            <a:r>
              <a:rPr lang="en-US" altLang="en-US" sz="2800" b="1" dirty="0">
                <a:solidFill>
                  <a:srgbClr val="00279F"/>
                </a:solidFill>
              </a:rPr>
              <a:t> </a:t>
            </a:r>
            <a:r>
              <a:rPr lang="en-US" altLang="en-US" sz="2800" dirty="0"/>
              <a:t>molecule.</a:t>
            </a:r>
          </a:p>
          <a:p>
            <a:pPr eaLnBrk="1" hangingPunct="1">
              <a:defRPr/>
            </a:pPr>
            <a:endParaRPr lang="en-US" altLang="en-US" sz="2800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6167170" y="4571999"/>
            <a:ext cx="2759343" cy="2028180"/>
            <a:chOff x="2022" y="3001"/>
            <a:chExt cx="3121" cy="1806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850" y="3001"/>
              <a:ext cx="1293" cy="1227"/>
            </a:xfrm>
            <a:custGeom>
              <a:avLst/>
              <a:gdLst>
                <a:gd name="T0" fmla="*/ 616 w 1293"/>
                <a:gd name="T1" fmla="*/ 1084 h 1227"/>
                <a:gd name="T2" fmla="*/ 538 w 1293"/>
                <a:gd name="T3" fmla="*/ 1142 h 1227"/>
                <a:gd name="T4" fmla="*/ 466 w 1293"/>
                <a:gd name="T5" fmla="*/ 1190 h 1227"/>
                <a:gd name="T6" fmla="*/ 387 w 1293"/>
                <a:gd name="T7" fmla="*/ 1221 h 1227"/>
                <a:gd name="T8" fmla="*/ 307 w 1293"/>
                <a:gd name="T9" fmla="*/ 1226 h 1227"/>
                <a:gd name="T10" fmla="*/ 236 w 1293"/>
                <a:gd name="T11" fmla="*/ 1210 h 1227"/>
                <a:gd name="T12" fmla="*/ 166 w 1293"/>
                <a:gd name="T13" fmla="*/ 1192 h 1227"/>
                <a:gd name="T14" fmla="*/ 93 w 1293"/>
                <a:gd name="T15" fmla="*/ 1149 h 1227"/>
                <a:gd name="T16" fmla="*/ 41 w 1293"/>
                <a:gd name="T17" fmla="*/ 1087 h 1227"/>
                <a:gd name="T18" fmla="*/ 1 w 1293"/>
                <a:gd name="T19" fmla="*/ 993 h 1227"/>
                <a:gd name="T20" fmla="*/ 9 w 1293"/>
                <a:gd name="T21" fmla="*/ 916 h 1227"/>
                <a:gd name="T22" fmla="*/ 13 w 1293"/>
                <a:gd name="T23" fmla="*/ 841 h 1227"/>
                <a:gd name="T24" fmla="*/ 31 w 1293"/>
                <a:gd name="T25" fmla="*/ 771 h 1227"/>
                <a:gd name="T26" fmla="*/ 64 w 1293"/>
                <a:gd name="T27" fmla="*/ 693 h 1227"/>
                <a:gd name="T28" fmla="*/ 112 w 1293"/>
                <a:gd name="T29" fmla="*/ 610 h 1227"/>
                <a:gd name="T30" fmla="*/ 168 w 1293"/>
                <a:gd name="T31" fmla="*/ 540 h 1227"/>
                <a:gd name="T32" fmla="*/ 246 w 1293"/>
                <a:gd name="T33" fmla="*/ 419 h 1227"/>
                <a:gd name="T34" fmla="*/ 301 w 1293"/>
                <a:gd name="T35" fmla="*/ 350 h 1227"/>
                <a:gd name="T36" fmla="*/ 356 w 1293"/>
                <a:gd name="T37" fmla="*/ 283 h 1227"/>
                <a:gd name="T38" fmla="*/ 417 w 1293"/>
                <a:gd name="T39" fmla="*/ 230 h 1227"/>
                <a:gd name="T40" fmla="*/ 467 w 1293"/>
                <a:gd name="T41" fmla="*/ 173 h 1227"/>
                <a:gd name="T42" fmla="*/ 540 w 1293"/>
                <a:gd name="T43" fmla="*/ 125 h 1227"/>
                <a:gd name="T44" fmla="*/ 602 w 1293"/>
                <a:gd name="T45" fmla="*/ 73 h 1227"/>
                <a:gd name="T46" fmla="*/ 696 w 1293"/>
                <a:gd name="T47" fmla="*/ 35 h 1227"/>
                <a:gd name="T48" fmla="*/ 780 w 1293"/>
                <a:gd name="T49" fmla="*/ 19 h 1227"/>
                <a:gd name="T50" fmla="*/ 877 w 1293"/>
                <a:gd name="T51" fmla="*/ 7 h 1227"/>
                <a:gd name="T52" fmla="*/ 958 w 1293"/>
                <a:gd name="T53" fmla="*/ 2 h 1227"/>
                <a:gd name="T54" fmla="*/ 1028 w 1293"/>
                <a:gd name="T55" fmla="*/ 20 h 1227"/>
                <a:gd name="T56" fmla="*/ 1095 w 1293"/>
                <a:gd name="T57" fmla="*/ 49 h 1227"/>
                <a:gd name="T58" fmla="*/ 1171 w 1293"/>
                <a:gd name="T59" fmla="*/ 80 h 1227"/>
                <a:gd name="T60" fmla="*/ 1224 w 1293"/>
                <a:gd name="T61" fmla="*/ 141 h 1227"/>
                <a:gd name="T62" fmla="*/ 1279 w 1293"/>
                <a:gd name="T63" fmla="*/ 257 h 1227"/>
                <a:gd name="T64" fmla="*/ 1292 w 1293"/>
                <a:gd name="T65" fmla="*/ 352 h 1227"/>
                <a:gd name="T66" fmla="*/ 1281 w 1293"/>
                <a:gd name="T67" fmla="*/ 441 h 1227"/>
                <a:gd name="T68" fmla="*/ 1275 w 1293"/>
                <a:gd name="T69" fmla="*/ 515 h 1227"/>
                <a:gd name="T70" fmla="*/ 1253 w 1293"/>
                <a:gd name="T71" fmla="*/ 597 h 1227"/>
                <a:gd name="T72" fmla="*/ 1224 w 1293"/>
                <a:gd name="T73" fmla="*/ 663 h 1227"/>
                <a:gd name="T74" fmla="*/ 1163 w 1293"/>
                <a:gd name="T75" fmla="*/ 716 h 1227"/>
                <a:gd name="T76" fmla="*/ 1091 w 1293"/>
                <a:gd name="T77" fmla="*/ 764 h 1227"/>
                <a:gd name="T78" fmla="*/ 996 w 1293"/>
                <a:gd name="T79" fmla="*/ 802 h 1227"/>
                <a:gd name="T80" fmla="*/ 924 w 1293"/>
                <a:gd name="T81" fmla="*/ 849 h 1227"/>
                <a:gd name="T82" fmla="*/ 846 w 1293"/>
                <a:gd name="T83" fmla="*/ 881 h 1227"/>
                <a:gd name="T84" fmla="*/ 777 w 1293"/>
                <a:gd name="T85" fmla="*/ 918 h 1227"/>
                <a:gd name="T86" fmla="*/ 721 w 1293"/>
                <a:gd name="T87" fmla="*/ 959 h 1227"/>
                <a:gd name="T88" fmla="*/ 659 w 1293"/>
                <a:gd name="T89" fmla="*/ 1011 h 1227"/>
                <a:gd name="T90" fmla="*/ 640 w 1293"/>
                <a:gd name="T91" fmla="*/ 1055 h 122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293" h="1227">
                  <a:moveTo>
                    <a:pt x="640" y="1055"/>
                  </a:moveTo>
                  <a:lnTo>
                    <a:pt x="616" y="1084"/>
                  </a:lnTo>
                  <a:lnTo>
                    <a:pt x="576" y="1118"/>
                  </a:lnTo>
                  <a:lnTo>
                    <a:pt x="538" y="1142"/>
                  </a:lnTo>
                  <a:lnTo>
                    <a:pt x="503" y="1166"/>
                  </a:lnTo>
                  <a:lnTo>
                    <a:pt x="466" y="1190"/>
                  </a:lnTo>
                  <a:lnTo>
                    <a:pt x="424" y="1197"/>
                  </a:lnTo>
                  <a:lnTo>
                    <a:pt x="387" y="1221"/>
                  </a:lnTo>
                  <a:lnTo>
                    <a:pt x="350" y="1219"/>
                  </a:lnTo>
                  <a:lnTo>
                    <a:pt x="307" y="1226"/>
                  </a:lnTo>
                  <a:lnTo>
                    <a:pt x="269" y="1224"/>
                  </a:lnTo>
                  <a:lnTo>
                    <a:pt x="236" y="1210"/>
                  </a:lnTo>
                  <a:lnTo>
                    <a:pt x="199" y="1206"/>
                  </a:lnTo>
                  <a:lnTo>
                    <a:pt x="166" y="1192"/>
                  </a:lnTo>
                  <a:lnTo>
                    <a:pt x="132" y="1178"/>
                  </a:lnTo>
                  <a:lnTo>
                    <a:pt x="93" y="1149"/>
                  </a:lnTo>
                  <a:lnTo>
                    <a:pt x="63" y="1124"/>
                  </a:lnTo>
                  <a:lnTo>
                    <a:pt x="41" y="1087"/>
                  </a:lnTo>
                  <a:lnTo>
                    <a:pt x="21" y="1040"/>
                  </a:lnTo>
                  <a:lnTo>
                    <a:pt x="1" y="993"/>
                  </a:lnTo>
                  <a:lnTo>
                    <a:pt x="5" y="955"/>
                  </a:lnTo>
                  <a:lnTo>
                    <a:pt x="9" y="916"/>
                  </a:lnTo>
                  <a:lnTo>
                    <a:pt x="0" y="874"/>
                  </a:lnTo>
                  <a:lnTo>
                    <a:pt x="13" y="841"/>
                  </a:lnTo>
                  <a:lnTo>
                    <a:pt x="17" y="804"/>
                  </a:lnTo>
                  <a:lnTo>
                    <a:pt x="31" y="771"/>
                  </a:lnTo>
                  <a:lnTo>
                    <a:pt x="49" y="726"/>
                  </a:lnTo>
                  <a:lnTo>
                    <a:pt x="64" y="693"/>
                  </a:lnTo>
                  <a:lnTo>
                    <a:pt x="83" y="650"/>
                  </a:lnTo>
                  <a:lnTo>
                    <a:pt x="112" y="610"/>
                  </a:lnTo>
                  <a:lnTo>
                    <a:pt x="138" y="581"/>
                  </a:lnTo>
                  <a:lnTo>
                    <a:pt x="168" y="540"/>
                  </a:lnTo>
                  <a:lnTo>
                    <a:pt x="199" y="502"/>
                  </a:lnTo>
                  <a:lnTo>
                    <a:pt x="246" y="419"/>
                  </a:lnTo>
                  <a:lnTo>
                    <a:pt x="272" y="389"/>
                  </a:lnTo>
                  <a:lnTo>
                    <a:pt x="301" y="350"/>
                  </a:lnTo>
                  <a:lnTo>
                    <a:pt x="331" y="311"/>
                  </a:lnTo>
                  <a:lnTo>
                    <a:pt x="356" y="283"/>
                  </a:lnTo>
                  <a:lnTo>
                    <a:pt x="392" y="257"/>
                  </a:lnTo>
                  <a:lnTo>
                    <a:pt x="417" y="230"/>
                  </a:lnTo>
                  <a:lnTo>
                    <a:pt x="443" y="201"/>
                  </a:lnTo>
                  <a:lnTo>
                    <a:pt x="467" y="173"/>
                  </a:lnTo>
                  <a:lnTo>
                    <a:pt x="504" y="149"/>
                  </a:lnTo>
                  <a:lnTo>
                    <a:pt x="540" y="125"/>
                  </a:lnTo>
                  <a:lnTo>
                    <a:pt x="565" y="96"/>
                  </a:lnTo>
                  <a:lnTo>
                    <a:pt x="602" y="73"/>
                  </a:lnTo>
                  <a:lnTo>
                    <a:pt x="648" y="53"/>
                  </a:lnTo>
                  <a:lnTo>
                    <a:pt x="696" y="35"/>
                  </a:lnTo>
                  <a:lnTo>
                    <a:pt x="739" y="27"/>
                  </a:lnTo>
                  <a:lnTo>
                    <a:pt x="780" y="19"/>
                  </a:lnTo>
                  <a:lnTo>
                    <a:pt x="824" y="10"/>
                  </a:lnTo>
                  <a:lnTo>
                    <a:pt x="877" y="7"/>
                  </a:lnTo>
                  <a:lnTo>
                    <a:pt x="920" y="0"/>
                  </a:lnTo>
                  <a:lnTo>
                    <a:pt x="958" y="2"/>
                  </a:lnTo>
                  <a:lnTo>
                    <a:pt x="995" y="5"/>
                  </a:lnTo>
                  <a:lnTo>
                    <a:pt x="1028" y="20"/>
                  </a:lnTo>
                  <a:lnTo>
                    <a:pt x="1061" y="34"/>
                  </a:lnTo>
                  <a:lnTo>
                    <a:pt x="1095" y="49"/>
                  </a:lnTo>
                  <a:lnTo>
                    <a:pt x="1127" y="61"/>
                  </a:lnTo>
                  <a:lnTo>
                    <a:pt x="1171" y="80"/>
                  </a:lnTo>
                  <a:lnTo>
                    <a:pt x="1196" y="116"/>
                  </a:lnTo>
                  <a:lnTo>
                    <a:pt x="1224" y="141"/>
                  </a:lnTo>
                  <a:lnTo>
                    <a:pt x="1254" y="193"/>
                  </a:lnTo>
                  <a:lnTo>
                    <a:pt x="1279" y="257"/>
                  </a:lnTo>
                  <a:lnTo>
                    <a:pt x="1288" y="299"/>
                  </a:lnTo>
                  <a:lnTo>
                    <a:pt x="1292" y="352"/>
                  </a:lnTo>
                  <a:lnTo>
                    <a:pt x="1288" y="390"/>
                  </a:lnTo>
                  <a:lnTo>
                    <a:pt x="1281" y="441"/>
                  </a:lnTo>
                  <a:lnTo>
                    <a:pt x="1288" y="482"/>
                  </a:lnTo>
                  <a:lnTo>
                    <a:pt x="1275" y="515"/>
                  </a:lnTo>
                  <a:lnTo>
                    <a:pt x="1268" y="563"/>
                  </a:lnTo>
                  <a:lnTo>
                    <a:pt x="1253" y="597"/>
                  </a:lnTo>
                  <a:lnTo>
                    <a:pt x="1239" y="630"/>
                  </a:lnTo>
                  <a:lnTo>
                    <a:pt x="1224" y="663"/>
                  </a:lnTo>
                  <a:lnTo>
                    <a:pt x="1188" y="688"/>
                  </a:lnTo>
                  <a:lnTo>
                    <a:pt x="1163" y="716"/>
                  </a:lnTo>
                  <a:lnTo>
                    <a:pt x="1128" y="740"/>
                  </a:lnTo>
                  <a:lnTo>
                    <a:pt x="1091" y="764"/>
                  </a:lnTo>
                  <a:lnTo>
                    <a:pt x="1043" y="782"/>
                  </a:lnTo>
                  <a:lnTo>
                    <a:pt x="996" y="802"/>
                  </a:lnTo>
                  <a:lnTo>
                    <a:pt x="961" y="826"/>
                  </a:lnTo>
                  <a:lnTo>
                    <a:pt x="924" y="849"/>
                  </a:lnTo>
                  <a:lnTo>
                    <a:pt x="881" y="857"/>
                  </a:lnTo>
                  <a:lnTo>
                    <a:pt x="846" y="881"/>
                  </a:lnTo>
                  <a:lnTo>
                    <a:pt x="803" y="889"/>
                  </a:lnTo>
                  <a:lnTo>
                    <a:pt x="777" y="918"/>
                  </a:lnTo>
                  <a:lnTo>
                    <a:pt x="736" y="926"/>
                  </a:lnTo>
                  <a:lnTo>
                    <a:pt x="721" y="959"/>
                  </a:lnTo>
                  <a:lnTo>
                    <a:pt x="684" y="982"/>
                  </a:lnTo>
                  <a:lnTo>
                    <a:pt x="659" y="1011"/>
                  </a:lnTo>
                  <a:lnTo>
                    <a:pt x="646" y="1043"/>
                  </a:lnTo>
                  <a:lnTo>
                    <a:pt x="640" y="1055"/>
                  </a:lnTo>
                </a:path>
              </a:pathLst>
            </a:custGeom>
            <a:solidFill>
              <a:srgbClr val="F35B1B"/>
            </a:solidFill>
            <a:ln w="254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966" y="3348"/>
              <a:ext cx="664" cy="743"/>
            </a:xfrm>
            <a:custGeom>
              <a:avLst/>
              <a:gdLst>
                <a:gd name="T0" fmla="*/ 0 w 664"/>
                <a:gd name="T1" fmla="*/ 567 h 743"/>
                <a:gd name="T2" fmla="*/ 46 w 664"/>
                <a:gd name="T3" fmla="*/ 520 h 743"/>
                <a:gd name="T4" fmla="*/ 127 w 664"/>
                <a:gd name="T5" fmla="*/ 516 h 743"/>
                <a:gd name="T6" fmla="*/ 197 w 664"/>
                <a:gd name="T7" fmla="*/ 532 h 743"/>
                <a:gd name="T8" fmla="*/ 199 w 664"/>
                <a:gd name="T9" fmla="*/ 468 h 743"/>
                <a:gd name="T10" fmla="*/ 138 w 664"/>
                <a:gd name="T11" fmla="*/ 428 h 743"/>
                <a:gd name="T12" fmla="*/ 57 w 664"/>
                <a:gd name="T13" fmla="*/ 434 h 743"/>
                <a:gd name="T14" fmla="*/ 96 w 664"/>
                <a:gd name="T15" fmla="*/ 372 h 743"/>
                <a:gd name="T16" fmla="*/ 136 w 664"/>
                <a:gd name="T17" fmla="*/ 310 h 743"/>
                <a:gd name="T18" fmla="*/ 176 w 664"/>
                <a:gd name="T19" fmla="*/ 248 h 743"/>
                <a:gd name="T20" fmla="*/ 238 w 664"/>
                <a:gd name="T21" fmla="*/ 222 h 743"/>
                <a:gd name="T22" fmla="*/ 275 w 664"/>
                <a:gd name="T23" fmla="*/ 291 h 743"/>
                <a:gd name="T24" fmla="*/ 330 w 664"/>
                <a:gd name="T25" fmla="*/ 341 h 743"/>
                <a:gd name="T26" fmla="*/ 402 w 664"/>
                <a:gd name="T27" fmla="*/ 358 h 743"/>
                <a:gd name="T28" fmla="*/ 409 w 664"/>
                <a:gd name="T29" fmla="*/ 281 h 743"/>
                <a:gd name="T30" fmla="*/ 360 w 664"/>
                <a:gd name="T31" fmla="*/ 210 h 743"/>
                <a:gd name="T32" fmla="*/ 298 w 664"/>
                <a:gd name="T33" fmla="*/ 170 h 743"/>
                <a:gd name="T34" fmla="*/ 316 w 664"/>
                <a:gd name="T35" fmla="*/ 100 h 743"/>
                <a:gd name="T36" fmla="*/ 382 w 664"/>
                <a:gd name="T37" fmla="*/ 37 h 743"/>
                <a:gd name="T38" fmla="*/ 450 w 664"/>
                <a:gd name="T39" fmla="*/ 0 h 743"/>
                <a:gd name="T40" fmla="*/ 482 w 664"/>
                <a:gd name="T41" fmla="*/ 78 h 743"/>
                <a:gd name="T42" fmla="*/ 530 w 664"/>
                <a:gd name="T43" fmla="*/ 151 h 743"/>
                <a:gd name="T44" fmla="*/ 572 w 664"/>
                <a:gd name="T45" fmla="*/ 234 h 743"/>
                <a:gd name="T46" fmla="*/ 615 w 664"/>
                <a:gd name="T47" fmla="*/ 318 h 743"/>
                <a:gd name="T48" fmla="*/ 663 w 664"/>
                <a:gd name="T49" fmla="*/ 389 h 743"/>
                <a:gd name="T50" fmla="*/ 645 w 664"/>
                <a:gd name="T51" fmla="*/ 462 h 743"/>
                <a:gd name="T52" fmla="*/ 584 w 664"/>
                <a:gd name="T53" fmla="*/ 514 h 743"/>
                <a:gd name="T54" fmla="*/ 544 w 664"/>
                <a:gd name="T55" fmla="*/ 575 h 743"/>
                <a:gd name="T56" fmla="*/ 508 w 664"/>
                <a:gd name="T57" fmla="*/ 507 h 743"/>
                <a:gd name="T58" fmla="*/ 447 w 664"/>
                <a:gd name="T59" fmla="*/ 469 h 743"/>
                <a:gd name="T60" fmla="*/ 375 w 664"/>
                <a:gd name="T61" fmla="*/ 450 h 743"/>
                <a:gd name="T62" fmla="*/ 363 w 664"/>
                <a:gd name="T63" fmla="*/ 510 h 743"/>
                <a:gd name="T64" fmla="*/ 415 w 664"/>
                <a:gd name="T65" fmla="*/ 573 h 743"/>
                <a:gd name="T66" fmla="*/ 437 w 664"/>
                <a:gd name="T67" fmla="*/ 647 h 743"/>
                <a:gd name="T68" fmla="*/ 397 w 664"/>
                <a:gd name="T69" fmla="*/ 708 h 743"/>
                <a:gd name="T70" fmla="*/ 322 w 664"/>
                <a:gd name="T71" fmla="*/ 728 h 743"/>
                <a:gd name="T72" fmla="*/ 242 w 664"/>
                <a:gd name="T73" fmla="*/ 734 h 743"/>
                <a:gd name="T74" fmla="*/ 203 w 664"/>
                <a:gd name="T75" fmla="*/ 704 h 743"/>
                <a:gd name="T76" fmla="*/ 264 w 664"/>
                <a:gd name="T77" fmla="*/ 652 h 743"/>
                <a:gd name="T78" fmla="*/ 245 w 664"/>
                <a:gd name="T79" fmla="*/ 605 h 743"/>
                <a:gd name="T80" fmla="*/ 161 w 664"/>
                <a:gd name="T81" fmla="*/ 648 h 743"/>
                <a:gd name="T82" fmla="*/ 89 w 664"/>
                <a:gd name="T83" fmla="*/ 695 h 743"/>
                <a:gd name="T84" fmla="*/ 29 w 664"/>
                <a:gd name="T85" fmla="*/ 682 h 743"/>
                <a:gd name="T86" fmla="*/ 13 w 664"/>
                <a:gd name="T87" fmla="*/ 597 h 74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64" h="743">
                  <a:moveTo>
                    <a:pt x="9" y="608"/>
                  </a:moveTo>
                  <a:lnTo>
                    <a:pt x="0" y="567"/>
                  </a:lnTo>
                  <a:lnTo>
                    <a:pt x="4" y="527"/>
                  </a:lnTo>
                  <a:lnTo>
                    <a:pt x="46" y="520"/>
                  </a:lnTo>
                  <a:lnTo>
                    <a:pt x="89" y="512"/>
                  </a:lnTo>
                  <a:lnTo>
                    <a:pt x="127" y="516"/>
                  </a:lnTo>
                  <a:lnTo>
                    <a:pt x="160" y="530"/>
                  </a:lnTo>
                  <a:lnTo>
                    <a:pt x="197" y="532"/>
                  </a:lnTo>
                  <a:lnTo>
                    <a:pt x="222" y="504"/>
                  </a:lnTo>
                  <a:lnTo>
                    <a:pt x="199" y="468"/>
                  </a:lnTo>
                  <a:lnTo>
                    <a:pt x="170" y="443"/>
                  </a:lnTo>
                  <a:lnTo>
                    <a:pt x="138" y="428"/>
                  </a:lnTo>
                  <a:lnTo>
                    <a:pt x="95" y="436"/>
                  </a:lnTo>
                  <a:lnTo>
                    <a:pt x="57" y="434"/>
                  </a:lnTo>
                  <a:lnTo>
                    <a:pt x="61" y="395"/>
                  </a:lnTo>
                  <a:lnTo>
                    <a:pt x="96" y="372"/>
                  </a:lnTo>
                  <a:lnTo>
                    <a:pt x="121" y="343"/>
                  </a:lnTo>
                  <a:lnTo>
                    <a:pt x="136" y="310"/>
                  </a:lnTo>
                  <a:lnTo>
                    <a:pt x="161" y="282"/>
                  </a:lnTo>
                  <a:lnTo>
                    <a:pt x="176" y="248"/>
                  </a:lnTo>
                  <a:lnTo>
                    <a:pt x="199" y="220"/>
                  </a:lnTo>
                  <a:lnTo>
                    <a:pt x="238" y="222"/>
                  </a:lnTo>
                  <a:lnTo>
                    <a:pt x="266" y="248"/>
                  </a:lnTo>
                  <a:lnTo>
                    <a:pt x="275" y="291"/>
                  </a:lnTo>
                  <a:lnTo>
                    <a:pt x="302" y="316"/>
                  </a:lnTo>
                  <a:lnTo>
                    <a:pt x="330" y="341"/>
                  </a:lnTo>
                  <a:lnTo>
                    <a:pt x="360" y="366"/>
                  </a:lnTo>
                  <a:lnTo>
                    <a:pt x="402" y="358"/>
                  </a:lnTo>
                  <a:lnTo>
                    <a:pt x="416" y="325"/>
                  </a:lnTo>
                  <a:lnTo>
                    <a:pt x="409" y="281"/>
                  </a:lnTo>
                  <a:lnTo>
                    <a:pt x="384" y="247"/>
                  </a:lnTo>
                  <a:lnTo>
                    <a:pt x="360" y="210"/>
                  </a:lnTo>
                  <a:lnTo>
                    <a:pt x="328" y="196"/>
                  </a:lnTo>
                  <a:lnTo>
                    <a:pt x="298" y="170"/>
                  </a:lnTo>
                  <a:lnTo>
                    <a:pt x="291" y="128"/>
                  </a:lnTo>
                  <a:lnTo>
                    <a:pt x="316" y="100"/>
                  </a:lnTo>
                  <a:lnTo>
                    <a:pt x="357" y="66"/>
                  </a:lnTo>
                  <a:lnTo>
                    <a:pt x="382" y="37"/>
                  </a:lnTo>
                  <a:lnTo>
                    <a:pt x="407" y="8"/>
                  </a:lnTo>
                  <a:lnTo>
                    <a:pt x="450" y="0"/>
                  </a:lnTo>
                  <a:lnTo>
                    <a:pt x="457" y="42"/>
                  </a:lnTo>
                  <a:lnTo>
                    <a:pt x="482" y="78"/>
                  </a:lnTo>
                  <a:lnTo>
                    <a:pt x="505" y="116"/>
                  </a:lnTo>
                  <a:lnTo>
                    <a:pt x="530" y="151"/>
                  </a:lnTo>
                  <a:lnTo>
                    <a:pt x="548" y="198"/>
                  </a:lnTo>
                  <a:lnTo>
                    <a:pt x="572" y="234"/>
                  </a:lnTo>
                  <a:lnTo>
                    <a:pt x="597" y="271"/>
                  </a:lnTo>
                  <a:lnTo>
                    <a:pt x="615" y="318"/>
                  </a:lnTo>
                  <a:lnTo>
                    <a:pt x="638" y="355"/>
                  </a:lnTo>
                  <a:lnTo>
                    <a:pt x="663" y="389"/>
                  </a:lnTo>
                  <a:lnTo>
                    <a:pt x="658" y="429"/>
                  </a:lnTo>
                  <a:lnTo>
                    <a:pt x="645" y="462"/>
                  </a:lnTo>
                  <a:lnTo>
                    <a:pt x="620" y="489"/>
                  </a:lnTo>
                  <a:lnTo>
                    <a:pt x="584" y="514"/>
                  </a:lnTo>
                  <a:lnTo>
                    <a:pt x="558" y="542"/>
                  </a:lnTo>
                  <a:lnTo>
                    <a:pt x="544" y="575"/>
                  </a:lnTo>
                  <a:lnTo>
                    <a:pt x="537" y="532"/>
                  </a:lnTo>
                  <a:lnTo>
                    <a:pt x="508" y="507"/>
                  </a:lnTo>
                  <a:lnTo>
                    <a:pt x="474" y="493"/>
                  </a:lnTo>
                  <a:lnTo>
                    <a:pt x="447" y="469"/>
                  </a:lnTo>
                  <a:lnTo>
                    <a:pt x="413" y="455"/>
                  </a:lnTo>
                  <a:lnTo>
                    <a:pt x="375" y="450"/>
                  </a:lnTo>
                  <a:lnTo>
                    <a:pt x="339" y="476"/>
                  </a:lnTo>
                  <a:lnTo>
                    <a:pt x="363" y="510"/>
                  </a:lnTo>
                  <a:lnTo>
                    <a:pt x="392" y="536"/>
                  </a:lnTo>
                  <a:lnTo>
                    <a:pt x="415" y="573"/>
                  </a:lnTo>
                  <a:lnTo>
                    <a:pt x="439" y="608"/>
                  </a:lnTo>
                  <a:lnTo>
                    <a:pt x="437" y="647"/>
                  </a:lnTo>
                  <a:lnTo>
                    <a:pt x="422" y="680"/>
                  </a:lnTo>
                  <a:lnTo>
                    <a:pt x="397" y="708"/>
                  </a:lnTo>
                  <a:lnTo>
                    <a:pt x="359" y="705"/>
                  </a:lnTo>
                  <a:lnTo>
                    <a:pt x="322" y="728"/>
                  </a:lnTo>
                  <a:lnTo>
                    <a:pt x="285" y="726"/>
                  </a:lnTo>
                  <a:lnTo>
                    <a:pt x="242" y="734"/>
                  </a:lnTo>
                  <a:lnTo>
                    <a:pt x="200" y="742"/>
                  </a:lnTo>
                  <a:lnTo>
                    <a:pt x="203" y="704"/>
                  </a:lnTo>
                  <a:lnTo>
                    <a:pt x="227" y="676"/>
                  </a:lnTo>
                  <a:lnTo>
                    <a:pt x="264" y="652"/>
                  </a:lnTo>
                  <a:lnTo>
                    <a:pt x="278" y="619"/>
                  </a:lnTo>
                  <a:lnTo>
                    <a:pt x="245" y="605"/>
                  </a:lnTo>
                  <a:lnTo>
                    <a:pt x="208" y="627"/>
                  </a:lnTo>
                  <a:lnTo>
                    <a:pt x="161" y="648"/>
                  </a:lnTo>
                  <a:lnTo>
                    <a:pt x="126" y="671"/>
                  </a:lnTo>
                  <a:lnTo>
                    <a:pt x="89" y="695"/>
                  </a:lnTo>
                  <a:lnTo>
                    <a:pt x="53" y="719"/>
                  </a:lnTo>
                  <a:lnTo>
                    <a:pt x="29" y="682"/>
                  </a:lnTo>
                  <a:lnTo>
                    <a:pt x="20" y="641"/>
                  </a:lnTo>
                  <a:lnTo>
                    <a:pt x="13" y="597"/>
                  </a:lnTo>
                  <a:lnTo>
                    <a:pt x="9" y="608"/>
                  </a:lnTo>
                </a:path>
              </a:pathLst>
            </a:custGeom>
            <a:solidFill>
              <a:srgbClr val="FE9B03"/>
            </a:solidFill>
            <a:ln w="254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483" y="3095"/>
              <a:ext cx="595" cy="621"/>
            </a:xfrm>
            <a:custGeom>
              <a:avLst/>
              <a:gdLst>
                <a:gd name="T0" fmla="*/ 62 w 595"/>
                <a:gd name="T1" fmla="*/ 277 h 621"/>
                <a:gd name="T2" fmla="*/ 124 w 595"/>
                <a:gd name="T3" fmla="*/ 327 h 621"/>
                <a:gd name="T4" fmla="*/ 172 w 595"/>
                <a:gd name="T5" fmla="*/ 397 h 621"/>
                <a:gd name="T6" fmla="*/ 208 w 595"/>
                <a:gd name="T7" fmla="*/ 466 h 621"/>
                <a:gd name="T8" fmla="*/ 251 w 595"/>
                <a:gd name="T9" fmla="*/ 549 h 621"/>
                <a:gd name="T10" fmla="*/ 296 w 595"/>
                <a:gd name="T11" fmla="*/ 620 h 621"/>
                <a:gd name="T12" fmla="*/ 375 w 595"/>
                <a:gd name="T13" fmla="*/ 600 h 621"/>
                <a:gd name="T14" fmla="*/ 437 w 595"/>
                <a:gd name="T15" fmla="*/ 539 h 621"/>
                <a:gd name="T16" fmla="*/ 422 w 595"/>
                <a:gd name="T17" fmla="*/ 488 h 621"/>
                <a:gd name="T18" fmla="*/ 359 w 595"/>
                <a:gd name="T19" fmla="*/ 437 h 621"/>
                <a:gd name="T20" fmla="*/ 330 w 595"/>
                <a:gd name="T21" fmla="*/ 357 h 621"/>
                <a:gd name="T22" fmla="*/ 380 w 595"/>
                <a:gd name="T23" fmla="*/ 331 h 621"/>
                <a:gd name="T24" fmla="*/ 445 w 595"/>
                <a:gd name="T25" fmla="*/ 382 h 621"/>
                <a:gd name="T26" fmla="*/ 506 w 595"/>
                <a:gd name="T27" fmla="*/ 444 h 621"/>
                <a:gd name="T28" fmla="*/ 578 w 595"/>
                <a:gd name="T29" fmla="*/ 458 h 621"/>
                <a:gd name="T30" fmla="*/ 593 w 595"/>
                <a:gd name="T31" fmla="*/ 390 h 621"/>
                <a:gd name="T32" fmla="*/ 583 w 595"/>
                <a:gd name="T33" fmla="*/ 312 h 621"/>
                <a:gd name="T34" fmla="*/ 573 w 595"/>
                <a:gd name="T35" fmla="*/ 237 h 621"/>
                <a:gd name="T36" fmla="*/ 501 w 595"/>
                <a:gd name="T37" fmla="*/ 234 h 621"/>
                <a:gd name="T38" fmla="*/ 425 w 595"/>
                <a:gd name="T39" fmla="*/ 242 h 621"/>
                <a:gd name="T40" fmla="*/ 348 w 595"/>
                <a:gd name="T41" fmla="*/ 262 h 621"/>
                <a:gd name="T42" fmla="*/ 325 w 595"/>
                <a:gd name="T43" fmla="*/ 196 h 621"/>
                <a:gd name="T44" fmla="*/ 399 w 595"/>
                <a:gd name="T45" fmla="*/ 188 h 621"/>
                <a:gd name="T46" fmla="*/ 481 w 595"/>
                <a:gd name="T47" fmla="*/ 156 h 621"/>
                <a:gd name="T48" fmla="*/ 496 w 595"/>
                <a:gd name="T49" fmla="*/ 86 h 621"/>
                <a:gd name="T50" fmla="*/ 434 w 595"/>
                <a:gd name="T51" fmla="*/ 35 h 621"/>
                <a:gd name="T52" fmla="*/ 364 w 595"/>
                <a:gd name="T53" fmla="*/ 9 h 621"/>
                <a:gd name="T54" fmla="*/ 296 w 595"/>
                <a:gd name="T55" fmla="*/ 32 h 621"/>
                <a:gd name="T56" fmla="*/ 295 w 595"/>
                <a:gd name="T57" fmla="*/ 106 h 621"/>
                <a:gd name="T58" fmla="*/ 240 w 595"/>
                <a:gd name="T59" fmla="*/ 79 h 621"/>
                <a:gd name="T60" fmla="*/ 174 w 595"/>
                <a:gd name="T61" fmla="*/ 41 h 621"/>
                <a:gd name="T62" fmla="*/ 103 w 595"/>
                <a:gd name="T63" fmla="*/ 88 h 621"/>
                <a:gd name="T64" fmla="*/ 102 w 595"/>
                <a:gd name="T65" fmla="*/ 150 h 621"/>
                <a:gd name="T66" fmla="*/ 168 w 595"/>
                <a:gd name="T67" fmla="*/ 188 h 621"/>
                <a:gd name="T68" fmla="*/ 215 w 595"/>
                <a:gd name="T69" fmla="*/ 258 h 621"/>
                <a:gd name="T70" fmla="*/ 140 w 595"/>
                <a:gd name="T71" fmla="*/ 267 h 621"/>
                <a:gd name="T72" fmla="*/ 69 w 595"/>
                <a:gd name="T73" fmla="*/ 253 h 621"/>
                <a:gd name="T74" fmla="*/ 0 w 595"/>
                <a:gd name="T75" fmla="*/ 226 h 62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595" h="621">
                  <a:moveTo>
                    <a:pt x="29" y="256"/>
                  </a:moveTo>
                  <a:lnTo>
                    <a:pt x="62" y="277"/>
                  </a:lnTo>
                  <a:lnTo>
                    <a:pt x="97" y="294"/>
                  </a:lnTo>
                  <a:lnTo>
                    <a:pt x="124" y="327"/>
                  </a:lnTo>
                  <a:lnTo>
                    <a:pt x="142" y="366"/>
                  </a:lnTo>
                  <a:lnTo>
                    <a:pt x="172" y="397"/>
                  </a:lnTo>
                  <a:lnTo>
                    <a:pt x="176" y="435"/>
                  </a:lnTo>
                  <a:lnTo>
                    <a:pt x="208" y="466"/>
                  </a:lnTo>
                  <a:lnTo>
                    <a:pt x="221" y="506"/>
                  </a:lnTo>
                  <a:lnTo>
                    <a:pt x="251" y="549"/>
                  </a:lnTo>
                  <a:lnTo>
                    <a:pt x="281" y="581"/>
                  </a:lnTo>
                  <a:lnTo>
                    <a:pt x="296" y="620"/>
                  </a:lnTo>
                  <a:lnTo>
                    <a:pt x="332" y="617"/>
                  </a:lnTo>
                  <a:lnTo>
                    <a:pt x="375" y="600"/>
                  </a:lnTo>
                  <a:lnTo>
                    <a:pt x="404" y="569"/>
                  </a:lnTo>
                  <a:lnTo>
                    <a:pt x="437" y="539"/>
                  </a:lnTo>
                  <a:lnTo>
                    <a:pt x="456" y="506"/>
                  </a:lnTo>
                  <a:lnTo>
                    <a:pt x="422" y="488"/>
                  </a:lnTo>
                  <a:lnTo>
                    <a:pt x="393" y="457"/>
                  </a:lnTo>
                  <a:lnTo>
                    <a:pt x="359" y="437"/>
                  </a:lnTo>
                  <a:lnTo>
                    <a:pt x="331" y="394"/>
                  </a:lnTo>
                  <a:lnTo>
                    <a:pt x="330" y="357"/>
                  </a:lnTo>
                  <a:lnTo>
                    <a:pt x="346" y="324"/>
                  </a:lnTo>
                  <a:lnTo>
                    <a:pt x="380" y="331"/>
                  </a:lnTo>
                  <a:lnTo>
                    <a:pt x="414" y="352"/>
                  </a:lnTo>
                  <a:lnTo>
                    <a:pt x="445" y="382"/>
                  </a:lnTo>
                  <a:lnTo>
                    <a:pt x="476" y="412"/>
                  </a:lnTo>
                  <a:lnTo>
                    <a:pt x="506" y="444"/>
                  </a:lnTo>
                  <a:lnTo>
                    <a:pt x="536" y="474"/>
                  </a:lnTo>
                  <a:lnTo>
                    <a:pt x="578" y="458"/>
                  </a:lnTo>
                  <a:lnTo>
                    <a:pt x="594" y="427"/>
                  </a:lnTo>
                  <a:lnTo>
                    <a:pt x="593" y="390"/>
                  </a:lnTo>
                  <a:lnTo>
                    <a:pt x="587" y="349"/>
                  </a:lnTo>
                  <a:lnTo>
                    <a:pt x="583" y="312"/>
                  </a:lnTo>
                  <a:lnTo>
                    <a:pt x="578" y="275"/>
                  </a:lnTo>
                  <a:lnTo>
                    <a:pt x="573" y="237"/>
                  </a:lnTo>
                  <a:lnTo>
                    <a:pt x="539" y="219"/>
                  </a:lnTo>
                  <a:lnTo>
                    <a:pt x="501" y="234"/>
                  </a:lnTo>
                  <a:lnTo>
                    <a:pt x="461" y="250"/>
                  </a:lnTo>
                  <a:lnTo>
                    <a:pt x="425" y="242"/>
                  </a:lnTo>
                  <a:lnTo>
                    <a:pt x="385" y="258"/>
                  </a:lnTo>
                  <a:lnTo>
                    <a:pt x="348" y="262"/>
                  </a:lnTo>
                  <a:lnTo>
                    <a:pt x="317" y="231"/>
                  </a:lnTo>
                  <a:lnTo>
                    <a:pt x="325" y="196"/>
                  </a:lnTo>
                  <a:lnTo>
                    <a:pt x="363" y="194"/>
                  </a:lnTo>
                  <a:lnTo>
                    <a:pt x="399" y="188"/>
                  </a:lnTo>
                  <a:lnTo>
                    <a:pt x="440" y="171"/>
                  </a:lnTo>
                  <a:lnTo>
                    <a:pt x="481" y="156"/>
                  </a:lnTo>
                  <a:lnTo>
                    <a:pt x="512" y="128"/>
                  </a:lnTo>
                  <a:lnTo>
                    <a:pt x="496" y="86"/>
                  </a:lnTo>
                  <a:lnTo>
                    <a:pt x="466" y="54"/>
                  </a:lnTo>
                  <a:lnTo>
                    <a:pt x="434" y="35"/>
                  </a:lnTo>
                  <a:lnTo>
                    <a:pt x="400" y="16"/>
                  </a:lnTo>
                  <a:lnTo>
                    <a:pt x="364" y="9"/>
                  </a:lnTo>
                  <a:lnTo>
                    <a:pt x="331" y="0"/>
                  </a:lnTo>
                  <a:lnTo>
                    <a:pt x="296" y="32"/>
                  </a:lnTo>
                  <a:lnTo>
                    <a:pt x="291" y="67"/>
                  </a:lnTo>
                  <a:lnTo>
                    <a:pt x="295" y="106"/>
                  </a:lnTo>
                  <a:lnTo>
                    <a:pt x="256" y="119"/>
                  </a:lnTo>
                  <a:lnTo>
                    <a:pt x="240" y="79"/>
                  </a:lnTo>
                  <a:lnTo>
                    <a:pt x="210" y="49"/>
                  </a:lnTo>
                  <a:lnTo>
                    <a:pt x="174" y="41"/>
                  </a:lnTo>
                  <a:lnTo>
                    <a:pt x="143" y="74"/>
                  </a:lnTo>
                  <a:lnTo>
                    <a:pt x="103" y="88"/>
                  </a:lnTo>
                  <a:lnTo>
                    <a:pt x="71" y="118"/>
                  </a:lnTo>
                  <a:lnTo>
                    <a:pt x="102" y="150"/>
                  </a:lnTo>
                  <a:lnTo>
                    <a:pt x="135" y="167"/>
                  </a:lnTo>
                  <a:lnTo>
                    <a:pt x="168" y="188"/>
                  </a:lnTo>
                  <a:lnTo>
                    <a:pt x="197" y="218"/>
                  </a:lnTo>
                  <a:lnTo>
                    <a:pt x="215" y="258"/>
                  </a:lnTo>
                  <a:lnTo>
                    <a:pt x="173" y="274"/>
                  </a:lnTo>
                  <a:lnTo>
                    <a:pt x="140" y="267"/>
                  </a:lnTo>
                  <a:lnTo>
                    <a:pt x="103" y="261"/>
                  </a:lnTo>
                  <a:lnTo>
                    <a:pt x="69" y="253"/>
                  </a:lnTo>
                  <a:lnTo>
                    <a:pt x="34" y="233"/>
                  </a:lnTo>
                  <a:lnTo>
                    <a:pt x="0" y="226"/>
                  </a:lnTo>
                  <a:lnTo>
                    <a:pt x="29" y="256"/>
                  </a:lnTo>
                </a:path>
              </a:pathLst>
            </a:custGeom>
            <a:solidFill>
              <a:srgbClr val="FE9B03"/>
            </a:solidFill>
            <a:ln w="254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H="1">
              <a:off x="3209" y="3716"/>
              <a:ext cx="1209" cy="47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2022" y="4179"/>
              <a:ext cx="2107" cy="6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Mitochondrial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Matrix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54154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85F405B-7319-4EE8-B737-7ABF80DDE6B6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eaLnBrk="1" hangingPunct="1">
              <a:defRPr/>
            </a:pPr>
            <a:r>
              <a:rPr lang="en-US" altLang="en-US" sz="3200" b="1" dirty="0">
                <a:solidFill>
                  <a:schemeClr val="tx1"/>
                </a:solidFill>
              </a:rPr>
              <a:t>Electron Transport Chain (ETC) and</a:t>
            </a:r>
            <a:br>
              <a:rPr lang="en-US" altLang="en-US" sz="3200" b="1" dirty="0">
                <a:solidFill>
                  <a:schemeClr val="tx1"/>
                </a:solidFill>
              </a:rPr>
            </a:br>
            <a:r>
              <a:rPr lang="en-US" altLang="en-US" sz="3200" b="1" dirty="0">
                <a:solidFill>
                  <a:schemeClr val="tx1"/>
                </a:solidFill>
              </a:rPr>
              <a:t> </a:t>
            </a:r>
            <a:r>
              <a:rPr lang="en-US" altLang="en-US" sz="2800" b="1" dirty="0">
                <a:solidFill>
                  <a:schemeClr val="tx1"/>
                </a:solidFill>
              </a:rPr>
              <a:t>Oxidative Phosphorylation (</a:t>
            </a:r>
            <a:r>
              <a:rPr lang="en-US" altLang="en-US" sz="3200" b="1" dirty="0">
                <a:solidFill>
                  <a:schemeClr val="tx1"/>
                </a:solidFill>
              </a:rPr>
              <a:t>Chemiosmosis</a:t>
            </a:r>
            <a:r>
              <a:rPr lang="en-US" altLang="en-US" sz="2800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458200" cy="41148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0" indent="0" eaLnBrk="1" hangingPunct="1">
              <a:buNone/>
              <a:defRPr/>
            </a:pPr>
            <a:r>
              <a:rPr lang="en-US" altLang="en-US" sz="2800" b="1" dirty="0"/>
              <a:t>STEP </a:t>
            </a:r>
            <a:r>
              <a:rPr lang="en-US" altLang="en-US" sz="2800" b="1" dirty="0" smtClean="0"/>
              <a:t>THREE</a:t>
            </a:r>
            <a:endParaRPr lang="en-US" altLang="en-US" sz="2800" b="1" dirty="0"/>
          </a:p>
          <a:p>
            <a:pPr eaLnBrk="1" hangingPunct="1">
              <a:defRPr/>
            </a:pPr>
            <a:r>
              <a:rPr lang="en-US" altLang="en-US" sz="2800" b="1" dirty="0"/>
              <a:t>Aerobic</a:t>
            </a:r>
          </a:p>
          <a:p>
            <a:pPr eaLnBrk="1" hangingPunct="1">
              <a:defRPr/>
            </a:pPr>
            <a:r>
              <a:rPr lang="en-US" altLang="en-US" sz="2800" b="1" dirty="0"/>
              <a:t>Location:</a:t>
            </a:r>
            <a:r>
              <a:rPr lang="en-US" altLang="en-US" sz="2800" dirty="0"/>
              <a:t>  </a:t>
            </a:r>
            <a:r>
              <a:rPr lang="en-US" altLang="en-US" sz="2800" b="1" dirty="0"/>
              <a:t>inner mitochondrial membrane (</a:t>
            </a:r>
            <a:r>
              <a:rPr lang="en-US" altLang="en-US" sz="2800" dirty="0"/>
              <a:t>cristae) </a:t>
            </a:r>
          </a:p>
          <a:p>
            <a:pPr eaLnBrk="1" hangingPunct="1">
              <a:defRPr/>
            </a:pPr>
            <a:r>
              <a:rPr lang="en-US" sz="2800" dirty="0"/>
              <a:t>Electron acceptors in the chain accept NADH/FADH</a:t>
            </a:r>
            <a:r>
              <a:rPr lang="en-US" sz="2800" baseline="-25000" dirty="0"/>
              <a:t>2</a:t>
            </a:r>
            <a:r>
              <a:rPr lang="en-US" sz="2800" dirty="0"/>
              <a:t> electrons. As electrons pass down a series of molecules to O</a:t>
            </a:r>
            <a:r>
              <a:rPr lang="en-US" sz="2800" baseline="-25000" dirty="0"/>
              <a:t>2 </a:t>
            </a:r>
            <a:r>
              <a:rPr lang="en-US" sz="2800" dirty="0"/>
              <a:t>– the O</a:t>
            </a:r>
            <a:r>
              <a:rPr lang="en-US" sz="2800" baseline="-25000" dirty="0"/>
              <a:t>2</a:t>
            </a:r>
            <a:r>
              <a:rPr lang="en-US" sz="2800" dirty="0"/>
              <a:t> combines with H atoms to form H</a:t>
            </a:r>
            <a:r>
              <a:rPr lang="en-US" sz="2800" baseline="-25000" dirty="0"/>
              <a:t>2</a:t>
            </a:r>
            <a:r>
              <a:rPr lang="en-US" sz="2800" dirty="0"/>
              <a:t>O and ATP. </a:t>
            </a:r>
          </a:p>
          <a:p>
            <a:pPr eaLnBrk="1" hangingPunct="1">
              <a:defRPr/>
            </a:pPr>
            <a:endParaRPr lang="en-US" altLang="en-US" sz="2800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560026" y="1566862"/>
            <a:ext cx="3657600" cy="1142306"/>
            <a:chOff x="2343" y="3049"/>
            <a:chExt cx="3184" cy="1397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234" y="3049"/>
              <a:ext cx="1293" cy="1227"/>
            </a:xfrm>
            <a:custGeom>
              <a:avLst/>
              <a:gdLst>
                <a:gd name="T0" fmla="*/ 616 w 1293"/>
                <a:gd name="T1" fmla="*/ 1084 h 1227"/>
                <a:gd name="T2" fmla="*/ 538 w 1293"/>
                <a:gd name="T3" fmla="*/ 1142 h 1227"/>
                <a:gd name="T4" fmla="*/ 466 w 1293"/>
                <a:gd name="T5" fmla="*/ 1190 h 1227"/>
                <a:gd name="T6" fmla="*/ 387 w 1293"/>
                <a:gd name="T7" fmla="*/ 1221 h 1227"/>
                <a:gd name="T8" fmla="*/ 307 w 1293"/>
                <a:gd name="T9" fmla="*/ 1226 h 1227"/>
                <a:gd name="T10" fmla="*/ 236 w 1293"/>
                <a:gd name="T11" fmla="*/ 1210 h 1227"/>
                <a:gd name="T12" fmla="*/ 166 w 1293"/>
                <a:gd name="T13" fmla="*/ 1192 h 1227"/>
                <a:gd name="T14" fmla="*/ 93 w 1293"/>
                <a:gd name="T15" fmla="*/ 1149 h 1227"/>
                <a:gd name="T16" fmla="*/ 41 w 1293"/>
                <a:gd name="T17" fmla="*/ 1087 h 1227"/>
                <a:gd name="T18" fmla="*/ 1 w 1293"/>
                <a:gd name="T19" fmla="*/ 993 h 1227"/>
                <a:gd name="T20" fmla="*/ 9 w 1293"/>
                <a:gd name="T21" fmla="*/ 916 h 1227"/>
                <a:gd name="T22" fmla="*/ 13 w 1293"/>
                <a:gd name="T23" fmla="*/ 841 h 1227"/>
                <a:gd name="T24" fmla="*/ 31 w 1293"/>
                <a:gd name="T25" fmla="*/ 771 h 1227"/>
                <a:gd name="T26" fmla="*/ 64 w 1293"/>
                <a:gd name="T27" fmla="*/ 693 h 1227"/>
                <a:gd name="T28" fmla="*/ 112 w 1293"/>
                <a:gd name="T29" fmla="*/ 610 h 1227"/>
                <a:gd name="T30" fmla="*/ 168 w 1293"/>
                <a:gd name="T31" fmla="*/ 540 h 1227"/>
                <a:gd name="T32" fmla="*/ 246 w 1293"/>
                <a:gd name="T33" fmla="*/ 419 h 1227"/>
                <a:gd name="T34" fmla="*/ 301 w 1293"/>
                <a:gd name="T35" fmla="*/ 350 h 1227"/>
                <a:gd name="T36" fmla="*/ 356 w 1293"/>
                <a:gd name="T37" fmla="*/ 283 h 1227"/>
                <a:gd name="T38" fmla="*/ 417 w 1293"/>
                <a:gd name="T39" fmla="*/ 230 h 1227"/>
                <a:gd name="T40" fmla="*/ 467 w 1293"/>
                <a:gd name="T41" fmla="*/ 173 h 1227"/>
                <a:gd name="T42" fmla="*/ 540 w 1293"/>
                <a:gd name="T43" fmla="*/ 125 h 1227"/>
                <a:gd name="T44" fmla="*/ 602 w 1293"/>
                <a:gd name="T45" fmla="*/ 73 h 1227"/>
                <a:gd name="T46" fmla="*/ 696 w 1293"/>
                <a:gd name="T47" fmla="*/ 35 h 1227"/>
                <a:gd name="T48" fmla="*/ 780 w 1293"/>
                <a:gd name="T49" fmla="*/ 19 h 1227"/>
                <a:gd name="T50" fmla="*/ 877 w 1293"/>
                <a:gd name="T51" fmla="*/ 7 h 1227"/>
                <a:gd name="T52" fmla="*/ 958 w 1293"/>
                <a:gd name="T53" fmla="*/ 2 h 1227"/>
                <a:gd name="T54" fmla="*/ 1028 w 1293"/>
                <a:gd name="T55" fmla="*/ 20 h 1227"/>
                <a:gd name="T56" fmla="*/ 1095 w 1293"/>
                <a:gd name="T57" fmla="*/ 49 h 1227"/>
                <a:gd name="T58" fmla="*/ 1171 w 1293"/>
                <a:gd name="T59" fmla="*/ 80 h 1227"/>
                <a:gd name="T60" fmla="*/ 1224 w 1293"/>
                <a:gd name="T61" fmla="*/ 141 h 1227"/>
                <a:gd name="T62" fmla="*/ 1279 w 1293"/>
                <a:gd name="T63" fmla="*/ 257 h 1227"/>
                <a:gd name="T64" fmla="*/ 1292 w 1293"/>
                <a:gd name="T65" fmla="*/ 352 h 1227"/>
                <a:gd name="T66" fmla="*/ 1281 w 1293"/>
                <a:gd name="T67" fmla="*/ 441 h 1227"/>
                <a:gd name="T68" fmla="*/ 1275 w 1293"/>
                <a:gd name="T69" fmla="*/ 515 h 1227"/>
                <a:gd name="T70" fmla="*/ 1253 w 1293"/>
                <a:gd name="T71" fmla="*/ 597 h 1227"/>
                <a:gd name="T72" fmla="*/ 1224 w 1293"/>
                <a:gd name="T73" fmla="*/ 663 h 1227"/>
                <a:gd name="T74" fmla="*/ 1163 w 1293"/>
                <a:gd name="T75" fmla="*/ 716 h 1227"/>
                <a:gd name="T76" fmla="*/ 1091 w 1293"/>
                <a:gd name="T77" fmla="*/ 764 h 1227"/>
                <a:gd name="T78" fmla="*/ 996 w 1293"/>
                <a:gd name="T79" fmla="*/ 802 h 1227"/>
                <a:gd name="T80" fmla="*/ 924 w 1293"/>
                <a:gd name="T81" fmla="*/ 849 h 1227"/>
                <a:gd name="T82" fmla="*/ 846 w 1293"/>
                <a:gd name="T83" fmla="*/ 881 h 1227"/>
                <a:gd name="T84" fmla="*/ 777 w 1293"/>
                <a:gd name="T85" fmla="*/ 918 h 1227"/>
                <a:gd name="T86" fmla="*/ 721 w 1293"/>
                <a:gd name="T87" fmla="*/ 959 h 1227"/>
                <a:gd name="T88" fmla="*/ 659 w 1293"/>
                <a:gd name="T89" fmla="*/ 1011 h 1227"/>
                <a:gd name="T90" fmla="*/ 640 w 1293"/>
                <a:gd name="T91" fmla="*/ 1055 h 122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293" h="1227">
                  <a:moveTo>
                    <a:pt x="640" y="1055"/>
                  </a:moveTo>
                  <a:lnTo>
                    <a:pt x="616" y="1084"/>
                  </a:lnTo>
                  <a:lnTo>
                    <a:pt x="576" y="1118"/>
                  </a:lnTo>
                  <a:lnTo>
                    <a:pt x="538" y="1142"/>
                  </a:lnTo>
                  <a:lnTo>
                    <a:pt x="503" y="1166"/>
                  </a:lnTo>
                  <a:lnTo>
                    <a:pt x="466" y="1190"/>
                  </a:lnTo>
                  <a:lnTo>
                    <a:pt x="424" y="1197"/>
                  </a:lnTo>
                  <a:lnTo>
                    <a:pt x="387" y="1221"/>
                  </a:lnTo>
                  <a:lnTo>
                    <a:pt x="350" y="1219"/>
                  </a:lnTo>
                  <a:lnTo>
                    <a:pt x="307" y="1226"/>
                  </a:lnTo>
                  <a:lnTo>
                    <a:pt x="269" y="1224"/>
                  </a:lnTo>
                  <a:lnTo>
                    <a:pt x="236" y="1210"/>
                  </a:lnTo>
                  <a:lnTo>
                    <a:pt x="199" y="1206"/>
                  </a:lnTo>
                  <a:lnTo>
                    <a:pt x="166" y="1192"/>
                  </a:lnTo>
                  <a:lnTo>
                    <a:pt x="132" y="1178"/>
                  </a:lnTo>
                  <a:lnTo>
                    <a:pt x="93" y="1149"/>
                  </a:lnTo>
                  <a:lnTo>
                    <a:pt x="63" y="1124"/>
                  </a:lnTo>
                  <a:lnTo>
                    <a:pt x="41" y="1087"/>
                  </a:lnTo>
                  <a:lnTo>
                    <a:pt x="21" y="1040"/>
                  </a:lnTo>
                  <a:lnTo>
                    <a:pt x="1" y="993"/>
                  </a:lnTo>
                  <a:lnTo>
                    <a:pt x="5" y="955"/>
                  </a:lnTo>
                  <a:lnTo>
                    <a:pt x="9" y="916"/>
                  </a:lnTo>
                  <a:lnTo>
                    <a:pt x="0" y="874"/>
                  </a:lnTo>
                  <a:lnTo>
                    <a:pt x="13" y="841"/>
                  </a:lnTo>
                  <a:lnTo>
                    <a:pt x="17" y="804"/>
                  </a:lnTo>
                  <a:lnTo>
                    <a:pt x="31" y="771"/>
                  </a:lnTo>
                  <a:lnTo>
                    <a:pt x="49" y="726"/>
                  </a:lnTo>
                  <a:lnTo>
                    <a:pt x="64" y="693"/>
                  </a:lnTo>
                  <a:lnTo>
                    <a:pt x="83" y="650"/>
                  </a:lnTo>
                  <a:lnTo>
                    <a:pt x="112" y="610"/>
                  </a:lnTo>
                  <a:lnTo>
                    <a:pt x="138" y="581"/>
                  </a:lnTo>
                  <a:lnTo>
                    <a:pt x="168" y="540"/>
                  </a:lnTo>
                  <a:lnTo>
                    <a:pt x="199" y="502"/>
                  </a:lnTo>
                  <a:lnTo>
                    <a:pt x="246" y="419"/>
                  </a:lnTo>
                  <a:lnTo>
                    <a:pt x="272" y="389"/>
                  </a:lnTo>
                  <a:lnTo>
                    <a:pt x="301" y="350"/>
                  </a:lnTo>
                  <a:lnTo>
                    <a:pt x="331" y="311"/>
                  </a:lnTo>
                  <a:lnTo>
                    <a:pt x="356" y="283"/>
                  </a:lnTo>
                  <a:lnTo>
                    <a:pt x="392" y="257"/>
                  </a:lnTo>
                  <a:lnTo>
                    <a:pt x="417" y="230"/>
                  </a:lnTo>
                  <a:lnTo>
                    <a:pt x="443" y="201"/>
                  </a:lnTo>
                  <a:lnTo>
                    <a:pt x="467" y="173"/>
                  </a:lnTo>
                  <a:lnTo>
                    <a:pt x="504" y="149"/>
                  </a:lnTo>
                  <a:lnTo>
                    <a:pt x="540" y="125"/>
                  </a:lnTo>
                  <a:lnTo>
                    <a:pt x="565" y="96"/>
                  </a:lnTo>
                  <a:lnTo>
                    <a:pt x="602" y="73"/>
                  </a:lnTo>
                  <a:lnTo>
                    <a:pt x="648" y="53"/>
                  </a:lnTo>
                  <a:lnTo>
                    <a:pt x="696" y="35"/>
                  </a:lnTo>
                  <a:lnTo>
                    <a:pt x="739" y="27"/>
                  </a:lnTo>
                  <a:lnTo>
                    <a:pt x="780" y="19"/>
                  </a:lnTo>
                  <a:lnTo>
                    <a:pt x="824" y="10"/>
                  </a:lnTo>
                  <a:lnTo>
                    <a:pt x="877" y="7"/>
                  </a:lnTo>
                  <a:lnTo>
                    <a:pt x="920" y="0"/>
                  </a:lnTo>
                  <a:lnTo>
                    <a:pt x="958" y="2"/>
                  </a:lnTo>
                  <a:lnTo>
                    <a:pt x="995" y="5"/>
                  </a:lnTo>
                  <a:lnTo>
                    <a:pt x="1028" y="20"/>
                  </a:lnTo>
                  <a:lnTo>
                    <a:pt x="1061" y="34"/>
                  </a:lnTo>
                  <a:lnTo>
                    <a:pt x="1095" y="49"/>
                  </a:lnTo>
                  <a:lnTo>
                    <a:pt x="1127" y="61"/>
                  </a:lnTo>
                  <a:lnTo>
                    <a:pt x="1171" y="80"/>
                  </a:lnTo>
                  <a:lnTo>
                    <a:pt x="1196" y="116"/>
                  </a:lnTo>
                  <a:lnTo>
                    <a:pt x="1224" y="141"/>
                  </a:lnTo>
                  <a:lnTo>
                    <a:pt x="1254" y="193"/>
                  </a:lnTo>
                  <a:lnTo>
                    <a:pt x="1279" y="257"/>
                  </a:lnTo>
                  <a:lnTo>
                    <a:pt x="1288" y="299"/>
                  </a:lnTo>
                  <a:lnTo>
                    <a:pt x="1292" y="352"/>
                  </a:lnTo>
                  <a:lnTo>
                    <a:pt x="1288" y="390"/>
                  </a:lnTo>
                  <a:lnTo>
                    <a:pt x="1281" y="441"/>
                  </a:lnTo>
                  <a:lnTo>
                    <a:pt x="1288" y="482"/>
                  </a:lnTo>
                  <a:lnTo>
                    <a:pt x="1275" y="515"/>
                  </a:lnTo>
                  <a:lnTo>
                    <a:pt x="1268" y="563"/>
                  </a:lnTo>
                  <a:lnTo>
                    <a:pt x="1253" y="597"/>
                  </a:lnTo>
                  <a:lnTo>
                    <a:pt x="1239" y="630"/>
                  </a:lnTo>
                  <a:lnTo>
                    <a:pt x="1224" y="663"/>
                  </a:lnTo>
                  <a:lnTo>
                    <a:pt x="1188" y="688"/>
                  </a:lnTo>
                  <a:lnTo>
                    <a:pt x="1163" y="716"/>
                  </a:lnTo>
                  <a:lnTo>
                    <a:pt x="1128" y="740"/>
                  </a:lnTo>
                  <a:lnTo>
                    <a:pt x="1091" y="764"/>
                  </a:lnTo>
                  <a:lnTo>
                    <a:pt x="1043" y="782"/>
                  </a:lnTo>
                  <a:lnTo>
                    <a:pt x="996" y="802"/>
                  </a:lnTo>
                  <a:lnTo>
                    <a:pt x="961" y="826"/>
                  </a:lnTo>
                  <a:lnTo>
                    <a:pt x="924" y="849"/>
                  </a:lnTo>
                  <a:lnTo>
                    <a:pt x="881" y="857"/>
                  </a:lnTo>
                  <a:lnTo>
                    <a:pt x="846" y="881"/>
                  </a:lnTo>
                  <a:lnTo>
                    <a:pt x="803" y="889"/>
                  </a:lnTo>
                  <a:lnTo>
                    <a:pt x="777" y="918"/>
                  </a:lnTo>
                  <a:lnTo>
                    <a:pt x="736" y="926"/>
                  </a:lnTo>
                  <a:lnTo>
                    <a:pt x="721" y="959"/>
                  </a:lnTo>
                  <a:lnTo>
                    <a:pt x="684" y="982"/>
                  </a:lnTo>
                  <a:lnTo>
                    <a:pt x="659" y="1011"/>
                  </a:lnTo>
                  <a:lnTo>
                    <a:pt x="646" y="1043"/>
                  </a:lnTo>
                  <a:lnTo>
                    <a:pt x="640" y="1055"/>
                  </a:lnTo>
                </a:path>
              </a:pathLst>
            </a:custGeom>
            <a:solidFill>
              <a:srgbClr val="F35B1B"/>
            </a:solidFill>
            <a:ln w="254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350" y="3396"/>
              <a:ext cx="664" cy="743"/>
            </a:xfrm>
            <a:custGeom>
              <a:avLst/>
              <a:gdLst>
                <a:gd name="T0" fmla="*/ 0 w 664"/>
                <a:gd name="T1" fmla="*/ 567 h 743"/>
                <a:gd name="T2" fmla="*/ 46 w 664"/>
                <a:gd name="T3" fmla="*/ 520 h 743"/>
                <a:gd name="T4" fmla="*/ 127 w 664"/>
                <a:gd name="T5" fmla="*/ 516 h 743"/>
                <a:gd name="T6" fmla="*/ 197 w 664"/>
                <a:gd name="T7" fmla="*/ 532 h 743"/>
                <a:gd name="T8" fmla="*/ 199 w 664"/>
                <a:gd name="T9" fmla="*/ 468 h 743"/>
                <a:gd name="T10" fmla="*/ 138 w 664"/>
                <a:gd name="T11" fmla="*/ 428 h 743"/>
                <a:gd name="T12" fmla="*/ 57 w 664"/>
                <a:gd name="T13" fmla="*/ 434 h 743"/>
                <a:gd name="T14" fmla="*/ 96 w 664"/>
                <a:gd name="T15" fmla="*/ 372 h 743"/>
                <a:gd name="T16" fmla="*/ 136 w 664"/>
                <a:gd name="T17" fmla="*/ 310 h 743"/>
                <a:gd name="T18" fmla="*/ 176 w 664"/>
                <a:gd name="T19" fmla="*/ 248 h 743"/>
                <a:gd name="T20" fmla="*/ 238 w 664"/>
                <a:gd name="T21" fmla="*/ 222 h 743"/>
                <a:gd name="T22" fmla="*/ 275 w 664"/>
                <a:gd name="T23" fmla="*/ 291 h 743"/>
                <a:gd name="T24" fmla="*/ 330 w 664"/>
                <a:gd name="T25" fmla="*/ 341 h 743"/>
                <a:gd name="T26" fmla="*/ 402 w 664"/>
                <a:gd name="T27" fmla="*/ 358 h 743"/>
                <a:gd name="T28" fmla="*/ 409 w 664"/>
                <a:gd name="T29" fmla="*/ 281 h 743"/>
                <a:gd name="T30" fmla="*/ 360 w 664"/>
                <a:gd name="T31" fmla="*/ 210 h 743"/>
                <a:gd name="T32" fmla="*/ 298 w 664"/>
                <a:gd name="T33" fmla="*/ 170 h 743"/>
                <a:gd name="T34" fmla="*/ 316 w 664"/>
                <a:gd name="T35" fmla="*/ 100 h 743"/>
                <a:gd name="T36" fmla="*/ 382 w 664"/>
                <a:gd name="T37" fmla="*/ 37 h 743"/>
                <a:gd name="T38" fmla="*/ 450 w 664"/>
                <a:gd name="T39" fmla="*/ 0 h 743"/>
                <a:gd name="T40" fmla="*/ 482 w 664"/>
                <a:gd name="T41" fmla="*/ 78 h 743"/>
                <a:gd name="T42" fmla="*/ 530 w 664"/>
                <a:gd name="T43" fmla="*/ 151 h 743"/>
                <a:gd name="T44" fmla="*/ 572 w 664"/>
                <a:gd name="T45" fmla="*/ 234 h 743"/>
                <a:gd name="T46" fmla="*/ 615 w 664"/>
                <a:gd name="T47" fmla="*/ 318 h 743"/>
                <a:gd name="T48" fmla="*/ 663 w 664"/>
                <a:gd name="T49" fmla="*/ 389 h 743"/>
                <a:gd name="T50" fmla="*/ 645 w 664"/>
                <a:gd name="T51" fmla="*/ 462 h 743"/>
                <a:gd name="T52" fmla="*/ 584 w 664"/>
                <a:gd name="T53" fmla="*/ 514 h 743"/>
                <a:gd name="T54" fmla="*/ 544 w 664"/>
                <a:gd name="T55" fmla="*/ 575 h 743"/>
                <a:gd name="T56" fmla="*/ 508 w 664"/>
                <a:gd name="T57" fmla="*/ 507 h 743"/>
                <a:gd name="T58" fmla="*/ 447 w 664"/>
                <a:gd name="T59" fmla="*/ 469 h 743"/>
                <a:gd name="T60" fmla="*/ 375 w 664"/>
                <a:gd name="T61" fmla="*/ 450 h 743"/>
                <a:gd name="T62" fmla="*/ 363 w 664"/>
                <a:gd name="T63" fmla="*/ 510 h 743"/>
                <a:gd name="T64" fmla="*/ 415 w 664"/>
                <a:gd name="T65" fmla="*/ 573 h 743"/>
                <a:gd name="T66" fmla="*/ 437 w 664"/>
                <a:gd name="T67" fmla="*/ 647 h 743"/>
                <a:gd name="T68" fmla="*/ 397 w 664"/>
                <a:gd name="T69" fmla="*/ 708 h 743"/>
                <a:gd name="T70" fmla="*/ 322 w 664"/>
                <a:gd name="T71" fmla="*/ 728 h 743"/>
                <a:gd name="T72" fmla="*/ 242 w 664"/>
                <a:gd name="T73" fmla="*/ 734 h 743"/>
                <a:gd name="T74" fmla="*/ 203 w 664"/>
                <a:gd name="T75" fmla="*/ 704 h 743"/>
                <a:gd name="T76" fmla="*/ 264 w 664"/>
                <a:gd name="T77" fmla="*/ 652 h 743"/>
                <a:gd name="T78" fmla="*/ 245 w 664"/>
                <a:gd name="T79" fmla="*/ 605 h 743"/>
                <a:gd name="T80" fmla="*/ 161 w 664"/>
                <a:gd name="T81" fmla="*/ 648 h 743"/>
                <a:gd name="T82" fmla="*/ 89 w 664"/>
                <a:gd name="T83" fmla="*/ 695 h 743"/>
                <a:gd name="T84" fmla="*/ 29 w 664"/>
                <a:gd name="T85" fmla="*/ 682 h 743"/>
                <a:gd name="T86" fmla="*/ 13 w 664"/>
                <a:gd name="T87" fmla="*/ 597 h 74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64" h="743">
                  <a:moveTo>
                    <a:pt x="9" y="608"/>
                  </a:moveTo>
                  <a:lnTo>
                    <a:pt x="0" y="567"/>
                  </a:lnTo>
                  <a:lnTo>
                    <a:pt x="4" y="527"/>
                  </a:lnTo>
                  <a:lnTo>
                    <a:pt x="46" y="520"/>
                  </a:lnTo>
                  <a:lnTo>
                    <a:pt x="89" y="512"/>
                  </a:lnTo>
                  <a:lnTo>
                    <a:pt x="127" y="516"/>
                  </a:lnTo>
                  <a:lnTo>
                    <a:pt x="160" y="530"/>
                  </a:lnTo>
                  <a:lnTo>
                    <a:pt x="197" y="532"/>
                  </a:lnTo>
                  <a:lnTo>
                    <a:pt x="222" y="504"/>
                  </a:lnTo>
                  <a:lnTo>
                    <a:pt x="199" y="468"/>
                  </a:lnTo>
                  <a:lnTo>
                    <a:pt x="170" y="443"/>
                  </a:lnTo>
                  <a:lnTo>
                    <a:pt x="138" y="428"/>
                  </a:lnTo>
                  <a:lnTo>
                    <a:pt x="95" y="436"/>
                  </a:lnTo>
                  <a:lnTo>
                    <a:pt x="57" y="434"/>
                  </a:lnTo>
                  <a:lnTo>
                    <a:pt x="61" y="395"/>
                  </a:lnTo>
                  <a:lnTo>
                    <a:pt x="96" y="372"/>
                  </a:lnTo>
                  <a:lnTo>
                    <a:pt x="121" y="343"/>
                  </a:lnTo>
                  <a:lnTo>
                    <a:pt x="136" y="310"/>
                  </a:lnTo>
                  <a:lnTo>
                    <a:pt x="161" y="282"/>
                  </a:lnTo>
                  <a:lnTo>
                    <a:pt x="176" y="248"/>
                  </a:lnTo>
                  <a:lnTo>
                    <a:pt x="199" y="220"/>
                  </a:lnTo>
                  <a:lnTo>
                    <a:pt x="238" y="222"/>
                  </a:lnTo>
                  <a:lnTo>
                    <a:pt x="266" y="248"/>
                  </a:lnTo>
                  <a:lnTo>
                    <a:pt x="275" y="291"/>
                  </a:lnTo>
                  <a:lnTo>
                    <a:pt x="302" y="316"/>
                  </a:lnTo>
                  <a:lnTo>
                    <a:pt x="330" y="341"/>
                  </a:lnTo>
                  <a:lnTo>
                    <a:pt x="360" y="366"/>
                  </a:lnTo>
                  <a:lnTo>
                    <a:pt x="402" y="358"/>
                  </a:lnTo>
                  <a:lnTo>
                    <a:pt x="416" y="325"/>
                  </a:lnTo>
                  <a:lnTo>
                    <a:pt x="409" y="281"/>
                  </a:lnTo>
                  <a:lnTo>
                    <a:pt x="384" y="247"/>
                  </a:lnTo>
                  <a:lnTo>
                    <a:pt x="360" y="210"/>
                  </a:lnTo>
                  <a:lnTo>
                    <a:pt x="328" y="196"/>
                  </a:lnTo>
                  <a:lnTo>
                    <a:pt x="298" y="170"/>
                  </a:lnTo>
                  <a:lnTo>
                    <a:pt x="291" y="128"/>
                  </a:lnTo>
                  <a:lnTo>
                    <a:pt x="316" y="100"/>
                  </a:lnTo>
                  <a:lnTo>
                    <a:pt x="357" y="66"/>
                  </a:lnTo>
                  <a:lnTo>
                    <a:pt x="382" y="37"/>
                  </a:lnTo>
                  <a:lnTo>
                    <a:pt x="407" y="8"/>
                  </a:lnTo>
                  <a:lnTo>
                    <a:pt x="450" y="0"/>
                  </a:lnTo>
                  <a:lnTo>
                    <a:pt x="457" y="42"/>
                  </a:lnTo>
                  <a:lnTo>
                    <a:pt x="482" y="78"/>
                  </a:lnTo>
                  <a:lnTo>
                    <a:pt x="505" y="116"/>
                  </a:lnTo>
                  <a:lnTo>
                    <a:pt x="530" y="151"/>
                  </a:lnTo>
                  <a:lnTo>
                    <a:pt x="548" y="198"/>
                  </a:lnTo>
                  <a:lnTo>
                    <a:pt x="572" y="234"/>
                  </a:lnTo>
                  <a:lnTo>
                    <a:pt x="597" y="271"/>
                  </a:lnTo>
                  <a:lnTo>
                    <a:pt x="615" y="318"/>
                  </a:lnTo>
                  <a:lnTo>
                    <a:pt x="638" y="355"/>
                  </a:lnTo>
                  <a:lnTo>
                    <a:pt x="663" y="389"/>
                  </a:lnTo>
                  <a:lnTo>
                    <a:pt x="658" y="429"/>
                  </a:lnTo>
                  <a:lnTo>
                    <a:pt x="645" y="462"/>
                  </a:lnTo>
                  <a:lnTo>
                    <a:pt x="620" y="489"/>
                  </a:lnTo>
                  <a:lnTo>
                    <a:pt x="584" y="514"/>
                  </a:lnTo>
                  <a:lnTo>
                    <a:pt x="558" y="542"/>
                  </a:lnTo>
                  <a:lnTo>
                    <a:pt x="544" y="575"/>
                  </a:lnTo>
                  <a:lnTo>
                    <a:pt x="537" y="532"/>
                  </a:lnTo>
                  <a:lnTo>
                    <a:pt x="508" y="507"/>
                  </a:lnTo>
                  <a:lnTo>
                    <a:pt x="474" y="493"/>
                  </a:lnTo>
                  <a:lnTo>
                    <a:pt x="447" y="469"/>
                  </a:lnTo>
                  <a:lnTo>
                    <a:pt x="413" y="455"/>
                  </a:lnTo>
                  <a:lnTo>
                    <a:pt x="375" y="450"/>
                  </a:lnTo>
                  <a:lnTo>
                    <a:pt x="339" y="476"/>
                  </a:lnTo>
                  <a:lnTo>
                    <a:pt x="363" y="510"/>
                  </a:lnTo>
                  <a:lnTo>
                    <a:pt x="392" y="536"/>
                  </a:lnTo>
                  <a:lnTo>
                    <a:pt x="415" y="573"/>
                  </a:lnTo>
                  <a:lnTo>
                    <a:pt x="439" y="608"/>
                  </a:lnTo>
                  <a:lnTo>
                    <a:pt x="437" y="647"/>
                  </a:lnTo>
                  <a:lnTo>
                    <a:pt x="422" y="680"/>
                  </a:lnTo>
                  <a:lnTo>
                    <a:pt x="397" y="708"/>
                  </a:lnTo>
                  <a:lnTo>
                    <a:pt x="359" y="705"/>
                  </a:lnTo>
                  <a:lnTo>
                    <a:pt x="322" y="728"/>
                  </a:lnTo>
                  <a:lnTo>
                    <a:pt x="285" y="726"/>
                  </a:lnTo>
                  <a:lnTo>
                    <a:pt x="242" y="734"/>
                  </a:lnTo>
                  <a:lnTo>
                    <a:pt x="200" y="742"/>
                  </a:lnTo>
                  <a:lnTo>
                    <a:pt x="203" y="704"/>
                  </a:lnTo>
                  <a:lnTo>
                    <a:pt x="227" y="676"/>
                  </a:lnTo>
                  <a:lnTo>
                    <a:pt x="264" y="652"/>
                  </a:lnTo>
                  <a:lnTo>
                    <a:pt x="278" y="619"/>
                  </a:lnTo>
                  <a:lnTo>
                    <a:pt x="245" y="605"/>
                  </a:lnTo>
                  <a:lnTo>
                    <a:pt x="208" y="627"/>
                  </a:lnTo>
                  <a:lnTo>
                    <a:pt x="161" y="648"/>
                  </a:lnTo>
                  <a:lnTo>
                    <a:pt x="126" y="671"/>
                  </a:lnTo>
                  <a:lnTo>
                    <a:pt x="89" y="695"/>
                  </a:lnTo>
                  <a:lnTo>
                    <a:pt x="53" y="719"/>
                  </a:lnTo>
                  <a:lnTo>
                    <a:pt x="29" y="682"/>
                  </a:lnTo>
                  <a:lnTo>
                    <a:pt x="20" y="641"/>
                  </a:lnTo>
                  <a:lnTo>
                    <a:pt x="13" y="597"/>
                  </a:lnTo>
                  <a:lnTo>
                    <a:pt x="9" y="608"/>
                  </a:lnTo>
                </a:path>
              </a:pathLst>
            </a:custGeom>
            <a:solidFill>
              <a:srgbClr val="FE9B03"/>
            </a:solidFill>
            <a:ln w="254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867" y="3143"/>
              <a:ext cx="595" cy="621"/>
            </a:xfrm>
            <a:custGeom>
              <a:avLst/>
              <a:gdLst>
                <a:gd name="T0" fmla="*/ 62 w 595"/>
                <a:gd name="T1" fmla="*/ 277 h 621"/>
                <a:gd name="T2" fmla="*/ 124 w 595"/>
                <a:gd name="T3" fmla="*/ 327 h 621"/>
                <a:gd name="T4" fmla="*/ 172 w 595"/>
                <a:gd name="T5" fmla="*/ 397 h 621"/>
                <a:gd name="T6" fmla="*/ 208 w 595"/>
                <a:gd name="T7" fmla="*/ 466 h 621"/>
                <a:gd name="T8" fmla="*/ 251 w 595"/>
                <a:gd name="T9" fmla="*/ 549 h 621"/>
                <a:gd name="T10" fmla="*/ 296 w 595"/>
                <a:gd name="T11" fmla="*/ 620 h 621"/>
                <a:gd name="T12" fmla="*/ 375 w 595"/>
                <a:gd name="T13" fmla="*/ 600 h 621"/>
                <a:gd name="T14" fmla="*/ 437 w 595"/>
                <a:gd name="T15" fmla="*/ 539 h 621"/>
                <a:gd name="T16" fmla="*/ 422 w 595"/>
                <a:gd name="T17" fmla="*/ 488 h 621"/>
                <a:gd name="T18" fmla="*/ 359 w 595"/>
                <a:gd name="T19" fmla="*/ 437 h 621"/>
                <a:gd name="T20" fmla="*/ 330 w 595"/>
                <a:gd name="T21" fmla="*/ 357 h 621"/>
                <a:gd name="T22" fmla="*/ 380 w 595"/>
                <a:gd name="T23" fmla="*/ 331 h 621"/>
                <a:gd name="T24" fmla="*/ 445 w 595"/>
                <a:gd name="T25" fmla="*/ 382 h 621"/>
                <a:gd name="T26" fmla="*/ 506 w 595"/>
                <a:gd name="T27" fmla="*/ 444 h 621"/>
                <a:gd name="T28" fmla="*/ 578 w 595"/>
                <a:gd name="T29" fmla="*/ 458 h 621"/>
                <a:gd name="T30" fmla="*/ 593 w 595"/>
                <a:gd name="T31" fmla="*/ 390 h 621"/>
                <a:gd name="T32" fmla="*/ 583 w 595"/>
                <a:gd name="T33" fmla="*/ 312 h 621"/>
                <a:gd name="T34" fmla="*/ 573 w 595"/>
                <a:gd name="T35" fmla="*/ 237 h 621"/>
                <a:gd name="T36" fmla="*/ 501 w 595"/>
                <a:gd name="T37" fmla="*/ 234 h 621"/>
                <a:gd name="T38" fmla="*/ 425 w 595"/>
                <a:gd name="T39" fmla="*/ 242 h 621"/>
                <a:gd name="T40" fmla="*/ 348 w 595"/>
                <a:gd name="T41" fmla="*/ 262 h 621"/>
                <a:gd name="T42" fmla="*/ 325 w 595"/>
                <a:gd name="T43" fmla="*/ 196 h 621"/>
                <a:gd name="T44" fmla="*/ 399 w 595"/>
                <a:gd name="T45" fmla="*/ 188 h 621"/>
                <a:gd name="T46" fmla="*/ 481 w 595"/>
                <a:gd name="T47" fmla="*/ 156 h 621"/>
                <a:gd name="T48" fmla="*/ 496 w 595"/>
                <a:gd name="T49" fmla="*/ 86 h 621"/>
                <a:gd name="T50" fmla="*/ 434 w 595"/>
                <a:gd name="T51" fmla="*/ 35 h 621"/>
                <a:gd name="T52" fmla="*/ 364 w 595"/>
                <a:gd name="T53" fmla="*/ 9 h 621"/>
                <a:gd name="T54" fmla="*/ 296 w 595"/>
                <a:gd name="T55" fmla="*/ 32 h 621"/>
                <a:gd name="T56" fmla="*/ 295 w 595"/>
                <a:gd name="T57" fmla="*/ 106 h 621"/>
                <a:gd name="T58" fmla="*/ 240 w 595"/>
                <a:gd name="T59" fmla="*/ 79 h 621"/>
                <a:gd name="T60" fmla="*/ 174 w 595"/>
                <a:gd name="T61" fmla="*/ 41 h 621"/>
                <a:gd name="T62" fmla="*/ 103 w 595"/>
                <a:gd name="T63" fmla="*/ 88 h 621"/>
                <a:gd name="T64" fmla="*/ 102 w 595"/>
                <a:gd name="T65" fmla="*/ 150 h 621"/>
                <a:gd name="T66" fmla="*/ 168 w 595"/>
                <a:gd name="T67" fmla="*/ 188 h 621"/>
                <a:gd name="T68" fmla="*/ 215 w 595"/>
                <a:gd name="T69" fmla="*/ 258 h 621"/>
                <a:gd name="T70" fmla="*/ 140 w 595"/>
                <a:gd name="T71" fmla="*/ 267 h 621"/>
                <a:gd name="T72" fmla="*/ 69 w 595"/>
                <a:gd name="T73" fmla="*/ 253 h 621"/>
                <a:gd name="T74" fmla="*/ 0 w 595"/>
                <a:gd name="T75" fmla="*/ 226 h 62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595" h="621">
                  <a:moveTo>
                    <a:pt x="29" y="256"/>
                  </a:moveTo>
                  <a:lnTo>
                    <a:pt x="62" y="277"/>
                  </a:lnTo>
                  <a:lnTo>
                    <a:pt x="97" y="294"/>
                  </a:lnTo>
                  <a:lnTo>
                    <a:pt x="124" y="327"/>
                  </a:lnTo>
                  <a:lnTo>
                    <a:pt x="142" y="366"/>
                  </a:lnTo>
                  <a:lnTo>
                    <a:pt x="172" y="397"/>
                  </a:lnTo>
                  <a:lnTo>
                    <a:pt x="176" y="435"/>
                  </a:lnTo>
                  <a:lnTo>
                    <a:pt x="208" y="466"/>
                  </a:lnTo>
                  <a:lnTo>
                    <a:pt x="221" y="506"/>
                  </a:lnTo>
                  <a:lnTo>
                    <a:pt x="251" y="549"/>
                  </a:lnTo>
                  <a:lnTo>
                    <a:pt x="281" y="581"/>
                  </a:lnTo>
                  <a:lnTo>
                    <a:pt x="296" y="620"/>
                  </a:lnTo>
                  <a:lnTo>
                    <a:pt x="332" y="617"/>
                  </a:lnTo>
                  <a:lnTo>
                    <a:pt x="375" y="600"/>
                  </a:lnTo>
                  <a:lnTo>
                    <a:pt x="404" y="569"/>
                  </a:lnTo>
                  <a:lnTo>
                    <a:pt x="437" y="539"/>
                  </a:lnTo>
                  <a:lnTo>
                    <a:pt x="456" y="506"/>
                  </a:lnTo>
                  <a:lnTo>
                    <a:pt x="422" y="488"/>
                  </a:lnTo>
                  <a:lnTo>
                    <a:pt x="393" y="457"/>
                  </a:lnTo>
                  <a:lnTo>
                    <a:pt x="359" y="437"/>
                  </a:lnTo>
                  <a:lnTo>
                    <a:pt x="331" y="394"/>
                  </a:lnTo>
                  <a:lnTo>
                    <a:pt x="330" y="357"/>
                  </a:lnTo>
                  <a:lnTo>
                    <a:pt x="346" y="324"/>
                  </a:lnTo>
                  <a:lnTo>
                    <a:pt x="380" y="331"/>
                  </a:lnTo>
                  <a:lnTo>
                    <a:pt x="414" y="352"/>
                  </a:lnTo>
                  <a:lnTo>
                    <a:pt x="445" y="382"/>
                  </a:lnTo>
                  <a:lnTo>
                    <a:pt x="476" y="412"/>
                  </a:lnTo>
                  <a:lnTo>
                    <a:pt x="506" y="444"/>
                  </a:lnTo>
                  <a:lnTo>
                    <a:pt x="536" y="474"/>
                  </a:lnTo>
                  <a:lnTo>
                    <a:pt x="578" y="458"/>
                  </a:lnTo>
                  <a:lnTo>
                    <a:pt x="594" y="427"/>
                  </a:lnTo>
                  <a:lnTo>
                    <a:pt x="593" y="390"/>
                  </a:lnTo>
                  <a:lnTo>
                    <a:pt x="587" y="349"/>
                  </a:lnTo>
                  <a:lnTo>
                    <a:pt x="583" y="312"/>
                  </a:lnTo>
                  <a:lnTo>
                    <a:pt x="578" y="275"/>
                  </a:lnTo>
                  <a:lnTo>
                    <a:pt x="573" y="237"/>
                  </a:lnTo>
                  <a:lnTo>
                    <a:pt x="539" y="219"/>
                  </a:lnTo>
                  <a:lnTo>
                    <a:pt x="501" y="234"/>
                  </a:lnTo>
                  <a:lnTo>
                    <a:pt x="461" y="250"/>
                  </a:lnTo>
                  <a:lnTo>
                    <a:pt x="425" y="242"/>
                  </a:lnTo>
                  <a:lnTo>
                    <a:pt x="385" y="258"/>
                  </a:lnTo>
                  <a:lnTo>
                    <a:pt x="348" y="262"/>
                  </a:lnTo>
                  <a:lnTo>
                    <a:pt x="317" y="231"/>
                  </a:lnTo>
                  <a:lnTo>
                    <a:pt x="325" y="196"/>
                  </a:lnTo>
                  <a:lnTo>
                    <a:pt x="363" y="194"/>
                  </a:lnTo>
                  <a:lnTo>
                    <a:pt x="399" y="188"/>
                  </a:lnTo>
                  <a:lnTo>
                    <a:pt x="440" y="171"/>
                  </a:lnTo>
                  <a:lnTo>
                    <a:pt x="481" y="156"/>
                  </a:lnTo>
                  <a:lnTo>
                    <a:pt x="512" y="128"/>
                  </a:lnTo>
                  <a:lnTo>
                    <a:pt x="496" y="86"/>
                  </a:lnTo>
                  <a:lnTo>
                    <a:pt x="466" y="54"/>
                  </a:lnTo>
                  <a:lnTo>
                    <a:pt x="434" y="35"/>
                  </a:lnTo>
                  <a:lnTo>
                    <a:pt x="400" y="16"/>
                  </a:lnTo>
                  <a:lnTo>
                    <a:pt x="364" y="9"/>
                  </a:lnTo>
                  <a:lnTo>
                    <a:pt x="331" y="0"/>
                  </a:lnTo>
                  <a:lnTo>
                    <a:pt x="296" y="32"/>
                  </a:lnTo>
                  <a:lnTo>
                    <a:pt x="291" y="67"/>
                  </a:lnTo>
                  <a:lnTo>
                    <a:pt x="295" y="106"/>
                  </a:lnTo>
                  <a:lnTo>
                    <a:pt x="256" y="119"/>
                  </a:lnTo>
                  <a:lnTo>
                    <a:pt x="240" y="79"/>
                  </a:lnTo>
                  <a:lnTo>
                    <a:pt x="210" y="49"/>
                  </a:lnTo>
                  <a:lnTo>
                    <a:pt x="174" y="41"/>
                  </a:lnTo>
                  <a:lnTo>
                    <a:pt x="143" y="74"/>
                  </a:lnTo>
                  <a:lnTo>
                    <a:pt x="103" y="88"/>
                  </a:lnTo>
                  <a:lnTo>
                    <a:pt x="71" y="118"/>
                  </a:lnTo>
                  <a:lnTo>
                    <a:pt x="102" y="150"/>
                  </a:lnTo>
                  <a:lnTo>
                    <a:pt x="135" y="167"/>
                  </a:lnTo>
                  <a:lnTo>
                    <a:pt x="168" y="188"/>
                  </a:lnTo>
                  <a:lnTo>
                    <a:pt x="197" y="218"/>
                  </a:lnTo>
                  <a:lnTo>
                    <a:pt x="215" y="258"/>
                  </a:lnTo>
                  <a:lnTo>
                    <a:pt x="173" y="274"/>
                  </a:lnTo>
                  <a:lnTo>
                    <a:pt x="140" y="267"/>
                  </a:lnTo>
                  <a:lnTo>
                    <a:pt x="103" y="261"/>
                  </a:lnTo>
                  <a:lnTo>
                    <a:pt x="69" y="253"/>
                  </a:lnTo>
                  <a:lnTo>
                    <a:pt x="34" y="233"/>
                  </a:lnTo>
                  <a:lnTo>
                    <a:pt x="0" y="226"/>
                  </a:lnTo>
                  <a:lnTo>
                    <a:pt x="29" y="256"/>
                  </a:lnTo>
                </a:path>
              </a:pathLst>
            </a:custGeom>
            <a:solidFill>
              <a:srgbClr val="FE9B03"/>
            </a:solidFill>
            <a:ln w="254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H="1">
              <a:off x="3729" y="3696"/>
              <a:ext cx="79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2343" y="3207"/>
              <a:ext cx="1622" cy="1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Inner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Mitochondrial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Membrane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28165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D6902A5-1A58-47B2-8EF9-A9F8C73E5DB6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400" dirty="0"/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>
          <a:xfrm>
            <a:off x="705644" y="152400"/>
            <a:ext cx="7772400" cy="11430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/>
          <a:p>
            <a:pPr eaLnBrk="1" hangingPunct="1"/>
            <a:r>
              <a:rPr lang="en-US" altLang="en-US" sz="3600" b="1" dirty="0" smtClean="0">
                <a:solidFill>
                  <a:schemeClr val="tx1"/>
                </a:solidFill>
              </a:rPr>
              <a:t>MAX ATP YIELD FOR CELLULAR RESPIRATION (EUKARYOTES)</a:t>
            </a:r>
          </a:p>
        </p:txBody>
      </p:sp>
      <p:sp>
        <p:nvSpPr>
          <p:cNvPr id="51204" name="Rectangle 3"/>
          <p:cNvSpPr>
            <a:spLocks noChangeArrowheads="1"/>
          </p:cNvSpPr>
          <p:nvPr/>
        </p:nvSpPr>
        <p:spPr bwMode="auto">
          <a:xfrm>
            <a:off x="3643313" y="6432550"/>
            <a:ext cx="396081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dirty="0">
                <a:solidFill>
                  <a:srgbClr val="FF0000"/>
                </a:solidFill>
                <a:latin typeface="Arial" panose="020B0604020202020204" pitchFamily="34" charset="0"/>
              </a:rPr>
              <a:t>36 ATP (maximum per glucose)</a:t>
            </a:r>
          </a:p>
        </p:txBody>
      </p:sp>
      <p:grpSp>
        <p:nvGrpSpPr>
          <p:cNvPr id="69636" name="Group 4"/>
          <p:cNvGrpSpPr>
            <a:grpSpLocks/>
          </p:cNvGrpSpPr>
          <p:nvPr/>
        </p:nvGrpSpPr>
        <p:grpSpPr bwMode="auto">
          <a:xfrm>
            <a:off x="61913" y="1828800"/>
            <a:ext cx="8864600" cy="4565650"/>
            <a:chOff x="39" y="1152"/>
            <a:chExt cx="5584" cy="2876"/>
          </a:xfrm>
        </p:grpSpPr>
        <p:sp>
          <p:nvSpPr>
            <p:cNvPr id="51206" name="Freeform 5"/>
            <p:cNvSpPr>
              <a:spLocks/>
            </p:cNvSpPr>
            <p:nvPr/>
          </p:nvSpPr>
          <p:spPr bwMode="auto">
            <a:xfrm>
              <a:off x="1728" y="1152"/>
              <a:ext cx="3877" cy="2401"/>
            </a:xfrm>
            <a:custGeom>
              <a:avLst/>
              <a:gdLst>
                <a:gd name="T0" fmla="*/ 1644 w 3877"/>
                <a:gd name="T1" fmla="*/ 12 h 2401"/>
                <a:gd name="T2" fmla="*/ 1932 w 3877"/>
                <a:gd name="T3" fmla="*/ 36 h 2401"/>
                <a:gd name="T4" fmla="*/ 2220 w 3877"/>
                <a:gd name="T5" fmla="*/ 60 h 2401"/>
                <a:gd name="T6" fmla="*/ 2604 w 3877"/>
                <a:gd name="T7" fmla="*/ 108 h 2401"/>
                <a:gd name="T8" fmla="*/ 2844 w 3877"/>
                <a:gd name="T9" fmla="*/ 144 h 2401"/>
                <a:gd name="T10" fmla="*/ 3180 w 3877"/>
                <a:gd name="T11" fmla="*/ 216 h 2401"/>
                <a:gd name="T12" fmla="*/ 3396 w 3877"/>
                <a:gd name="T13" fmla="*/ 276 h 2401"/>
                <a:gd name="T14" fmla="*/ 3612 w 3877"/>
                <a:gd name="T15" fmla="*/ 396 h 2401"/>
                <a:gd name="T16" fmla="*/ 3696 w 3877"/>
                <a:gd name="T17" fmla="*/ 516 h 2401"/>
                <a:gd name="T18" fmla="*/ 3780 w 3877"/>
                <a:gd name="T19" fmla="*/ 732 h 2401"/>
                <a:gd name="T20" fmla="*/ 3840 w 3877"/>
                <a:gd name="T21" fmla="*/ 948 h 2401"/>
                <a:gd name="T22" fmla="*/ 3864 w 3877"/>
                <a:gd name="T23" fmla="*/ 1188 h 2401"/>
                <a:gd name="T24" fmla="*/ 3876 w 3877"/>
                <a:gd name="T25" fmla="*/ 1392 h 2401"/>
                <a:gd name="T26" fmla="*/ 3876 w 3877"/>
                <a:gd name="T27" fmla="*/ 1680 h 2401"/>
                <a:gd name="T28" fmla="*/ 3864 w 3877"/>
                <a:gd name="T29" fmla="*/ 1944 h 2401"/>
                <a:gd name="T30" fmla="*/ 3828 w 3877"/>
                <a:gd name="T31" fmla="*/ 2076 h 2401"/>
                <a:gd name="T32" fmla="*/ 3696 w 3877"/>
                <a:gd name="T33" fmla="*/ 2244 h 2401"/>
                <a:gd name="T34" fmla="*/ 3504 w 3877"/>
                <a:gd name="T35" fmla="*/ 2292 h 2401"/>
                <a:gd name="T36" fmla="*/ 3252 w 3877"/>
                <a:gd name="T37" fmla="*/ 2340 h 2401"/>
                <a:gd name="T38" fmla="*/ 2964 w 3877"/>
                <a:gd name="T39" fmla="*/ 2352 h 2401"/>
                <a:gd name="T40" fmla="*/ 2724 w 3877"/>
                <a:gd name="T41" fmla="*/ 2364 h 2401"/>
                <a:gd name="T42" fmla="*/ 2532 w 3877"/>
                <a:gd name="T43" fmla="*/ 2388 h 2401"/>
                <a:gd name="T44" fmla="*/ 2316 w 3877"/>
                <a:gd name="T45" fmla="*/ 2400 h 2401"/>
                <a:gd name="T46" fmla="*/ 2100 w 3877"/>
                <a:gd name="T47" fmla="*/ 2400 h 2401"/>
                <a:gd name="T48" fmla="*/ 1944 w 3877"/>
                <a:gd name="T49" fmla="*/ 2400 h 2401"/>
                <a:gd name="T50" fmla="*/ 1716 w 3877"/>
                <a:gd name="T51" fmla="*/ 2400 h 2401"/>
                <a:gd name="T52" fmla="*/ 1500 w 3877"/>
                <a:gd name="T53" fmla="*/ 2400 h 2401"/>
                <a:gd name="T54" fmla="*/ 1284 w 3877"/>
                <a:gd name="T55" fmla="*/ 2400 h 2401"/>
                <a:gd name="T56" fmla="*/ 1044 w 3877"/>
                <a:gd name="T57" fmla="*/ 2400 h 2401"/>
                <a:gd name="T58" fmla="*/ 828 w 3877"/>
                <a:gd name="T59" fmla="*/ 2400 h 2401"/>
                <a:gd name="T60" fmla="*/ 636 w 3877"/>
                <a:gd name="T61" fmla="*/ 2388 h 2401"/>
                <a:gd name="T62" fmla="*/ 516 w 3877"/>
                <a:gd name="T63" fmla="*/ 2364 h 2401"/>
                <a:gd name="T64" fmla="*/ 324 w 3877"/>
                <a:gd name="T65" fmla="*/ 2316 h 2401"/>
                <a:gd name="T66" fmla="*/ 204 w 3877"/>
                <a:gd name="T67" fmla="*/ 2220 h 2401"/>
                <a:gd name="T68" fmla="*/ 132 w 3877"/>
                <a:gd name="T69" fmla="*/ 2004 h 2401"/>
                <a:gd name="T70" fmla="*/ 84 w 3877"/>
                <a:gd name="T71" fmla="*/ 1764 h 2401"/>
                <a:gd name="T72" fmla="*/ 36 w 3877"/>
                <a:gd name="T73" fmla="*/ 1524 h 2401"/>
                <a:gd name="T74" fmla="*/ 12 w 3877"/>
                <a:gd name="T75" fmla="*/ 1308 h 2401"/>
                <a:gd name="T76" fmla="*/ 0 w 3877"/>
                <a:gd name="T77" fmla="*/ 996 h 2401"/>
                <a:gd name="T78" fmla="*/ 0 w 3877"/>
                <a:gd name="T79" fmla="*/ 732 h 2401"/>
                <a:gd name="T80" fmla="*/ 36 w 3877"/>
                <a:gd name="T81" fmla="*/ 516 h 2401"/>
                <a:gd name="T82" fmla="*/ 156 w 3877"/>
                <a:gd name="T83" fmla="*/ 324 h 2401"/>
                <a:gd name="T84" fmla="*/ 300 w 3877"/>
                <a:gd name="T85" fmla="*/ 240 h 2401"/>
                <a:gd name="T86" fmla="*/ 432 w 3877"/>
                <a:gd name="T87" fmla="*/ 144 h 2401"/>
                <a:gd name="T88" fmla="*/ 540 w 3877"/>
                <a:gd name="T89" fmla="*/ 72 h 2401"/>
                <a:gd name="T90" fmla="*/ 660 w 3877"/>
                <a:gd name="T91" fmla="*/ 36 h 2401"/>
                <a:gd name="T92" fmla="*/ 792 w 3877"/>
                <a:gd name="T93" fmla="*/ 24 h 2401"/>
                <a:gd name="T94" fmla="*/ 912 w 3877"/>
                <a:gd name="T95" fmla="*/ 24 h 2401"/>
                <a:gd name="T96" fmla="*/ 1020 w 3877"/>
                <a:gd name="T97" fmla="*/ 24 h 2401"/>
                <a:gd name="T98" fmla="*/ 1140 w 3877"/>
                <a:gd name="T99" fmla="*/ 24 h 2401"/>
                <a:gd name="T100" fmla="*/ 1260 w 3877"/>
                <a:gd name="T101" fmla="*/ 24 h 2401"/>
                <a:gd name="T102" fmla="*/ 1368 w 3877"/>
                <a:gd name="T103" fmla="*/ 24 h 2401"/>
                <a:gd name="T104" fmla="*/ 1476 w 3877"/>
                <a:gd name="T105" fmla="*/ 12 h 2401"/>
                <a:gd name="T106" fmla="*/ 1536 w 3877"/>
                <a:gd name="T107" fmla="*/ 0 h 240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3877" h="2401">
                  <a:moveTo>
                    <a:pt x="1536" y="0"/>
                  </a:moveTo>
                  <a:lnTo>
                    <a:pt x="1572" y="12"/>
                  </a:lnTo>
                  <a:lnTo>
                    <a:pt x="1644" y="12"/>
                  </a:lnTo>
                  <a:lnTo>
                    <a:pt x="1740" y="24"/>
                  </a:lnTo>
                  <a:lnTo>
                    <a:pt x="1836" y="24"/>
                  </a:lnTo>
                  <a:lnTo>
                    <a:pt x="1932" y="36"/>
                  </a:lnTo>
                  <a:lnTo>
                    <a:pt x="2028" y="36"/>
                  </a:lnTo>
                  <a:lnTo>
                    <a:pt x="2124" y="48"/>
                  </a:lnTo>
                  <a:lnTo>
                    <a:pt x="2220" y="60"/>
                  </a:lnTo>
                  <a:lnTo>
                    <a:pt x="2364" y="72"/>
                  </a:lnTo>
                  <a:lnTo>
                    <a:pt x="2484" y="84"/>
                  </a:lnTo>
                  <a:lnTo>
                    <a:pt x="2604" y="108"/>
                  </a:lnTo>
                  <a:lnTo>
                    <a:pt x="2676" y="120"/>
                  </a:lnTo>
                  <a:lnTo>
                    <a:pt x="2772" y="132"/>
                  </a:lnTo>
                  <a:lnTo>
                    <a:pt x="2844" y="144"/>
                  </a:lnTo>
                  <a:lnTo>
                    <a:pt x="2964" y="168"/>
                  </a:lnTo>
                  <a:lnTo>
                    <a:pt x="3084" y="192"/>
                  </a:lnTo>
                  <a:lnTo>
                    <a:pt x="3180" y="216"/>
                  </a:lnTo>
                  <a:lnTo>
                    <a:pt x="3276" y="228"/>
                  </a:lnTo>
                  <a:lnTo>
                    <a:pt x="3348" y="252"/>
                  </a:lnTo>
                  <a:lnTo>
                    <a:pt x="3396" y="276"/>
                  </a:lnTo>
                  <a:lnTo>
                    <a:pt x="3468" y="300"/>
                  </a:lnTo>
                  <a:lnTo>
                    <a:pt x="3540" y="372"/>
                  </a:lnTo>
                  <a:lnTo>
                    <a:pt x="3612" y="396"/>
                  </a:lnTo>
                  <a:lnTo>
                    <a:pt x="3648" y="432"/>
                  </a:lnTo>
                  <a:lnTo>
                    <a:pt x="3672" y="468"/>
                  </a:lnTo>
                  <a:lnTo>
                    <a:pt x="3696" y="516"/>
                  </a:lnTo>
                  <a:lnTo>
                    <a:pt x="3720" y="588"/>
                  </a:lnTo>
                  <a:lnTo>
                    <a:pt x="3756" y="684"/>
                  </a:lnTo>
                  <a:lnTo>
                    <a:pt x="3780" y="732"/>
                  </a:lnTo>
                  <a:lnTo>
                    <a:pt x="3804" y="780"/>
                  </a:lnTo>
                  <a:lnTo>
                    <a:pt x="3828" y="876"/>
                  </a:lnTo>
                  <a:lnTo>
                    <a:pt x="3840" y="948"/>
                  </a:lnTo>
                  <a:lnTo>
                    <a:pt x="3852" y="1044"/>
                  </a:lnTo>
                  <a:lnTo>
                    <a:pt x="3852" y="1116"/>
                  </a:lnTo>
                  <a:lnTo>
                    <a:pt x="3864" y="1188"/>
                  </a:lnTo>
                  <a:lnTo>
                    <a:pt x="3864" y="1284"/>
                  </a:lnTo>
                  <a:lnTo>
                    <a:pt x="3876" y="1356"/>
                  </a:lnTo>
                  <a:lnTo>
                    <a:pt x="3876" y="1392"/>
                  </a:lnTo>
                  <a:lnTo>
                    <a:pt x="3876" y="1488"/>
                  </a:lnTo>
                  <a:lnTo>
                    <a:pt x="3876" y="1584"/>
                  </a:lnTo>
                  <a:lnTo>
                    <a:pt x="3876" y="1680"/>
                  </a:lnTo>
                  <a:lnTo>
                    <a:pt x="3876" y="1776"/>
                  </a:lnTo>
                  <a:lnTo>
                    <a:pt x="3876" y="1848"/>
                  </a:lnTo>
                  <a:lnTo>
                    <a:pt x="3864" y="1944"/>
                  </a:lnTo>
                  <a:lnTo>
                    <a:pt x="3852" y="1992"/>
                  </a:lnTo>
                  <a:lnTo>
                    <a:pt x="3852" y="2028"/>
                  </a:lnTo>
                  <a:lnTo>
                    <a:pt x="3828" y="2076"/>
                  </a:lnTo>
                  <a:lnTo>
                    <a:pt x="3792" y="2172"/>
                  </a:lnTo>
                  <a:lnTo>
                    <a:pt x="3744" y="2208"/>
                  </a:lnTo>
                  <a:lnTo>
                    <a:pt x="3696" y="2244"/>
                  </a:lnTo>
                  <a:lnTo>
                    <a:pt x="3648" y="2268"/>
                  </a:lnTo>
                  <a:lnTo>
                    <a:pt x="3576" y="2280"/>
                  </a:lnTo>
                  <a:lnTo>
                    <a:pt x="3504" y="2292"/>
                  </a:lnTo>
                  <a:lnTo>
                    <a:pt x="3384" y="2316"/>
                  </a:lnTo>
                  <a:lnTo>
                    <a:pt x="3348" y="2328"/>
                  </a:lnTo>
                  <a:lnTo>
                    <a:pt x="3252" y="2340"/>
                  </a:lnTo>
                  <a:lnTo>
                    <a:pt x="3156" y="2340"/>
                  </a:lnTo>
                  <a:lnTo>
                    <a:pt x="3060" y="2352"/>
                  </a:lnTo>
                  <a:lnTo>
                    <a:pt x="2964" y="2352"/>
                  </a:lnTo>
                  <a:lnTo>
                    <a:pt x="2892" y="2352"/>
                  </a:lnTo>
                  <a:lnTo>
                    <a:pt x="2796" y="2364"/>
                  </a:lnTo>
                  <a:lnTo>
                    <a:pt x="2724" y="2364"/>
                  </a:lnTo>
                  <a:lnTo>
                    <a:pt x="2652" y="2376"/>
                  </a:lnTo>
                  <a:lnTo>
                    <a:pt x="2580" y="2376"/>
                  </a:lnTo>
                  <a:lnTo>
                    <a:pt x="2532" y="2388"/>
                  </a:lnTo>
                  <a:lnTo>
                    <a:pt x="2460" y="2388"/>
                  </a:lnTo>
                  <a:lnTo>
                    <a:pt x="2364" y="2400"/>
                  </a:lnTo>
                  <a:lnTo>
                    <a:pt x="2316" y="2400"/>
                  </a:lnTo>
                  <a:lnTo>
                    <a:pt x="2244" y="2400"/>
                  </a:lnTo>
                  <a:lnTo>
                    <a:pt x="2172" y="2400"/>
                  </a:lnTo>
                  <a:lnTo>
                    <a:pt x="2100" y="2400"/>
                  </a:lnTo>
                  <a:lnTo>
                    <a:pt x="2028" y="2400"/>
                  </a:lnTo>
                  <a:lnTo>
                    <a:pt x="1980" y="2400"/>
                  </a:lnTo>
                  <a:lnTo>
                    <a:pt x="1944" y="2400"/>
                  </a:lnTo>
                  <a:lnTo>
                    <a:pt x="1860" y="2400"/>
                  </a:lnTo>
                  <a:lnTo>
                    <a:pt x="1812" y="2400"/>
                  </a:lnTo>
                  <a:lnTo>
                    <a:pt x="1716" y="2400"/>
                  </a:lnTo>
                  <a:lnTo>
                    <a:pt x="1668" y="2400"/>
                  </a:lnTo>
                  <a:lnTo>
                    <a:pt x="1572" y="2400"/>
                  </a:lnTo>
                  <a:lnTo>
                    <a:pt x="1500" y="2400"/>
                  </a:lnTo>
                  <a:lnTo>
                    <a:pt x="1428" y="2400"/>
                  </a:lnTo>
                  <a:lnTo>
                    <a:pt x="1356" y="2400"/>
                  </a:lnTo>
                  <a:lnTo>
                    <a:pt x="1284" y="2400"/>
                  </a:lnTo>
                  <a:lnTo>
                    <a:pt x="1212" y="2400"/>
                  </a:lnTo>
                  <a:lnTo>
                    <a:pt x="1140" y="2400"/>
                  </a:lnTo>
                  <a:lnTo>
                    <a:pt x="1044" y="2400"/>
                  </a:lnTo>
                  <a:lnTo>
                    <a:pt x="972" y="2400"/>
                  </a:lnTo>
                  <a:lnTo>
                    <a:pt x="900" y="2400"/>
                  </a:lnTo>
                  <a:lnTo>
                    <a:pt x="828" y="2400"/>
                  </a:lnTo>
                  <a:lnTo>
                    <a:pt x="732" y="2400"/>
                  </a:lnTo>
                  <a:lnTo>
                    <a:pt x="684" y="2400"/>
                  </a:lnTo>
                  <a:lnTo>
                    <a:pt x="636" y="2388"/>
                  </a:lnTo>
                  <a:lnTo>
                    <a:pt x="588" y="2388"/>
                  </a:lnTo>
                  <a:lnTo>
                    <a:pt x="552" y="2376"/>
                  </a:lnTo>
                  <a:lnTo>
                    <a:pt x="516" y="2364"/>
                  </a:lnTo>
                  <a:lnTo>
                    <a:pt x="444" y="2364"/>
                  </a:lnTo>
                  <a:lnTo>
                    <a:pt x="396" y="2328"/>
                  </a:lnTo>
                  <a:lnTo>
                    <a:pt x="324" y="2316"/>
                  </a:lnTo>
                  <a:lnTo>
                    <a:pt x="288" y="2292"/>
                  </a:lnTo>
                  <a:lnTo>
                    <a:pt x="252" y="2268"/>
                  </a:lnTo>
                  <a:lnTo>
                    <a:pt x="204" y="2220"/>
                  </a:lnTo>
                  <a:lnTo>
                    <a:pt x="180" y="2148"/>
                  </a:lnTo>
                  <a:lnTo>
                    <a:pt x="156" y="2076"/>
                  </a:lnTo>
                  <a:lnTo>
                    <a:pt x="132" y="2004"/>
                  </a:lnTo>
                  <a:lnTo>
                    <a:pt x="120" y="1932"/>
                  </a:lnTo>
                  <a:lnTo>
                    <a:pt x="96" y="1860"/>
                  </a:lnTo>
                  <a:lnTo>
                    <a:pt x="84" y="1764"/>
                  </a:lnTo>
                  <a:lnTo>
                    <a:pt x="60" y="1692"/>
                  </a:lnTo>
                  <a:lnTo>
                    <a:pt x="48" y="1620"/>
                  </a:lnTo>
                  <a:lnTo>
                    <a:pt x="36" y="1524"/>
                  </a:lnTo>
                  <a:lnTo>
                    <a:pt x="24" y="1452"/>
                  </a:lnTo>
                  <a:lnTo>
                    <a:pt x="12" y="1404"/>
                  </a:lnTo>
                  <a:lnTo>
                    <a:pt x="12" y="1308"/>
                  </a:lnTo>
                  <a:lnTo>
                    <a:pt x="0" y="1212"/>
                  </a:lnTo>
                  <a:lnTo>
                    <a:pt x="0" y="1116"/>
                  </a:lnTo>
                  <a:lnTo>
                    <a:pt x="0" y="996"/>
                  </a:lnTo>
                  <a:lnTo>
                    <a:pt x="0" y="900"/>
                  </a:lnTo>
                  <a:lnTo>
                    <a:pt x="0" y="804"/>
                  </a:lnTo>
                  <a:lnTo>
                    <a:pt x="0" y="732"/>
                  </a:lnTo>
                  <a:lnTo>
                    <a:pt x="12" y="684"/>
                  </a:lnTo>
                  <a:lnTo>
                    <a:pt x="24" y="588"/>
                  </a:lnTo>
                  <a:lnTo>
                    <a:pt x="36" y="516"/>
                  </a:lnTo>
                  <a:lnTo>
                    <a:pt x="60" y="468"/>
                  </a:lnTo>
                  <a:lnTo>
                    <a:pt x="108" y="372"/>
                  </a:lnTo>
                  <a:lnTo>
                    <a:pt x="156" y="324"/>
                  </a:lnTo>
                  <a:lnTo>
                    <a:pt x="228" y="300"/>
                  </a:lnTo>
                  <a:lnTo>
                    <a:pt x="264" y="264"/>
                  </a:lnTo>
                  <a:lnTo>
                    <a:pt x="300" y="240"/>
                  </a:lnTo>
                  <a:lnTo>
                    <a:pt x="336" y="216"/>
                  </a:lnTo>
                  <a:lnTo>
                    <a:pt x="384" y="180"/>
                  </a:lnTo>
                  <a:lnTo>
                    <a:pt x="432" y="144"/>
                  </a:lnTo>
                  <a:lnTo>
                    <a:pt x="468" y="108"/>
                  </a:lnTo>
                  <a:lnTo>
                    <a:pt x="504" y="96"/>
                  </a:lnTo>
                  <a:lnTo>
                    <a:pt x="540" y="72"/>
                  </a:lnTo>
                  <a:lnTo>
                    <a:pt x="588" y="48"/>
                  </a:lnTo>
                  <a:lnTo>
                    <a:pt x="624" y="36"/>
                  </a:lnTo>
                  <a:lnTo>
                    <a:pt x="660" y="36"/>
                  </a:lnTo>
                  <a:lnTo>
                    <a:pt x="708" y="24"/>
                  </a:lnTo>
                  <a:lnTo>
                    <a:pt x="756" y="24"/>
                  </a:lnTo>
                  <a:lnTo>
                    <a:pt x="792" y="24"/>
                  </a:lnTo>
                  <a:lnTo>
                    <a:pt x="828" y="24"/>
                  </a:lnTo>
                  <a:lnTo>
                    <a:pt x="864" y="24"/>
                  </a:lnTo>
                  <a:lnTo>
                    <a:pt x="912" y="24"/>
                  </a:lnTo>
                  <a:lnTo>
                    <a:pt x="948" y="24"/>
                  </a:lnTo>
                  <a:lnTo>
                    <a:pt x="984" y="24"/>
                  </a:lnTo>
                  <a:lnTo>
                    <a:pt x="1020" y="24"/>
                  </a:lnTo>
                  <a:lnTo>
                    <a:pt x="1056" y="24"/>
                  </a:lnTo>
                  <a:lnTo>
                    <a:pt x="1092" y="24"/>
                  </a:lnTo>
                  <a:lnTo>
                    <a:pt x="1140" y="24"/>
                  </a:lnTo>
                  <a:lnTo>
                    <a:pt x="1188" y="24"/>
                  </a:lnTo>
                  <a:lnTo>
                    <a:pt x="1224" y="24"/>
                  </a:lnTo>
                  <a:lnTo>
                    <a:pt x="1260" y="24"/>
                  </a:lnTo>
                  <a:lnTo>
                    <a:pt x="1296" y="24"/>
                  </a:lnTo>
                  <a:lnTo>
                    <a:pt x="1332" y="24"/>
                  </a:lnTo>
                  <a:lnTo>
                    <a:pt x="1368" y="24"/>
                  </a:lnTo>
                  <a:lnTo>
                    <a:pt x="1404" y="24"/>
                  </a:lnTo>
                  <a:lnTo>
                    <a:pt x="1440" y="24"/>
                  </a:lnTo>
                  <a:lnTo>
                    <a:pt x="1476" y="12"/>
                  </a:lnTo>
                  <a:lnTo>
                    <a:pt x="1512" y="12"/>
                  </a:lnTo>
                  <a:lnTo>
                    <a:pt x="1548" y="12"/>
                  </a:lnTo>
                  <a:lnTo>
                    <a:pt x="1536" y="0"/>
                  </a:lnTo>
                </a:path>
              </a:pathLst>
            </a:custGeom>
            <a:solidFill>
              <a:srgbClr val="BC3700"/>
            </a:solidFill>
            <a:ln w="127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07" name="Freeform 6"/>
            <p:cNvSpPr>
              <a:spLocks/>
            </p:cNvSpPr>
            <p:nvPr/>
          </p:nvSpPr>
          <p:spPr bwMode="auto">
            <a:xfrm>
              <a:off x="1884" y="1380"/>
              <a:ext cx="3553" cy="2017"/>
            </a:xfrm>
            <a:custGeom>
              <a:avLst/>
              <a:gdLst>
                <a:gd name="T0" fmla="*/ 3360 w 3553"/>
                <a:gd name="T1" fmla="*/ 1440 h 2017"/>
                <a:gd name="T2" fmla="*/ 3180 w 3553"/>
                <a:gd name="T3" fmla="*/ 1428 h 2017"/>
                <a:gd name="T4" fmla="*/ 3276 w 3553"/>
                <a:gd name="T5" fmla="*/ 1620 h 2017"/>
                <a:gd name="T6" fmla="*/ 3348 w 3553"/>
                <a:gd name="T7" fmla="*/ 1836 h 2017"/>
                <a:gd name="T8" fmla="*/ 3132 w 3553"/>
                <a:gd name="T9" fmla="*/ 1920 h 2017"/>
                <a:gd name="T10" fmla="*/ 2952 w 3553"/>
                <a:gd name="T11" fmla="*/ 1800 h 2017"/>
                <a:gd name="T12" fmla="*/ 2808 w 3553"/>
                <a:gd name="T13" fmla="*/ 1764 h 2017"/>
                <a:gd name="T14" fmla="*/ 2772 w 3553"/>
                <a:gd name="T15" fmla="*/ 1956 h 2017"/>
                <a:gd name="T16" fmla="*/ 2532 w 3553"/>
                <a:gd name="T17" fmla="*/ 1992 h 2017"/>
                <a:gd name="T18" fmla="*/ 2256 w 3553"/>
                <a:gd name="T19" fmla="*/ 2004 h 2017"/>
                <a:gd name="T20" fmla="*/ 2040 w 3553"/>
                <a:gd name="T21" fmla="*/ 2004 h 2017"/>
                <a:gd name="T22" fmla="*/ 1788 w 3553"/>
                <a:gd name="T23" fmla="*/ 2016 h 2017"/>
                <a:gd name="T24" fmla="*/ 1452 w 3553"/>
                <a:gd name="T25" fmla="*/ 2016 h 2017"/>
                <a:gd name="T26" fmla="*/ 1188 w 3553"/>
                <a:gd name="T27" fmla="*/ 2016 h 2017"/>
                <a:gd name="T28" fmla="*/ 900 w 3553"/>
                <a:gd name="T29" fmla="*/ 1992 h 2017"/>
                <a:gd name="T30" fmla="*/ 636 w 3553"/>
                <a:gd name="T31" fmla="*/ 1944 h 2017"/>
                <a:gd name="T32" fmla="*/ 408 w 3553"/>
                <a:gd name="T33" fmla="*/ 1944 h 2017"/>
                <a:gd name="T34" fmla="*/ 276 w 3553"/>
                <a:gd name="T35" fmla="*/ 1812 h 2017"/>
                <a:gd name="T36" fmla="*/ 432 w 3553"/>
                <a:gd name="T37" fmla="*/ 1644 h 2017"/>
                <a:gd name="T38" fmla="*/ 336 w 3553"/>
                <a:gd name="T39" fmla="*/ 1512 h 2017"/>
                <a:gd name="T40" fmla="*/ 108 w 3553"/>
                <a:gd name="T41" fmla="*/ 1608 h 2017"/>
                <a:gd name="T42" fmla="*/ 108 w 3553"/>
                <a:gd name="T43" fmla="*/ 1416 h 2017"/>
                <a:gd name="T44" fmla="*/ 72 w 3553"/>
                <a:gd name="T45" fmla="*/ 1260 h 2017"/>
                <a:gd name="T46" fmla="*/ 0 w 3553"/>
                <a:gd name="T47" fmla="*/ 1152 h 2017"/>
                <a:gd name="T48" fmla="*/ 12 w 3553"/>
                <a:gd name="T49" fmla="*/ 936 h 2017"/>
                <a:gd name="T50" fmla="*/ 12 w 3553"/>
                <a:gd name="T51" fmla="*/ 720 h 2017"/>
                <a:gd name="T52" fmla="*/ 24 w 3553"/>
                <a:gd name="T53" fmla="*/ 504 h 2017"/>
                <a:gd name="T54" fmla="*/ 12 w 3553"/>
                <a:gd name="T55" fmla="*/ 288 h 2017"/>
                <a:gd name="T56" fmla="*/ 192 w 3553"/>
                <a:gd name="T57" fmla="*/ 168 h 2017"/>
                <a:gd name="T58" fmla="*/ 360 w 3553"/>
                <a:gd name="T59" fmla="*/ 180 h 2017"/>
                <a:gd name="T60" fmla="*/ 480 w 3553"/>
                <a:gd name="T61" fmla="*/ 240 h 2017"/>
                <a:gd name="T62" fmla="*/ 480 w 3553"/>
                <a:gd name="T63" fmla="*/ 48 h 2017"/>
                <a:gd name="T64" fmla="*/ 636 w 3553"/>
                <a:gd name="T65" fmla="*/ 132 h 2017"/>
                <a:gd name="T66" fmla="*/ 768 w 3553"/>
                <a:gd name="T67" fmla="*/ 396 h 2017"/>
                <a:gd name="T68" fmla="*/ 852 w 3553"/>
                <a:gd name="T69" fmla="*/ 240 h 2017"/>
                <a:gd name="T70" fmla="*/ 792 w 3553"/>
                <a:gd name="T71" fmla="*/ 24 h 2017"/>
                <a:gd name="T72" fmla="*/ 972 w 3553"/>
                <a:gd name="T73" fmla="*/ 36 h 2017"/>
                <a:gd name="T74" fmla="*/ 1020 w 3553"/>
                <a:gd name="T75" fmla="*/ 288 h 2017"/>
                <a:gd name="T76" fmla="*/ 1200 w 3553"/>
                <a:gd name="T77" fmla="*/ 288 h 2017"/>
                <a:gd name="T78" fmla="*/ 1164 w 3553"/>
                <a:gd name="T79" fmla="*/ 72 h 2017"/>
                <a:gd name="T80" fmla="*/ 1344 w 3553"/>
                <a:gd name="T81" fmla="*/ 0 h 2017"/>
                <a:gd name="T82" fmla="*/ 1608 w 3553"/>
                <a:gd name="T83" fmla="*/ 12 h 2017"/>
                <a:gd name="T84" fmla="*/ 2004 w 3553"/>
                <a:gd name="T85" fmla="*/ 72 h 2017"/>
                <a:gd name="T86" fmla="*/ 2232 w 3553"/>
                <a:gd name="T87" fmla="*/ 108 h 2017"/>
                <a:gd name="T88" fmla="*/ 2460 w 3553"/>
                <a:gd name="T89" fmla="*/ 156 h 2017"/>
                <a:gd name="T90" fmla="*/ 2688 w 3553"/>
                <a:gd name="T91" fmla="*/ 204 h 2017"/>
                <a:gd name="T92" fmla="*/ 2904 w 3553"/>
                <a:gd name="T93" fmla="*/ 264 h 2017"/>
                <a:gd name="T94" fmla="*/ 3132 w 3553"/>
                <a:gd name="T95" fmla="*/ 384 h 2017"/>
                <a:gd name="T96" fmla="*/ 3096 w 3553"/>
                <a:gd name="T97" fmla="*/ 540 h 2017"/>
                <a:gd name="T98" fmla="*/ 2940 w 3553"/>
                <a:gd name="T99" fmla="*/ 744 h 2017"/>
                <a:gd name="T100" fmla="*/ 3108 w 3553"/>
                <a:gd name="T101" fmla="*/ 720 h 2017"/>
                <a:gd name="T102" fmla="*/ 3312 w 3553"/>
                <a:gd name="T103" fmla="*/ 552 h 2017"/>
                <a:gd name="T104" fmla="*/ 3396 w 3553"/>
                <a:gd name="T105" fmla="*/ 696 h 2017"/>
                <a:gd name="T106" fmla="*/ 3156 w 3553"/>
                <a:gd name="T107" fmla="*/ 852 h 2017"/>
                <a:gd name="T108" fmla="*/ 3276 w 3553"/>
                <a:gd name="T109" fmla="*/ 888 h 2017"/>
                <a:gd name="T110" fmla="*/ 3480 w 3553"/>
                <a:gd name="T111" fmla="*/ 804 h 2017"/>
                <a:gd name="T112" fmla="*/ 3516 w 3553"/>
                <a:gd name="T113" fmla="*/ 1008 h 2017"/>
                <a:gd name="T114" fmla="*/ 3336 w 3553"/>
                <a:gd name="T115" fmla="*/ 1140 h 2017"/>
                <a:gd name="T116" fmla="*/ 3324 w 3553"/>
                <a:gd name="T117" fmla="*/ 1224 h 201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553" h="2017">
                  <a:moveTo>
                    <a:pt x="3396" y="1212"/>
                  </a:moveTo>
                  <a:lnTo>
                    <a:pt x="3420" y="1248"/>
                  </a:lnTo>
                  <a:lnTo>
                    <a:pt x="3408" y="1284"/>
                  </a:lnTo>
                  <a:lnTo>
                    <a:pt x="3384" y="1320"/>
                  </a:lnTo>
                  <a:lnTo>
                    <a:pt x="3372" y="1368"/>
                  </a:lnTo>
                  <a:lnTo>
                    <a:pt x="3360" y="1440"/>
                  </a:lnTo>
                  <a:lnTo>
                    <a:pt x="3348" y="1476"/>
                  </a:lnTo>
                  <a:lnTo>
                    <a:pt x="3312" y="1476"/>
                  </a:lnTo>
                  <a:lnTo>
                    <a:pt x="3288" y="1440"/>
                  </a:lnTo>
                  <a:lnTo>
                    <a:pt x="3252" y="1440"/>
                  </a:lnTo>
                  <a:lnTo>
                    <a:pt x="3216" y="1428"/>
                  </a:lnTo>
                  <a:lnTo>
                    <a:pt x="3180" y="1428"/>
                  </a:lnTo>
                  <a:lnTo>
                    <a:pt x="3144" y="1452"/>
                  </a:lnTo>
                  <a:lnTo>
                    <a:pt x="3144" y="1488"/>
                  </a:lnTo>
                  <a:lnTo>
                    <a:pt x="3168" y="1524"/>
                  </a:lnTo>
                  <a:lnTo>
                    <a:pt x="3204" y="1560"/>
                  </a:lnTo>
                  <a:lnTo>
                    <a:pt x="3240" y="1596"/>
                  </a:lnTo>
                  <a:lnTo>
                    <a:pt x="3276" y="1620"/>
                  </a:lnTo>
                  <a:lnTo>
                    <a:pt x="3312" y="1644"/>
                  </a:lnTo>
                  <a:lnTo>
                    <a:pt x="3348" y="1680"/>
                  </a:lnTo>
                  <a:lnTo>
                    <a:pt x="3372" y="1716"/>
                  </a:lnTo>
                  <a:lnTo>
                    <a:pt x="3384" y="1764"/>
                  </a:lnTo>
                  <a:lnTo>
                    <a:pt x="3384" y="1800"/>
                  </a:lnTo>
                  <a:lnTo>
                    <a:pt x="3348" y="1836"/>
                  </a:lnTo>
                  <a:lnTo>
                    <a:pt x="3312" y="1872"/>
                  </a:lnTo>
                  <a:lnTo>
                    <a:pt x="3276" y="1896"/>
                  </a:lnTo>
                  <a:lnTo>
                    <a:pt x="3240" y="1908"/>
                  </a:lnTo>
                  <a:lnTo>
                    <a:pt x="3204" y="1920"/>
                  </a:lnTo>
                  <a:lnTo>
                    <a:pt x="3168" y="1920"/>
                  </a:lnTo>
                  <a:lnTo>
                    <a:pt x="3132" y="1920"/>
                  </a:lnTo>
                  <a:lnTo>
                    <a:pt x="3096" y="1920"/>
                  </a:lnTo>
                  <a:lnTo>
                    <a:pt x="3060" y="1920"/>
                  </a:lnTo>
                  <a:lnTo>
                    <a:pt x="3024" y="1908"/>
                  </a:lnTo>
                  <a:lnTo>
                    <a:pt x="3000" y="1872"/>
                  </a:lnTo>
                  <a:lnTo>
                    <a:pt x="2976" y="1836"/>
                  </a:lnTo>
                  <a:lnTo>
                    <a:pt x="2952" y="1800"/>
                  </a:lnTo>
                  <a:lnTo>
                    <a:pt x="2940" y="1764"/>
                  </a:lnTo>
                  <a:lnTo>
                    <a:pt x="2916" y="1728"/>
                  </a:lnTo>
                  <a:lnTo>
                    <a:pt x="2880" y="1704"/>
                  </a:lnTo>
                  <a:lnTo>
                    <a:pt x="2844" y="1704"/>
                  </a:lnTo>
                  <a:lnTo>
                    <a:pt x="2808" y="1728"/>
                  </a:lnTo>
                  <a:lnTo>
                    <a:pt x="2808" y="1764"/>
                  </a:lnTo>
                  <a:lnTo>
                    <a:pt x="2808" y="1800"/>
                  </a:lnTo>
                  <a:lnTo>
                    <a:pt x="2808" y="1836"/>
                  </a:lnTo>
                  <a:lnTo>
                    <a:pt x="2808" y="1872"/>
                  </a:lnTo>
                  <a:lnTo>
                    <a:pt x="2808" y="1908"/>
                  </a:lnTo>
                  <a:lnTo>
                    <a:pt x="2808" y="1944"/>
                  </a:lnTo>
                  <a:lnTo>
                    <a:pt x="2772" y="1956"/>
                  </a:lnTo>
                  <a:lnTo>
                    <a:pt x="2736" y="1968"/>
                  </a:lnTo>
                  <a:lnTo>
                    <a:pt x="2700" y="1980"/>
                  </a:lnTo>
                  <a:lnTo>
                    <a:pt x="2664" y="1992"/>
                  </a:lnTo>
                  <a:lnTo>
                    <a:pt x="2616" y="1992"/>
                  </a:lnTo>
                  <a:lnTo>
                    <a:pt x="2568" y="1992"/>
                  </a:lnTo>
                  <a:lnTo>
                    <a:pt x="2532" y="1992"/>
                  </a:lnTo>
                  <a:lnTo>
                    <a:pt x="2436" y="1992"/>
                  </a:lnTo>
                  <a:lnTo>
                    <a:pt x="2400" y="1992"/>
                  </a:lnTo>
                  <a:lnTo>
                    <a:pt x="2364" y="1992"/>
                  </a:lnTo>
                  <a:lnTo>
                    <a:pt x="2328" y="2004"/>
                  </a:lnTo>
                  <a:lnTo>
                    <a:pt x="2292" y="2004"/>
                  </a:lnTo>
                  <a:lnTo>
                    <a:pt x="2256" y="2004"/>
                  </a:lnTo>
                  <a:lnTo>
                    <a:pt x="2220" y="2004"/>
                  </a:lnTo>
                  <a:lnTo>
                    <a:pt x="2184" y="2004"/>
                  </a:lnTo>
                  <a:lnTo>
                    <a:pt x="2148" y="2004"/>
                  </a:lnTo>
                  <a:lnTo>
                    <a:pt x="2112" y="2004"/>
                  </a:lnTo>
                  <a:lnTo>
                    <a:pt x="2076" y="2004"/>
                  </a:lnTo>
                  <a:lnTo>
                    <a:pt x="2040" y="2004"/>
                  </a:lnTo>
                  <a:lnTo>
                    <a:pt x="1992" y="2004"/>
                  </a:lnTo>
                  <a:lnTo>
                    <a:pt x="1956" y="2004"/>
                  </a:lnTo>
                  <a:lnTo>
                    <a:pt x="1920" y="2016"/>
                  </a:lnTo>
                  <a:lnTo>
                    <a:pt x="1884" y="2016"/>
                  </a:lnTo>
                  <a:lnTo>
                    <a:pt x="1836" y="2016"/>
                  </a:lnTo>
                  <a:lnTo>
                    <a:pt x="1788" y="2016"/>
                  </a:lnTo>
                  <a:lnTo>
                    <a:pt x="1692" y="2016"/>
                  </a:lnTo>
                  <a:lnTo>
                    <a:pt x="1656" y="2016"/>
                  </a:lnTo>
                  <a:lnTo>
                    <a:pt x="1608" y="2016"/>
                  </a:lnTo>
                  <a:lnTo>
                    <a:pt x="1560" y="2016"/>
                  </a:lnTo>
                  <a:lnTo>
                    <a:pt x="1524" y="2016"/>
                  </a:lnTo>
                  <a:lnTo>
                    <a:pt x="1452" y="2016"/>
                  </a:lnTo>
                  <a:lnTo>
                    <a:pt x="1416" y="2016"/>
                  </a:lnTo>
                  <a:lnTo>
                    <a:pt x="1380" y="2016"/>
                  </a:lnTo>
                  <a:lnTo>
                    <a:pt x="1344" y="2016"/>
                  </a:lnTo>
                  <a:lnTo>
                    <a:pt x="1308" y="2016"/>
                  </a:lnTo>
                  <a:lnTo>
                    <a:pt x="1272" y="2016"/>
                  </a:lnTo>
                  <a:lnTo>
                    <a:pt x="1188" y="2016"/>
                  </a:lnTo>
                  <a:lnTo>
                    <a:pt x="1116" y="2016"/>
                  </a:lnTo>
                  <a:lnTo>
                    <a:pt x="1044" y="2016"/>
                  </a:lnTo>
                  <a:lnTo>
                    <a:pt x="1008" y="2016"/>
                  </a:lnTo>
                  <a:lnTo>
                    <a:pt x="972" y="2004"/>
                  </a:lnTo>
                  <a:lnTo>
                    <a:pt x="936" y="1992"/>
                  </a:lnTo>
                  <a:lnTo>
                    <a:pt x="900" y="1992"/>
                  </a:lnTo>
                  <a:lnTo>
                    <a:pt x="864" y="1992"/>
                  </a:lnTo>
                  <a:lnTo>
                    <a:pt x="828" y="1980"/>
                  </a:lnTo>
                  <a:lnTo>
                    <a:pt x="792" y="1956"/>
                  </a:lnTo>
                  <a:lnTo>
                    <a:pt x="756" y="1944"/>
                  </a:lnTo>
                  <a:lnTo>
                    <a:pt x="708" y="1944"/>
                  </a:lnTo>
                  <a:lnTo>
                    <a:pt x="636" y="1944"/>
                  </a:lnTo>
                  <a:lnTo>
                    <a:pt x="600" y="1944"/>
                  </a:lnTo>
                  <a:lnTo>
                    <a:pt x="552" y="1944"/>
                  </a:lnTo>
                  <a:lnTo>
                    <a:pt x="516" y="1944"/>
                  </a:lnTo>
                  <a:lnTo>
                    <a:pt x="480" y="1944"/>
                  </a:lnTo>
                  <a:lnTo>
                    <a:pt x="444" y="1944"/>
                  </a:lnTo>
                  <a:lnTo>
                    <a:pt x="408" y="1944"/>
                  </a:lnTo>
                  <a:lnTo>
                    <a:pt x="372" y="1944"/>
                  </a:lnTo>
                  <a:lnTo>
                    <a:pt x="336" y="1944"/>
                  </a:lnTo>
                  <a:lnTo>
                    <a:pt x="300" y="1920"/>
                  </a:lnTo>
                  <a:lnTo>
                    <a:pt x="276" y="1884"/>
                  </a:lnTo>
                  <a:lnTo>
                    <a:pt x="276" y="1848"/>
                  </a:lnTo>
                  <a:lnTo>
                    <a:pt x="276" y="1812"/>
                  </a:lnTo>
                  <a:lnTo>
                    <a:pt x="276" y="1776"/>
                  </a:lnTo>
                  <a:lnTo>
                    <a:pt x="288" y="1740"/>
                  </a:lnTo>
                  <a:lnTo>
                    <a:pt x="324" y="1716"/>
                  </a:lnTo>
                  <a:lnTo>
                    <a:pt x="360" y="1692"/>
                  </a:lnTo>
                  <a:lnTo>
                    <a:pt x="396" y="1668"/>
                  </a:lnTo>
                  <a:lnTo>
                    <a:pt x="432" y="1644"/>
                  </a:lnTo>
                  <a:lnTo>
                    <a:pt x="456" y="1608"/>
                  </a:lnTo>
                  <a:lnTo>
                    <a:pt x="468" y="1572"/>
                  </a:lnTo>
                  <a:lnTo>
                    <a:pt x="444" y="1536"/>
                  </a:lnTo>
                  <a:lnTo>
                    <a:pt x="408" y="1512"/>
                  </a:lnTo>
                  <a:lnTo>
                    <a:pt x="372" y="1512"/>
                  </a:lnTo>
                  <a:lnTo>
                    <a:pt x="336" y="1512"/>
                  </a:lnTo>
                  <a:lnTo>
                    <a:pt x="300" y="1536"/>
                  </a:lnTo>
                  <a:lnTo>
                    <a:pt x="264" y="1560"/>
                  </a:lnTo>
                  <a:lnTo>
                    <a:pt x="228" y="1572"/>
                  </a:lnTo>
                  <a:lnTo>
                    <a:pt x="180" y="1596"/>
                  </a:lnTo>
                  <a:lnTo>
                    <a:pt x="144" y="1608"/>
                  </a:lnTo>
                  <a:lnTo>
                    <a:pt x="108" y="1608"/>
                  </a:lnTo>
                  <a:lnTo>
                    <a:pt x="84" y="1572"/>
                  </a:lnTo>
                  <a:lnTo>
                    <a:pt x="72" y="1536"/>
                  </a:lnTo>
                  <a:lnTo>
                    <a:pt x="60" y="1500"/>
                  </a:lnTo>
                  <a:lnTo>
                    <a:pt x="60" y="1464"/>
                  </a:lnTo>
                  <a:lnTo>
                    <a:pt x="72" y="1428"/>
                  </a:lnTo>
                  <a:lnTo>
                    <a:pt x="108" y="1416"/>
                  </a:lnTo>
                  <a:lnTo>
                    <a:pt x="120" y="1380"/>
                  </a:lnTo>
                  <a:lnTo>
                    <a:pt x="144" y="1344"/>
                  </a:lnTo>
                  <a:lnTo>
                    <a:pt x="156" y="1308"/>
                  </a:lnTo>
                  <a:lnTo>
                    <a:pt x="144" y="1272"/>
                  </a:lnTo>
                  <a:lnTo>
                    <a:pt x="108" y="1260"/>
                  </a:lnTo>
                  <a:lnTo>
                    <a:pt x="72" y="1260"/>
                  </a:lnTo>
                  <a:lnTo>
                    <a:pt x="36" y="1296"/>
                  </a:lnTo>
                  <a:lnTo>
                    <a:pt x="0" y="1296"/>
                  </a:lnTo>
                  <a:lnTo>
                    <a:pt x="0" y="1260"/>
                  </a:lnTo>
                  <a:lnTo>
                    <a:pt x="0" y="1224"/>
                  </a:lnTo>
                  <a:lnTo>
                    <a:pt x="0" y="1188"/>
                  </a:lnTo>
                  <a:lnTo>
                    <a:pt x="0" y="1152"/>
                  </a:lnTo>
                  <a:lnTo>
                    <a:pt x="0" y="1116"/>
                  </a:lnTo>
                  <a:lnTo>
                    <a:pt x="12" y="1080"/>
                  </a:lnTo>
                  <a:lnTo>
                    <a:pt x="12" y="1044"/>
                  </a:lnTo>
                  <a:lnTo>
                    <a:pt x="12" y="1008"/>
                  </a:lnTo>
                  <a:lnTo>
                    <a:pt x="12" y="972"/>
                  </a:lnTo>
                  <a:lnTo>
                    <a:pt x="12" y="936"/>
                  </a:lnTo>
                  <a:lnTo>
                    <a:pt x="12" y="900"/>
                  </a:lnTo>
                  <a:lnTo>
                    <a:pt x="12" y="864"/>
                  </a:lnTo>
                  <a:lnTo>
                    <a:pt x="12" y="828"/>
                  </a:lnTo>
                  <a:lnTo>
                    <a:pt x="12" y="792"/>
                  </a:lnTo>
                  <a:lnTo>
                    <a:pt x="12" y="756"/>
                  </a:lnTo>
                  <a:lnTo>
                    <a:pt x="12" y="720"/>
                  </a:lnTo>
                  <a:lnTo>
                    <a:pt x="12" y="684"/>
                  </a:lnTo>
                  <a:lnTo>
                    <a:pt x="24" y="648"/>
                  </a:lnTo>
                  <a:lnTo>
                    <a:pt x="24" y="612"/>
                  </a:lnTo>
                  <a:lnTo>
                    <a:pt x="24" y="576"/>
                  </a:lnTo>
                  <a:lnTo>
                    <a:pt x="24" y="540"/>
                  </a:lnTo>
                  <a:lnTo>
                    <a:pt x="24" y="504"/>
                  </a:lnTo>
                  <a:lnTo>
                    <a:pt x="24" y="468"/>
                  </a:lnTo>
                  <a:lnTo>
                    <a:pt x="24" y="432"/>
                  </a:lnTo>
                  <a:lnTo>
                    <a:pt x="24" y="396"/>
                  </a:lnTo>
                  <a:lnTo>
                    <a:pt x="24" y="360"/>
                  </a:lnTo>
                  <a:lnTo>
                    <a:pt x="12" y="324"/>
                  </a:lnTo>
                  <a:lnTo>
                    <a:pt x="12" y="288"/>
                  </a:lnTo>
                  <a:lnTo>
                    <a:pt x="24" y="252"/>
                  </a:lnTo>
                  <a:lnTo>
                    <a:pt x="60" y="228"/>
                  </a:lnTo>
                  <a:lnTo>
                    <a:pt x="84" y="192"/>
                  </a:lnTo>
                  <a:lnTo>
                    <a:pt x="120" y="180"/>
                  </a:lnTo>
                  <a:lnTo>
                    <a:pt x="156" y="168"/>
                  </a:lnTo>
                  <a:lnTo>
                    <a:pt x="192" y="168"/>
                  </a:lnTo>
                  <a:lnTo>
                    <a:pt x="228" y="156"/>
                  </a:lnTo>
                  <a:lnTo>
                    <a:pt x="264" y="132"/>
                  </a:lnTo>
                  <a:lnTo>
                    <a:pt x="312" y="108"/>
                  </a:lnTo>
                  <a:lnTo>
                    <a:pt x="348" y="108"/>
                  </a:lnTo>
                  <a:lnTo>
                    <a:pt x="348" y="144"/>
                  </a:lnTo>
                  <a:lnTo>
                    <a:pt x="360" y="180"/>
                  </a:lnTo>
                  <a:lnTo>
                    <a:pt x="360" y="216"/>
                  </a:lnTo>
                  <a:lnTo>
                    <a:pt x="372" y="252"/>
                  </a:lnTo>
                  <a:lnTo>
                    <a:pt x="408" y="288"/>
                  </a:lnTo>
                  <a:lnTo>
                    <a:pt x="444" y="300"/>
                  </a:lnTo>
                  <a:lnTo>
                    <a:pt x="480" y="276"/>
                  </a:lnTo>
                  <a:lnTo>
                    <a:pt x="480" y="240"/>
                  </a:lnTo>
                  <a:lnTo>
                    <a:pt x="492" y="204"/>
                  </a:lnTo>
                  <a:lnTo>
                    <a:pt x="492" y="168"/>
                  </a:lnTo>
                  <a:lnTo>
                    <a:pt x="468" y="132"/>
                  </a:lnTo>
                  <a:lnTo>
                    <a:pt x="444" y="96"/>
                  </a:lnTo>
                  <a:lnTo>
                    <a:pt x="444" y="60"/>
                  </a:lnTo>
                  <a:lnTo>
                    <a:pt x="480" y="48"/>
                  </a:lnTo>
                  <a:lnTo>
                    <a:pt x="516" y="36"/>
                  </a:lnTo>
                  <a:lnTo>
                    <a:pt x="552" y="24"/>
                  </a:lnTo>
                  <a:lnTo>
                    <a:pt x="588" y="24"/>
                  </a:lnTo>
                  <a:lnTo>
                    <a:pt x="612" y="60"/>
                  </a:lnTo>
                  <a:lnTo>
                    <a:pt x="624" y="96"/>
                  </a:lnTo>
                  <a:lnTo>
                    <a:pt x="636" y="132"/>
                  </a:lnTo>
                  <a:lnTo>
                    <a:pt x="648" y="180"/>
                  </a:lnTo>
                  <a:lnTo>
                    <a:pt x="660" y="228"/>
                  </a:lnTo>
                  <a:lnTo>
                    <a:pt x="684" y="264"/>
                  </a:lnTo>
                  <a:lnTo>
                    <a:pt x="720" y="312"/>
                  </a:lnTo>
                  <a:lnTo>
                    <a:pt x="744" y="360"/>
                  </a:lnTo>
                  <a:lnTo>
                    <a:pt x="768" y="396"/>
                  </a:lnTo>
                  <a:lnTo>
                    <a:pt x="804" y="408"/>
                  </a:lnTo>
                  <a:lnTo>
                    <a:pt x="840" y="408"/>
                  </a:lnTo>
                  <a:lnTo>
                    <a:pt x="852" y="372"/>
                  </a:lnTo>
                  <a:lnTo>
                    <a:pt x="852" y="336"/>
                  </a:lnTo>
                  <a:lnTo>
                    <a:pt x="852" y="288"/>
                  </a:lnTo>
                  <a:lnTo>
                    <a:pt x="852" y="240"/>
                  </a:lnTo>
                  <a:lnTo>
                    <a:pt x="840" y="204"/>
                  </a:lnTo>
                  <a:lnTo>
                    <a:pt x="828" y="168"/>
                  </a:lnTo>
                  <a:lnTo>
                    <a:pt x="828" y="132"/>
                  </a:lnTo>
                  <a:lnTo>
                    <a:pt x="828" y="96"/>
                  </a:lnTo>
                  <a:lnTo>
                    <a:pt x="804" y="60"/>
                  </a:lnTo>
                  <a:lnTo>
                    <a:pt x="792" y="24"/>
                  </a:lnTo>
                  <a:lnTo>
                    <a:pt x="828" y="0"/>
                  </a:lnTo>
                  <a:lnTo>
                    <a:pt x="864" y="0"/>
                  </a:lnTo>
                  <a:lnTo>
                    <a:pt x="900" y="0"/>
                  </a:lnTo>
                  <a:lnTo>
                    <a:pt x="936" y="0"/>
                  </a:lnTo>
                  <a:lnTo>
                    <a:pt x="972" y="0"/>
                  </a:lnTo>
                  <a:lnTo>
                    <a:pt x="972" y="36"/>
                  </a:lnTo>
                  <a:lnTo>
                    <a:pt x="972" y="72"/>
                  </a:lnTo>
                  <a:lnTo>
                    <a:pt x="972" y="108"/>
                  </a:lnTo>
                  <a:lnTo>
                    <a:pt x="972" y="156"/>
                  </a:lnTo>
                  <a:lnTo>
                    <a:pt x="984" y="192"/>
                  </a:lnTo>
                  <a:lnTo>
                    <a:pt x="1008" y="240"/>
                  </a:lnTo>
                  <a:lnTo>
                    <a:pt x="1020" y="288"/>
                  </a:lnTo>
                  <a:lnTo>
                    <a:pt x="1056" y="324"/>
                  </a:lnTo>
                  <a:lnTo>
                    <a:pt x="1092" y="360"/>
                  </a:lnTo>
                  <a:lnTo>
                    <a:pt x="1128" y="372"/>
                  </a:lnTo>
                  <a:lnTo>
                    <a:pt x="1164" y="372"/>
                  </a:lnTo>
                  <a:lnTo>
                    <a:pt x="1188" y="336"/>
                  </a:lnTo>
                  <a:lnTo>
                    <a:pt x="1200" y="288"/>
                  </a:lnTo>
                  <a:lnTo>
                    <a:pt x="1200" y="252"/>
                  </a:lnTo>
                  <a:lnTo>
                    <a:pt x="1200" y="216"/>
                  </a:lnTo>
                  <a:lnTo>
                    <a:pt x="1200" y="180"/>
                  </a:lnTo>
                  <a:lnTo>
                    <a:pt x="1176" y="144"/>
                  </a:lnTo>
                  <a:lnTo>
                    <a:pt x="1176" y="108"/>
                  </a:lnTo>
                  <a:lnTo>
                    <a:pt x="1164" y="72"/>
                  </a:lnTo>
                  <a:lnTo>
                    <a:pt x="1164" y="36"/>
                  </a:lnTo>
                  <a:lnTo>
                    <a:pt x="1200" y="12"/>
                  </a:lnTo>
                  <a:lnTo>
                    <a:pt x="1236" y="0"/>
                  </a:lnTo>
                  <a:lnTo>
                    <a:pt x="1272" y="0"/>
                  </a:lnTo>
                  <a:lnTo>
                    <a:pt x="1308" y="0"/>
                  </a:lnTo>
                  <a:lnTo>
                    <a:pt x="1344" y="0"/>
                  </a:lnTo>
                  <a:lnTo>
                    <a:pt x="1380" y="0"/>
                  </a:lnTo>
                  <a:lnTo>
                    <a:pt x="1452" y="0"/>
                  </a:lnTo>
                  <a:lnTo>
                    <a:pt x="1488" y="0"/>
                  </a:lnTo>
                  <a:lnTo>
                    <a:pt x="1524" y="0"/>
                  </a:lnTo>
                  <a:lnTo>
                    <a:pt x="1560" y="12"/>
                  </a:lnTo>
                  <a:lnTo>
                    <a:pt x="1608" y="12"/>
                  </a:lnTo>
                  <a:lnTo>
                    <a:pt x="1704" y="24"/>
                  </a:lnTo>
                  <a:lnTo>
                    <a:pt x="1776" y="36"/>
                  </a:lnTo>
                  <a:lnTo>
                    <a:pt x="1848" y="48"/>
                  </a:lnTo>
                  <a:lnTo>
                    <a:pt x="1920" y="48"/>
                  </a:lnTo>
                  <a:lnTo>
                    <a:pt x="1968" y="60"/>
                  </a:lnTo>
                  <a:lnTo>
                    <a:pt x="2004" y="72"/>
                  </a:lnTo>
                  <a:lnTo>
                    <a:pt x="2052" y="72"/>
                  </a:lnTo>
                  <a:lnTo>
                    <a:pt x="2088" y="84"/>
                  </a:lnTo>
                  <a:lnTo>
                    <a:pt x="2124" y="84"/>
                  </a:lnTo>
                  <a:lnTo>
                    <a:pt x="2160" y="96"/>
                  </a:lnTo>
                  <a:lnTo>
                    <a:pt x="2196" y="96"/>
                  </a:lnTo>
                  <a:lnTo>
                    <a:pt x="2232" y="108"/>
                  </a:lnTo>
                  <a:lnTo>
                    <a:pt x="2268" y="108"/>
                  </a:lnTo>
                  <a:lnTo>
                    <a:pt x="2304" y="120"/>
                  </a:lnTo>
                  <a:lnTo>
                    <a:pt x="2352" y="132"/>
                  </a:lnTo>
                  <a:lnTo>
                    <a:pt x="2388" y="144"/>
                  </a:lnTo>
                  <a:lnTo>
                    <a:pt x="2424" y="156"/>
                  </a:lnTo>
                  <a:lnTo>
                    <a:pt x="2460" y="156"/>
                  </a:lnTo>
                  <a:lnTo>
                    <a:pt x="2496" y="168"/>
                  </a:lnTo>
                  <a:lnTo>
                    <a:pt x="2532" y="168"/>
                  </a:lnTo>
                  <a:lnTo>
                    <a:pt x="2580" y="180"/>
                  </a:lnTo>
                  <a:lnTo>
                    <a:pt x="2616" y="192"/>
                  </a:lnTo>
                  <a:lnTo>
                    <a:pt x="2652" y="192"/>
                  </a:lnTo>
                  <a:lnTo>
                    <a:pt x="2688" y="204"/>
                  </a:lnTo>
                  <a:lnTo>
                    <a:pt x="2724" y="204"/>
                  </a:lnTo>
                  <a:lnTo>
                    <a:pt x="2760" y="216"/>
                  </a:lnTo>
                  <a:lnTo>
                    <a:pt x="2796" y="228"/>
                  </a:lnTo>
                  <a:lnTo>
                    <a:pt x="2832" y="240"/>
                  </a:lnTo>
                  <a:lnTo>
                    <a:pt x="2868" y="252"/>
                  </a:lnTo>
                  <a:lnTo>
                    <a:pt x="2904" y="264"/>
                  </a:lnTo>
                  <a:lnTo>
                    <a:pt x="2952" y="276"/>
                  </a:lnTo>
                  <a:lnTo>
                    <a:pt x="2988" y="288"/>
                  </a:lnTo>
                  <a:lnTo>
                    <a:pt x="3024" y="312"/>
                  </a:lnTo>
                  <a:lnTo>
                    <a:pt x="3060" y="336"/>
                  </a:lnTo>
                  <a:lnTo>
                    <a:pt x="3096" y="360"/>
                  </a:lnTo>
                  <a:lnTo>
                    <a:pt x="3132" y="384"/>
                  </a:lnTo>
                  <a:lnTo>
                    <a:pt x="3168" y="408"/>
                  </a:lnTo>
                  <a:lnTo>
                    <a:pt x="3204" y="432"/>
                  </a:lnTo>
                  <a:lnTo>
                    <a:pt x="3216" y="468"/>
                  </a:lnTo>
                  <a:lnTo>
                    <a:pt x="3168" y="504"/>
                  </a:lnTo>
                  <a:lnTo>
                    <a:pt x="3132" y="516"/>
                  </a:lnTo>
                  <a:lnTo>
                    <a:pt x="3096" y="540"/>
                  </a:lnTo>
                  <a:lnTo>
                    <a:pt x="3060" y="564"/>
                  </a:lnTo>
                  <a:lnTo>
                    <a:pt x="3024" y="588"/>
                  </a:lnTo>
                  <a:lnTo>
                    <a:pt x="2988" y="636"/>
                  </a:lnTo>
                  <a:lnTo>
                    <a:pt x="2964" y="672"/>
                  </a:lnTo>
                  <a:lnTo>
                    <a:pt x="2952" y="708"/>
                  </a:lnTo>
                  <a:lnTo>
                    <a:pt x="2940" y="744"/>
                  </a:lnTo>
                  <a:lnTo>
                    <a:pt x="2928" y="780"/>
                  </a:lnTo>
                  <a:lnTo>
                    <a:pt x="2964" y="780"/>
                  </a:lnTo>
                  <a:lnTo>
                    <a:pt x="3000" y="780"/>
                  </a:lnTo>
                  <a:lnTo>
                    <a:pt x="3036" y="768"/>
                  </a:lnTo>
                  <a:lnTo>
                    <a:pt x="3072" y="744"/>
                  </a:lnTo>
                  <a:lnTo>
                    <a:pt x="3108" y="720"/>
                  </a:lnTo>
                  <a:lnTo>
                    <a:pt x="3144" y="684"/>
                  </a:lnTo>
                  <a:lnTo>
                    <a:pt x="3168" y="648"/>
                  </a:lnTo>
                  <a:lnTo>
                    <a:pt x="3204" y="612"/>
                  </a:lnTo>
                  <a:lnTo>
                    <a:pt x="3240" y="576"/>
                  </a:lnTo>
                  <a:lnTo>
                    <a:pt x="3276" y="552"/>
                  </a:lnTo>
                  <a:lnTo>
                    <a:pt x="3312" y="552"/>
                  </a:lnTo>
                  <a:lnTo>
                    <a:pt x="3348" y="552"/>
                  </a:lnTo>
                  <a:lnTo>
                    <a:pt x="3384" y="576"/>
                  </a:lnTo>
                  <a:lnTo>
                    <a:pt x="3420" y="600"/>
                  </a:lnTo>
                  <a:lnTo>
                    <a:pt x="3432" y="636"/>
                  </a:lnTo>
                  <a:lnTo>
                    <a:pt x="3432" y="672"/>
                  </a:lnTo>
                  <a:lnTo>
                    <a:pt x="3396" y="696"/>
                  </a:lnTo>
                  <a:lnTo>
                    <a:pt x="3360" y="708"/>
                  </a:lnTo>
                  <a:lnTo>
                    <a:pt x="3312" y="732"/>
                  </a:lnTo>
                  <a:lnTo>
                    <a:pt x="3276" y="756"/>
                  </a:lnTo>
                  <a:lnTo>
                    <a:pt x="3228" y="792"/>
                  </a:lnTo>
                  <a:lnTo>
                    <a:pt x="3192" y="828"/>
                  </a:lnTo>
                  <a:lnTo>
                    <a:pt x="3156" y="852"/>
                  </a:lnTo>
                  <a:lnTo>
                    <a:pt x="3132" y="888"/>
                  </a:lnTo>
                  <a:lnTo>
                    <a:pt x="3120" y="924"/>
                  </a:lnTo>
                  <a:lnTo>
                    <a:pt x="3156" y="948"/>
                  </a:lnTo>
                  <a:lnTo>
                    <a:pt x="3204" y="936"/>
                  </a:lnTo>
                  <a:lnTo>
                    <a:pt x="3240" y="912"/>
                  </a:lnTo>
                  <a:lnTo>
                    <a:pt x="3276" y="888"/>
                  </a:lnTo>
                  <a:lnTo>
                    <a:pt x="3300" y="852"/>
                  </a:lnTo>
                  <a:lnTo>
                    <a:pt x="3336" y="828"/>
                  </a:lnTo>
                  <a:lnTo>
                    <a:pt x="3372" y="816"/>
                  </a:lnTo>
                  <a:lnTo>
                    <a:pt x="3408" y="816"/>
                  </a:lnTo>
                  <a:lnTo>
                    <a:pt x="3444" y="804"/>
                  </a:lnTo>
                  <a:lnTo>
                    <a:pt x="3480" y="804"/>
                  </a:lnTo>
                  <a:lnTo>
                    <a:pt x="3528" y="828"/>
                  </a:lnTo>
                  <a:lnTo>
                    <a:pt x="3552" y="864"/>
                  </a:lnTo>
                  <a:lnTo>
                    <a:pt x="3552" y="900"/>
                  </a:lnTo>
                  <a:lnTo>
                    <a:pt x="3552" y="936"/>
                  </a:lnTo>
                  <a:lnTo>
                    <a:pt x="3528" y="972"/>
                  </a:lnTo>
                  <a:lnTo>
                    <a:pt x="3516" y="1008"/>
                  </a:lnTo>
                  <a:lnTo>
                    <a:pt x="3504" y="1044"/>
                  </a:lnTo>
                  <a:lnTo>
                    <a:pt x="3480" y="1080"/>
                  </a:lnTo>
                  <a:lnTo>
                    <a:pt x="3456" y="1116"/>
                  </a:lnTo>
                  <a:lnTo>
                    <a:pt x="3420" y="1128"/>
                  </a:lnTo>
                  <a:lnTo>
                    <a:pt x="3384" y="1128"/>
                  </a:lnTo>
                  <a:lnTo>
                    <a:pt x="3336" y="1140"/>
                  </a:lnTo>
                  <a:lnTo>
                    <a:pt x="3288" y="1152"/>
                  </a:lnTo>
                  <a:lnTo>
                    <a:pt x="3252" y="1176"/>
                  </a:lnTo>
                  <a:lnTo>
                    <a:pt x="3216" y="1200"/>
                  </a:lnTo>
                  <a:lnTo>
                    <a:pt x="3252" y="1224"/>
                  </a:lnTo>
                  <a:lnTo>
                    <a:pt x="3288" y="1224"/>
                  </a:lnTo>
                  <a:lnTo>
                    <a:pt x="3324" y="1224"/>
                  </a:lnTo>
                  <a:lnTo>
                    <a:pt x="3360" y="1224"/>
                  </a:lnTo>
                  <a:lnTo>
                    <a:pt x="3396" y="1224"/>
                  </a:lnTo>
                  <a:lnTo>
                    <a:pt x="3396" y="1212"/>
                  </a:lnTo>
                </a:path>
              </a:pathLst>
            </a:custGeom>
            <a:solidFill>
              <a:srgbClr val="F35B1B"/>
            </a:solidFill>
            <a:ln w="127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08" name="Rectangle 7"/>
            <p:cNvSpPr>
              <a:spLocks noChangeArrowheads="1"/>
            </p:cNvSpPr>
            <p:nvPr/>
          </p:nvSpPr>
          <p:spPr bwMode="auto">
            <a:xfrm>
              <a:off x="135" y="1152"/>
              <a:ext cx="619" cy="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Glucose</a:t>
              </a:r>
            </a:p>
          </p:txBody>
        </p:sp>
        <p:sp>
          <p:nvSpPr>
            <p:cNvPr id="51209" name="Rectangle 8"/>
            <p:cNvSpPr>
              <a:spLocks noChangeArrowheads="1"/>
            </p:cNvSpPr>
            <p:nvPr/>
          </p:nvSpPr>
          <p:spPr bwMode="auto">
            <a:xfrm>
              <a:off x="52" y="1780"/>
              <a:ext cx="760" cy="280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51210" name="Rectangle 9"/>
            <p:cNvSpPr>
              <a:spLocks noChangeArrowheads="1"/>
            </p:cNvSpPr>
            <p:nvPr/>
          </p:nvSpPr>
          <p:spPr bwMode="auto">
            <a:xfrm>
              <a:off x="39" y="1824"/>
              <a:ext cx="755" cy="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Glycolysis</a:t>
              </a:r>
            </a:p>
          </p:txBody>
        </p:sp>
        <p:sp>
          <p:nvSpPr>
            <p:cNvPr id="51211" name="AutoShape 10"/>
            <p:cNvSpPr>
              <a:spLocks noChangeArrowheads="1"/>
            </p:cNvSpPr>
            <p:nvPr/>
          </p:nvSpPr>
          <p:spPr bwMode="auto">
            <a:xfrm rot="16200000" flipH="1">
              <a:off x="220" y="1468"/>
              <a:ext cx="376" cy="136"/>
            </a:xfrm>
            <a:prstGeom prst="rightArrow">
              <a:avLst>
                <a:gd name="adj1" fmla="val 50000"/>
                <a:gd name="adj2" fmla="val 138274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51212" name="Rectangle 11"/>
            <p:cNvSpPr>
              <a:spLocks noChangeArrowheads="1"/>
            </p:cNvSpPr>
            <p:nvPr/>
          </p:nvSpPr>
          <p:spPr bwMode="auto">
            <a:xfrm>
              <a:off x="1396" y="3652"/>
              <a:ext cx="3976" cy="376"/>
            </a:xfrm>
            <a:prstGeom prst="rect">
              <a:avLst/>
            </a:prstGeom>
            <a:solidFill>
              <a:srgbClr val="FAFD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51213" name="Rectangle 12"/>
            <p:cNvSpPr>
              <a:spLocks noChangeArrowheads="1"/>
            </p:cNvSpPr>
            <p:nvPr/>
          </p:nvSpPr>
          <p:spPr bwMode="auto">
            <a:xfrm>
              <a:off x="1383" y="3716"/>
              <a:ext cx="3895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2ATP      4ATP   6ATP    18ATP        4ATP       2ATP</a:t>
              </a:r>
            </a:p>
          </p:txBody>
        </p:sp>
        <p:sp>
          <p:nvSpPr>
            <p:cNvPr id="51214" name="Freeform 13"/>
            <p:cNvSpPr>
              <a:spLocks/>
            </p:cNvSpPr>
            <p:nvPr/>
          </p:nvSpPr>
          <p:spPr bwMode="auto">
            <a:xfrm>
              <a:off x="156" y="2160"/>
              <a:ext cx="1189" cy="1669"/>
            </a:xfrm>
            <a:custGeom>
              <a:avLst/>
              <a:gdLst>
                <a:gd name="T0" fmla="*/ 36 w 1189"/>
                <a:gd name="T1" fmla="*/ 0 h 1669"/>
                <a:gd name="T2" fmla="*/ 12 w 1189"/>
                <a:gd name="T3" fmla="*/ 36 h 1669"/>
                <a:gd name="T4" fmla="*/ 12 w 1189"/>
                <a:gd name="T5" fmla="*/ 84 h 1669"/>
                <a:gd name="T6" fmla="*/ 0 w 1189"/>
                <a:gd name="T7" fmla="*/ 120 h 1669"/>
                <a:gd name="T8" fmla="*/ 0 w 1189"/>
                <a:gd name="T9" fmla="*/ 168 h 1669"/>
                <a:gd name="T10" fmla="*/ 0 w 1189"/>
                <a:gd name="T11" fmla="*/ 204 h 1669"/>
                <a:gd name="T12" fmla="*/ 0 w 1189"/>
                <a:gd name="T13" fmla="*/ 240 h 1669"/>
                <a:gd name="T14" fmla="*/ 0 w 1189"/>
                <a:gd name="T15" fmla="*/ 276 h 1669"/>
                <a:gd name="T16" fmla="*/ 0 w 1189"/>
                <a:gd name="T17" fmla="*/ 312 h 1669"/>
                <a:gd name="T18" fmla="*/ 0 w 1189"/>
                <a:gd name="T19" fmla="*/ 348 h 1669"/>
                <a:gd name="T20" fmla="*/ 0 w 1189"/>
                <a:gd name="T21" fmla="*/ 384 h 1669"/>
                <a:gd name="T22" fmla="*/ 0 w 1189"/>
                <a:gd name="T23" fmla="*/ 432 h 1669"/>
                <a:gd name="T24" fmla="*/ 0 w 1189"/>
                <a:gd name="T25" fmla="*/ 468 h 1669"/>
                <a:gd name="T26" fmla="*/ 0 w 1189"/>
                <a:gd name="T27" fmla="*/ 504 h 1669"/>
                <a:gd name="T28" fmla="*/ 12 w 1189"/>
                <a:gd name="T29" fmla="*/ 540 h 1669"/>
                <a:gd name="T30" fmla="*/ 12 w 1189"/>
                <a:gd name="T31" fmla="*/ 588 h 1669"/>
                <a:gd name="T32" fmla="*/ 24 w 1189"/>
                <a:gd name="T33" fmla="*/ 624 h 1669"/>
                <a:gd name="T34" fmla="*/ 36 w 1189"/>
                <a:gd name="T35" fmla="*/ 660 h 1669"/>
                <a:gd name="T36" fmla="*/ 48 w 1189"/>
                <a:gd name="T37" fmla="*/ 696 h 1669"/>
                <a:gd name="T38" fmla="*/ 60 w 1189"/>
                <a:gd name="T39" fmla="*/ 732 h 1669"/>
                <a:gd name="T40" fmla="*/ 72 w 1189"/>
                <a:gd name="T41" fmla="*/ 768 h 1669"/>
                <a:gd name="T42" fmla="*/ 96 w 1189"/>
                <a:gd name="T43" fmla="*/ 816 h 1669"/>
                <a:gd name="T44" fmla="*/ 120 w 1189"/>
                <a:gd name="T45" fmla="*/ 864 h 1669"/>
                <a:gd name="T46" fmla="*/ 156 w 1189"/>
                <a:gd name="T47" fmla="*/ 912 h 1669"/>
                <a:gd name="T48" fmla="*/ 180 w 1189"/>
                <a:gd name="T49" fmla="*/ 960 h 1669"/>
                <a:gd name="T50" fmla="*/ 204 w 1189"/>
                <a:gd name="T51" fmla="*/ 996 h 1669"/>
                <a:gd name="T52" fmla="*/ 240 w 1189"/>
                <a:gd name="T53" fmla="*/ 1032 h 1669"/>
                <a:gd name="T54" fmla="*/ 276 w 1189"/>
                <a:gd name="T55" fmla="*/ 1080 h 1669"/>
                <a:gd name="T56" fmla="*/ 324 w 1189"/>
                <a:gd name="T57" fmla="*/ 1116 h 1669"/>
                <a:gd name="T58" fmla="*/ 360 w 1189"/>
                <a:gd name="T59" fmla="*/ 1152 h 1669"/>
                <a:gd name="T60" fmla="*/ 408 w 1189"/>
                <a:gd name="T61" fmla="*/ 1188 h 1669"/>
                <a:gd name="T62" fmla="*/ 456 w 1189"/>
                <a:gd name="T63" fmla="*/ 1224 h 1669"/>
                <a:gd name="T64" fmla="*/ 492 w 1189"/>
                <a:gd name="T65" fmla="*/ 1260 h 1669"/>
                <a:gd name="T66" fmla="*/ 528 w 1189"/>
                <a:gd name="T67" fmla="*/ 1284 h 1669"/>
                <a:gd name="T68" fmla="*/ 564 w 1189"/>
                <a:gd name="T69" fmla="*/ 1308 h 1669"/>
                <a:gd name="T70" fmla="*/ 600 w 1189"/>
                <a:gd name="T71" fmla="*/ 1344 h 1669"/>
                <a:gd name="T72" fmla="*/ 636 w 1189"/>
                <a:gd name="T73" fmla="*/ 1356 h 1669"/>
                <a:gd name="T74" fmla="*/ 672 w 1189"/>
                <a:gd name="T75" fmla="*/ 1380 h 1669"/>
                <a:gd name="T76" fmla="*/ 720 w 1189"/>
                <a:gd name="T77" fmla="*/ 1416 h 1669"/>
                <a:gd name="T78" fmla="*/ 756 w 1189"/>
                <a:gd name="T79" fmla="*/ 1440 h 1669"/>
                <a:gd name="T80" fmla="*/ 792 w 1189"/>
                <a:gd name="T81" fmla="*/ 1464 h 1669"/>
                <a:gd name="T82" fmla="*/ 828 w 1189"/>
                <a:gd name="T83" fmla="*/ 1488 h 1669"/>
                <a:gd name="T84" fmla="*/ 876 w 1189"/>
                <a:gd name="T85" fmla="*/ 1512 h 1669"/>
                <a:gd name="T86" fmla="*/ 912 w 1189"/>
                <a:gd name="T87" fmla="*/ 1536 h 1669"/>
                <a:gd name="T88" fmla="*/ 948 w 1189"/>
                <a:gd name="T89" fmla="*/ 1560 h 1669"/>
                <a:gd name="T90" fmla="*/ 996 w 1189"/>
                <a:gd name="T91" fmla="*/ 1584 h 1669"/>
                <a:gd name="T92" fmla="*/ 1032 w 1189"/>
                <a:gd name="T93" fmla="*/ 1596 h 1669"/>
                <a:gd name="T94" fmla="*/ 1080 w 1189"/>
                <a:gd name="T95" fmla="*/ 1620 h 1669"/>
                <a:gd name="T96" fmla="*/ 1116 w 1189"/>
                <a:gd name="T97" fmla="*/ 1644 h 1669"/>
                <a:gd name="T98" fmla="*/ 1152 w 1189"/>
                <a:gd name="T99" fmla="*/ 1656 h 1669"/>
                <a:gd name="T100" fmla="*/ 1188 w 1189"/>
                <a:gd name="T101" fmla="*/ 1668 h 166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189" h="1669">
                  <a:moveTo>
                    <a:pt x="36" y="0"/>
                  </a:moveTo>
                  <a:lnTo>
                    <a:pt x="12" y="36"/>
                  </a:lnTo>
                  <a:lnTo>
                    <a:pt x="12" y="84"/>
                  </a:lnTo>
                  <a:lnTo>
                    <a:pt x="0" y="120"/>
                  </a:lnTo>
                  <a:lnTo>
                    <a:pt x="0" y="168"/>
                  </a:lnTo>
                  <a:lnTo>
                    <a:pt x="0" y="204"/>
                  </a:lnTo>
                  <a:lnTo>
                    <a:pt x="0" y="240"/>
                  </a:lnTo>
                  <a:lnTo>
                    <a:pt x="0" y="276"/>
                  </a:lnTo>
                  <a:lnTo>
                    <a:pt x="0" y="312"/>
                  </a:lnTo>
                  <a:lnTo>
                    <a:pt x="0" y="348"/>
                  </a:lnTo>
                  <a:lnTo>
                    <a:pt x="0" y="384"/>
                  </a:lnTo>
                  <a:lnTo>
                    <a:pt x="0" y="432"/>
                  </a:lnTo>
                  <a:lnTo>
                    <a:pt x="0" y="468"/>
                  </a:lnTo>
                  <a:lnTo>
                    <a:pt x="0" y="504"/>
                  </a:lnTo>
                  <a:lnTo>
                    <a:pt x="12" y="540"/>
                  </a:lnTo>
                  <a:lnTo>
                    <a:pt x="12" y="588"/>
                  </a:lnTo>
                  <a:lnTo>
                    <a:pt x="24" y="624"/>
                  </a:lnTo>
                  <a:lnTo>
                    <a:pt x="36" y="660"/>
                  </a:lnTo>
                  <a:lnTo>
                    <a:pt x="48" y="696"/>
                  </a:lnTo>
                  <a:lnTo>
                    <a:pt x="60" y="732"/>
                  </a:lnTo>
                  <a:lnTo>
                    <a:pt x="72" y="768"/>
                  </a:lnTo>
                  <a:lnTo>
                    <a:pt x="96" y="816"/>
                  </a:lnTo>
                  <a:lnTo>
                    <a:pt x="120" y="864"/>
                  </a:lnTo>
                  <a:lnTo>
                    <a:pt x="156" y="912"/>
                  </a:lnTo>
                  <a:lnTo>
                    <a:pt x="180" y="960"/>
                  </a:lnTo>
                  <a:lnTo>
                    <a:pt x="204" y="996"/>
                  </a:lnTo>
                  <a:lnTo>
                    <a:pt x="240" y="1032"/>
                  </a:lnTo>
                  <a:lnTo>
                    <a:pt x="276" y="1080"/>
                  </a:lnTo>
                  <a:lnTo>
                    <a:pt x="324" y="1116"/>
                  </a:lnTo>
                  <a:lnTo>
                    <a:pt x="360" y="1152"/>
                  </a:lnTo>
                  <a:lnTo>
                    <a:pt x="408" y="1188"/>
                  </a:lnTo>
                  <a:lnTo>
                    <a:pt x="456" y="1224"/>
                  </a:lnTo>
                  <a:lnTo>
                    <a:pt x="492" y="1260"/>
                  </a:lnTo>
                  <a:lnTo>
                    <a:pt x="528" y="1284"/>
                  </a:lnTo>
                  <a:lnTo>
                    <a:pt x="564" y="1308"/>
                  </a:lnTo>
                  <a:lnTo>
                    <a:pt x="600" y="1344"/>
                  </a:lnTo>
                  <a:lnTo>
                    <a:pt x="636" y="1356"/>
                  </a:lnTo>
                  <a:lnTo>
                    <a:pt x="672" y="1380"/>
                  </a:lnTo>
                  <a:lnTo>
                    <a:pt x="720" y="1416"/>
                  </a:lnTo>
                  <a:lnTo>
                    <a:pt x="756" y="1440"/>
                  </a:lnTo>
                  <a:lnTo>
                    <a:pt x="792" y="1464"/>
                  </a:lnTo>
                  <a:lnTo>
                    <a:pt x="828" y="1488"/>
                  </a:lnTo>
                  <a:lnTo>
                    <a:pt x="876" y="1512"/>
                  </a:lnTo>
                  <a:lnTo>
                    <a:pt x="912" y="1536"/>
                  </a:lnTo>
                  <a:lnTo>
                    <a:pt x="948" y="1560"/>
                  </a:lnTo>
                  <a:lnTo>
                    <a:pt x="996" y="1584"/>
                  </a:lnTo>
                  <a:lnTo>
                    <a:pt x="1032" y="1596"/>
                  </a:lnTo>
                  <a:lnTo>
                    <a:pt x="1080" y="1620"/>
                  </a:lnTo>
                  <a:lnTo>
                    <a:pt x="1116" y="1644"/>
                  </a:lnTo>
                  <a:lnTo>
                    <a:pt x="1152" y="1656"/>
                  </a:lnTo>
                  <a:lnTo>
                    <a:pt x="1188" y="1668"/>
                  </a:lnTo>
                </a:path>
              </a:pathLst>
            </a:custGeom>
            <a:noFill/>
            <a:ln w="50800" cap="rnd">
              <a:solidFill>
                <a:srgbClr val="00279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15" name="Rectangle 14"/>
            <p:cNvSpPr>
              <a:spLocks noChangeArrowheads="1"/>
            </p:cNvSpPr>
            <p:nvPr/>
          </p:nvSpPr>
          <p:spPr bwMode="auto">
            <a:xfrm>
              <a:off x="39" y="3428"/>
              <a:ext cx="1024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2 ATP</a:t>
              </a:r>
              <a:endParaRPr lang="en-US" altLang="en-US" sz="2400" b="1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>
                  <a:latin typeface="Arial" panose="020B0604020202020204" pitchFamily="34" charset="0"/>
                </a:rPr>
                <a:t>(substrate-level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>
                  <a:latin typeface="Arial" panose="020B0604020202020204" pitchFamily="34" charset="0"/>
                </a:rPr>
                <a:t>phosphorylation)</a:t>
              </a:r>
            </a:p>
          </p:txBody>
        </p:sp>
        <p:sp>
          <p:nvSpPr>
            <p:cNvPr id="51216" name="Rectangle 15"/>
            <p:cNvSpPr>
              <a:spLocks noChangeArrowheads="1"/>
            </p:cNvSpPr>
            <p:nvPr/>
          </p:nvSpPr>
          <p:spPr bwMode="auto">
            <a:xfrm>
              <a:off x="724" y="2740"/>
              <a:ext cx="616" cy="2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51217" name="Rectangle 16"/>
            <p:cNvSpPr>
              <a:spLocks noChangeArrowheads="1"/>
            </p:cNvSpPr>
            <p:nvPr/>
          </p:nvSpPr>
          <p:spPr bwMode="auto">
            <a:xfrm>
              <a:off x="711" y="2756"/>
              <a:ext cx="667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2NADH</a:t>
              </a:r>
            </a:p>
          </p:txBody>
        </p:sp>
        <p:sp>
          <p:nvSpPr>
            <p:cNvPr id="51218" name="Rectangle 17"/>
            <p:cNvSpPr>
              <a:spLocks noChangeArrowheads="1"/>
            </p:cNvSpPr>
            <p:nvPr/>
          </p:nvSpPr>
          <p:spPr bwMode="auto">
            <a:xfrm>
              <a:off x="2116" y="2260"/>
              <a:ext cx="616" cy="2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51219" name="Rectangle 18"/>
            <p:cNvSpPr>
              <a:spLocks noChangeArrowheads="1"/>
            </p:cNvSpPr>
            <p:nvPr/>
          </p:nvSpPr>
          <p:spPr bwMode="auto">
            <a:xfrm>
              <a:off x="2103" y="2276"/>
              <a:ext cx="667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2NADH</a:t>
              </a:r>
            </a:p>
          </p:txBody>
        </p:sp>
        <p:sp>
          <p:nvSpPr>
            <p:cNvPr id="51220" name="Rectangle 19"/>
            <p:cNvSpPr>
              <a:spLocks noChangeArrowheads="1"/>
            </p:cNvSpPr>
            <p:nvPr/>
          </p:nvSpPr>
          <p:spPr bwMode="auto">
            <a:xfrm>
              <a:off x="3076" y="2500"/>
              <a:ext cx="616" cy="2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51221" name="Rectangle 20"/>
            <p:cNvSpPr>
              <a:spLocks noChangeArrowheads="1"/>
            </p:cNvSpPr>
            <p:nvPr/>
          </p:nvSpPr>
          <p:spPr bwMode="auto">
            <a:xfrm>
              <a:off x="3063" y="2516"/>
              <a:ext cx="667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6NADH</a:t>
              </a:r>
            </a:p>
          </p:txBody>
        </p:sp>
        <p:sp>
          <p:nvSpPr>
            <p:cNvPr id="51222" name="Oval 21"/>
            <p:cNvSpPr>
              <a:spLocks noChangeArrowheads="1"/>
            </p:cNvSpPr>
            <p:nvPr/>
          </p:nvSpPr>
          <p:spPr bwMode="auto">
            <a:xfrm>
              <a:off x="3268" y="1636"/>
              <a:ext cx="808" cy="712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51223" name="Rectangle 22"/>
            <p:cNvSpPr>
              <a:spLocks noChangeArrowheads="1"/>
            </p:cNvSpPr>
            <p:nvPr/>
          </p:nvSpPr>
          <p:spPr bwMode="auto">
            <a:xfrm>
              <a:off x="3399" y="1796"/>
              <a:ext cx="568" cy="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Krebs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Cycle</a:t>
              </a:r>
            </a:p>
          </p:txBody>
        </p:sp>
        <p:sp>
          <p:nvSpPr>
            <p:cNvPr id="51224" name="Rectangle 23"/>
            <p:cNvSpPr>
              <a:spLocks noChangeArrowheads="1"/>
            </p:cNvSpPr>
            <p:nvPr/>
          </p:nvSpPr>
          <p:spPr bwMode="auto">
            <a:xfrm>
              <a:off x="3844" y="2500"/>
              <a:ext cx="712" cy="2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51225" name="Rectangle 24"/>
            <p:cNvSpPr>
              <a:spLocks noChangeArrowheads="1"/>
            </p:cNvSpPr>
            <p:nvPr/>
          </p:nvSpPr>
          <p:spPr bwMode="auto">
            <a:xfrm>
              <a:off x="3831" y="2516"/>
              <a:ext cx="776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2FADH</a:t>
              </a:r>
              <a:r>
                <a:rPr lang="en-US" altLang="en-US" sz="1900" b="1" baseline="-25000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51226" name="Rectangle 25"/>
            <p:cNvSpPr>
              <a:spLocks noChangeArrowheads="1"/>
            </p:cNvSpPr>
            <p:nvPr/>
          </p:nvSpPr>
          <p:spPr bwMode="auto">
            <a:xfrm>
              <a:off x="4599" y="2324"/>
              <a:ext cx="1024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2 ATP</a:t>
              </a:r>
              <a:endParaRPr lang="en-US" altLang="en-US" sz="2400" b="1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>
                  <a:latin typeface="Arial" panose="020B0604020202020204" pitchFamily="34" charset="0"/>
                </a:rPr>
                <a:t>(substrate-level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>
                  <a:latin typeface="Arial" panose="020B0604020202020204" pitchFamily="34" charset="0"/>
                </a:rPr>
                <a:t>phosphorylation)</a:t>
              </a:r>
            </a:p>
          </p:txBody>
        </p:sp>
        <p:sp>
          <p:nvSpPr>
            <p:cNvPr id="51227" name="Rectangle 26"/>
            <p:cNvSpPr>
              <a:spLocks noChangeArrowheads="1"/>
            </p:cNvSpPr>
            <p:nvPr/>
          </p:nvSpPr>
          <p:spPr bwMode="auto">
            <a:xfrm>
              <a:off x="868" y="2068"/>
              <a:ext cx="808" cy="280"/>
            </a:xfrm>
            <a:prstGeom prst="rect">
              <a:avLst/>
            </a:prstGeom>
            <a:solidFill>
              <a:srgbClr val="B760F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51228" name="Rectangle 27"/>
            <p:cNvSpPr>
              <a:spLocks noChangeArrowheads="1"/>
            </p:cNvSpPr>
            <p:nvPr/>
          </p:nvSpPr>
          <p:spPr bwMode="auto">
            <a:xfrm>
              <a:off x="855" y="2098"/>
              <a:ext cx="842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b="1">
                  <a:latin typeface="Arial" panose="020B0604020202020204" pitchFamily="34" charset="0"/>
                </a:rPr>
                <a:t>2 Pyruvate</a:t>
              </a:r>
            </a:p>
          </p:txBody>
        </p:sp>
        <p:sp>
          <p:nvSpPr>
            <p:cNvPr id="51229" name="Freeform 28"/>
            <p:cNvSpPr>
              <a:spLocks/>
            </p:cNvSpPr>
            <p:nvPr/>
          </p:nvSpPr>
          <p:spPr bwMode="auto">
            <a:xfrm>
              <a:off x="624" y="2112"/>
              <a:ext cx="205" cy="109"/>
            </a:xfrm>
            <a:custGeom>
              <a:avLst/>
              <a:gdLst>
                <a:gd name="T0" fmla="*/ 0 w 205"/>
                <a:gd name="T1" fmla="*/ 0 h 109"/>
                <a:gd name="T2" fmla="*/ 24 w 205"/>
                <a:gd name="T3" fmla="*/ 36 h 109"/>
                <a:gd name="T4" fmla="*/ 60 w 205"/>
                <a:gd name="T5" fmla="*/ 60 h 109"/>
                <a:gd name="T6" fmla="*/ 96 w 205"/>
                <a:gd name="T7" fmla="*/ 72 h 109"/>
                <a:gd name="T8" fmla="*/ 132 w 205"/>
                <a:gd name="T9" fmla="*/ 84 h 109"/>
                <a:gd name="T10" fmla="*/ 168 w 205"/>
                <a:gd name="T11" fmla="*/ 96 h 109"/>
                <a:gd name="T12" fmla="*/ 204 w 205"/>
                <a:gd name="T13" fmla="*/ 108 h 1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5" h="109">
                  <a:moveTo>
                    <a:pt x="0" y="0"/>
                  </a:moveTo>
                  <a:lnTo>
                    <a:pt x="24" y="36"/>
                  </a:lnTo>
                  <a:lnTo>
                    <a:pt x="60" y="60"/>
                  </a:lnTo>
                  <a:lnTo>
                    <a:pt x="96" y="72"/>
                  </a:lnTo>
                  <a:lnTo>
                    <a:pt x="132" y="84"/>
                  </a:lnTo>
                  <a:lnTo>
                    <a:pt x="168" y="96"/>
                  </a:lnTo>
                  <a:lnTo>
                    <a:pt x="204" y="108"/>
                  </a:lnTo>
                </a:path>
              </a:pathLst>
            </a:custGeom>
            <a:noFill/>
            <a:ln w="50800" cap="rnd">
              <a:solidFill>
                <a:srgbClr val="00279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30" name="Rectangle 29"/>
            <p:cNvSpPr>
              <a:spLocks noChangeArrowheads="1"/>
            </p:cNvSpPr>
            <p:nvPr/>
          </p:nvSpPr>
          <p:spPr bwMode="auto">
            <a:xfrm>
              <a:off x="1972" y="1828"/>
              <a:ext cx="952" cy="280"/>
            </a:xfrm>
            <a:prstGeom prst="rect">
              <a:avLst/>
            </a:prstGeom>
            <a:solidFill>
              <a:srgbClr val="DC008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51231" name="Rectangle 30"/>
            <p:cNvSpPr>
              <a:spLocks noChangeArrowheads="1"/>
            </p:cNvSpPr>
            <p:nvPr/>
          </p:nvSpPr>
          <p:spPr bwMode="auto">
            <a:xfrm>
              <a:off x="1959" y="1858"/>
              <a:ext cx="1064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b="1">
                  <a:latin typeface="Arial" panose="020B0604020202020204" pitchFamily="34" charset="0"/>
                </a:rPr>
                <a:t>2 Acetyl CoA</a:t>
              </a:r>
            </a:p>
          </p:txBody>
        </p:sp>
        <p:sp>
          <p:nvSpPr>
            <p:cNvPr id="51232" name="Freeform 31"/>
            <p:cNvSpPr>
              <a:spLocks/>
            </p:cNvSpPr>
            <p:nvPr/>
          </p:nvSpPr>
          <p:spPr bwMode="auto">
            <a:xfrm>
              <a:off x="2928" y="1968"/>
              <a:ext cx="325" cy="13"/>
            </a:xfrm>
            <a:custGeom>
              <a:avLst/>
              <a:gdLst>
                <a:gd name="T0" fmla="*/ 0 w 325"/>
                <a:gd name="T1" fmla="*/ 0 h 13"/>
                <a:gd name="T2" fmla="*/ 36 w 325"/>
                <a:gd name="T3" fmla="*/ 0 h 13"/>
                <a:gd name="T4" fmla="*/ 72 w 325"/>
                <a:gd name="T5" fmla="*/ 12 h 13"/>
                <a:gd name="T6" fmla="*/ 108 w 325"/>
                <a:gd name="T7" fmla="*/ 12 h 13"/>
                <a:gd name="T8" fmla="*/ 144 w 325"/>
                <a:gd name="T9" fmla="*/ 12 h 13"/>
                <a:gd name="T10" fmla="*/ 180 w 325"/>
                <a:gd name="T11" fmla="*/ 12 h 13"/>
                <a:gd name="T12" fmla="*/ 216 w 325"/>
                <a:gd name="T13" fmla="*/ 12 h 13"/>
                <a:gd name="T14" fmla="*/ 252 w 325"/>
                <a:gd name="T15" fmla="*/ 12 h 13"/>
                <a:gd name="T16" fmla="*/ 288 w 325"/>
                <a:gd name="T17" fmla="*/ 12 h 13"/>
                <a:gd name="T18" fmla="*/ 324 w 325"/>
                <a:gd name="T19" fmla="*/ 12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25" h="13">
                  <a:moveTo>
                    <a:pt x="0" y="0"/>
                  </a:moveTo>
                  <a:lnTo>
                    <a:pt x="36" y="0"/>
                  </a:lnTo>
                  <a:lnTo>
                    <a:pt x="72" y="12"/>
                  </a:lnTo>
                  <a:lnTo>
                    <a:pt x="108" y="12"/>
                  </a:lnTo>
                  <a:lnTo>
                    <a:pt x="144" y="12"/>
                  </a:lnTo>
                  <a:lnTo>
                    <a:pt x="180" y="12"/>
                  </a:lnTo>
                  <a:lnTo>
                    <a:pt x="216" y="12"/>
                  </a:lnTo>
                  <a:lnTo>
                    <a:pt x="252" y="12"/>
                  </a:lnTo>
                  <a:lnTo>
                    <a:pt x="288" y="12"/>
                  </a:lnTo>
                  <a:lnTo>
                    <a:pt x="324" y="12"/>
                  </a:lnTo>
                </a:path>
              </a:pathLst>
            </a:custGeom>
            <a:noFill/>
            <a:ln w="50800" cap="rnd">
              <a:solidFill>
                <a:srgbClr val="00279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33" name="Freeform 32"/>
            <p:cNvSpPr>
              <a:spLocks/>
            </p:cNvSpPr>
            <p:nvPr/>
          </p:nvSpPr>
          <p:spPr bwMode="auto">
            <a:xfrm>
              <a:off x="1680" y="2004"/>
              <a:ext cx="277" cy="205"/>
            </a:xfrm>
            <a:custGeom>
              <a:avLst/>
              <a:gdLst>
                <a:gd name="T0" fmla="*/ 0 w 277"/>
                <a:gd name="T1" fmla="*/ 204 h 205"/>
                <a:gd name="T2" fmla="*/ 36 w 277"/>
                <a:gd name="T3" fmla="*/ 192 h 205"/>
                <a:gd name="T4" fmla="*/ 72 w 277"/>
                <a:gd name="T5" fmla="*/ 156 h 205"/>
                <a:gd name="T6" fmla="*/ 108 w 277"/>
                <a:gd name="T7" fmla="*/ 132 h 205"/>
                <a:gd name="T8" fmla="*/ 144 w 277"/>
                <a:gd name="T9" fmla="*/ 108 h 205"/>
                <a:gd name="T10" fmla="*/ 180 w 277"/>
                <a:gd name="T11" fmla="*/ 84 h 205"/>
                <a:gd name="T12" fmla="*/ 216 w 277"/>
                <a:gd name="T13" fmla="*/ 60 h 205"/>
                <a:gd name="T14" fmla="*/ 252 w 277"/>
                <a:gd name="T15" fmla="*/ 36 h 205"/>
                <a:gd name="T16" fmla="*/ 276 w 277"/>
                <a:gd name="T17" fmla="*/ 0 h 20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7" h="205">
                  <a:moveTo>
                    <a:pt x="0" y="204"/>
                  </a:moveTo>
                  <a:lnTo>
                    <a:pt x="36" y="192"/>
                  </a:lnTo>
                  <a:lnTo>
                    <a:pt x="72" y="156"/>
                  </a:lnTo>
                  <a:lnTo>
                    <a:pt x="108" y="132"/>
                  </a:lnTo>
                  <a:lnTo>
                    <a:pt x="144" y="108"/>
                  </a:lnTo>
                  <a:lnTo>
                    <a:pt x="180" y="84"/>
                  </a:lnTo>
                  <a:lnTo>
                    <a:pt x="216" y="60"/>
                  </a:lnTo>
                  <a:lnTo>
                    <a:pt x="252" y="36"/>
                  </a:lnTo>
                  <a:lnTo>
                    <a:pt x="276" y="0"/>
                  </a:lnTo>
                </a:path>
              </a:pathLst>
            </a:custGeom>
            <a:noFill/>
            <a:ln w="38100" cap="rnd">
              <a:solidFill>
                <a:srgbClr val="00279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34" name="Rectangle 33"/>
            <p:cNvSpPr>
              <a:spLocks noChangeArrowheads="1"/>
            </p:cNvSpPr>
            <p:nvPr/>
          </p:nvSpPr>
          <p:spPr bwMode="auto">
            <a:xfrm>
              <a:off x="2308" y="2932"/>
              <a:ext cx="2200" cy="520"/>
            </a:xfrm>
            <a:prstGeom prst="rect">
              <a:avLst/>
            </a:prstGeom>
            <a:solidFill>
              <a:srgbClr val="F39FD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51235" name="Rectangle 34"/>
            <p:cNvSpPr>
              <a:spLocks noChangeArrowheads="1"/>
            </p:cNvSpPr>
            <p:nvPr/>
          </p:nvSpPr>
          <p:spPr bwMode="auto">
            <a:xfrm>
              <a:off x="2631" y="2996"/>
              <a:ext cx="1527" cy="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ETC and Oxidative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  Phosphorylation</a:t>
              </a:r>
            </a:p>
          </p:txBody>
        </p:sp>
        <p:sp>
          <p:nvSpPr>
            <p:cNvPr id="51236" name="Freeform 35"/>
            <p:cNvSpPr>
              <a:spLocks/>
            </p:cNvSpPr>
            <p:nvPr/>
          </p:nvSpPr>
          <p:spPr bwMode="auto">
            <a:xfrm>
              <a:off x="4080" y="1956"/>
              <a:ext cx="685" cy="373"/>
            </a:xfrm>
            <a:custGeom>
              <a:avLst/>
              <a:gdLst>
                <a:gd name="T0" fmla="*/ 0 w 685"/>
                <a:gd name="T1" fmla="*/ 12 h 373"/>
                <a:gd name="T2" fmla="*/ 36 w 685"/>
                <a:gd name="T3" fmla="*/ 0 h 373"/>
                <a:gd name="T4" fmla="*/ 72 w 685"/>
                <a:gd name="T5" fmla="*/ 0 h 373"/>
                <a:gd name="T6" fmla="*/ 108 w 685"/>
                <a:gd name="T7" fmla="*/ 0 h 373"/>
                <a:gd name="T8" fmla="*/ 144 w 685"/>
                <a:gd name="T9" fmla="*/ 0 h 373"/>
                <a:gd name="T10" fmla="*/ 192 w 685"/>
                <a:gd name="T11" fmla="*/ 0 h 373"/>
                <a:gd name="T12" fmla="*/ 228 w 685"/>
                <a:gd name="T13" fmla="*/ 0 h 373"/>
                <a:gd name="T14" fmla="*/ 264 w 685"/>
                <a:gd name="T15" fmla="*/ 0 h 373"/>
                <a:gd name="T16" fmla="*/ 300 w 685"/>
                <a:gd name="T17" fmla="*/ 0 h 373"/>
                <a:gd name="T18" fmla="*/ 336 w 685"/>
                <a:gd name="T19" fmla="*/ 0 h 373"/>
                <a:gd name="T20" fmla="*/ 372 w 685"/>
                <a:gd name="T21" fmla="*/ 0 h 373"/>
                <a:gd name="T22" fmla="*/ 408 w 685"/>
                <a:gd name="T23" fmla="*/ 0 h 373"/>
                <a:gd name="T24" fmla="*/ 444 w 685"/>
                <a:gd name="T25" fmla="*/ 0 h 373"/>
                <a:gd name="T26" fmla="*/ 480 w 685"/>
                <a:gd name="T27" fmla="*/ 0 h 373"/>
                <a:gd name="T28" fmla="*/ 528 w 685"/>
                <a:gd name="T29" fmla="*/ 0 h 373"/>
                <a:gd name="T30" fmla="*/ 564 w 685"/>
                <a:gd name="T31" fmla="*/ 0 h 373"/>
                <a:gd name="T32" fmla="*/ 600 w 685"/>
                <a:gd name="T33" fmla="*/ 24 h 373"/>
                <a:gd name="T34" fmla="*/ 636 w 685"/>
                <a:gd name="T35" fmla="*/ 48 h 373"/>
                <a:gd name="T36" fmla="*/ 660 w 685"/>
                <a:gd name="T37" fmla="*/ 84 h 373"/>
                <a:gd name="T38" fmla="*/ 672 w 685"/>
                <a:gd name="T39" fmla="*/ 120 h 373"/>
                <a:gd name="T40" fmla="*/ 684 w 685"/>
                <a:gd name="T41" fmla="*/ 156 h 373"/>
                <a:gd name="T42" fmla="*/ 684 w 685"/>
                <a:gd name="T43" fmla="*/ 192 h 373"/>
                <a:gd name="T44" fmla="*/ 684 w 685"/>
                <a:gd name="T45" fmla="*/ 228 h 373"/>
                <a:gd name="T46" fmla="*/ 684 w 685"/>
                <a:gd name="T47" fmla="*/ 264 h 373"/>
                <a:gd name="T48" fmla="*/ 684 w 685"/>
                <a:gd name="T49" fmla="*/ 300 h 373"/>
                <a:gd name="T50" fmla="*/ 684 w 685"/>
                <a:gd name="T51" fmla="*/ 336 h 373"/>
                <a:gd name="T52" fmla="*/ 684 w 685"/>
                <a:gd name="T53" fmla="*/ 372 h 373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685" h="373">
                  <a:moveTo>
                    <a:pt x="0" y="12"/>
                  </a:moveTo>
                  <a:lnTo>
                    <a:pt x="36" y="0"/>
                  </a:lnTo>
                  <a:lnTo>
                    <a:pt x="72" y="0"/>
                  </a:lnTo>
                  <a:lnTo>
                    <a:pt x="108" y="0"/>
                  </a:lnTo>
                  <a:lnTo>
                    <a:pt x="144" y="0"/>
                  </a:lnTo>
                  <a:lnTo>
                    <a:pt x="192" y="0"/>
                  </a:lnTo>
                  <a:lnTo>
                    <a:pt x="228" y="0"/>
                  </a:lnTo>
                  <a:lnTo>
                    <a:pt x="264" y="0"/>
                  </a:lnTo>
                  <a:lnTo>
                    <a:pt x="300" y="0"/>
                  </a:lnTo>
                  <a:lnTo>
                    <a:pt x="336" y="0"/>
                  </a:lnTo>
                  <a:lnTo>
                    <a:pt x="372" y="0"/>
                  </a:lnTo>
                  <a:lnTo>
                    <a:pt x="408" y="0"/>
                  </a:lnTo>
                  <a:lnTo>
                    <a:pt x="444" y="0"/>
                  </a:lnTo>
                  <a:lnTo>
                    <a:pt x="480" y="0"/>
                  </a:lnTo>
                  <a:lnTo>
                    <a:pt x="528" y="0"/>
                  </a:lnTo>
                  <a:lnTo>
                    <a:pt x="564" y="0"/>
                  </a:lnTo>
                  <a:lnTo>
                    <a:pt x="600" y="24"/>
                  </a:lnTo>
                  <a:lnTo>
                    <a:pt x="636" y="48"/>
                  </a:lnTo>
                  <a:lnTo>
                    <a:pt x="660" y="84"/>
                  </a:lnTo>
                  <a:lnTo>
                    <a:pt x="672" y="120"/>
                  </a:lnTo>
                  <a:lnTo>
                    <a:pt x="684" y="156"/>
                  </a:lnTo>
                  <a:lnTo>
                    <a:pt x="684" y="192"/>
                  </a:lnTo>
                  <a:lnTo>
                    <a:pt x="684" y="228"/>
                  </a:lnTo>
                  <a:lnTo>
                    <a:pt x="684" y="264"/>
                  </a:lnTo>
                  <a:lnTo>
                    <a:pt x="684" y="300"/>
                  </a:lnTo>
                  <a:lnTo>
                    <a:pt x="684" y="336"/>
                  </a:lnTo>
                  <a:lnTo>
                    <a:pt x="684" y="372"/>
                  </a:lnTo>
                </a:path>
              </a:pathLst>
            </a:custGeom>
            <a:noFill/>
            <a:ln w="50800" cap="rnd">
              <a:solidFill>
                <a:srgbClr val="00279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37" name="Line 36"/>
            <p:cNvSpPr>
              <a:spLocks noChangeShapeType="1"/>
            </p:cNvSpPr>
            <p:nvPr/>
          </p:nvSpPr>
          <p:spPr bwMode="auto">
            <a:xfrm>
              <a:off x="4881" y="2865"/>
              <a:ext cx="127" cy="847"/>
            </a:xfrm>
            <a:prstGeom prst="line">
              <a:avLst/>
            </a:prstGeom>
            <a:noFill/>
            <a:ln w="50800">
              <a:solidFill>
                <a:srgbClr val="00279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38" name="Line 37"/>
            <p:cNvSpPr>
              <a:spLocks noChangeShapeType="1"/>
            </p:cNvSpPr>
            <p:nvPr/>
          </p:nvSpPr>
          <p:spPr bwMode="auto">
            <a:xfrm>
              <a:off x="1377" y="2913"/>
              <a:ext cx="991" cy="367"/>
            </a:xfrm>
            <a:prstGeom prst="line">
              <a:avLst/>
            </a:prstGeom>
            <a:noFill/>
            <a:ln w="50800">
              <a:solidFill>
                <a:srgbClr val="00279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39" name="Line 38"/>
            <p:cNvSpPr>
              <a:spLocks noChangeShapeType="1"/>
            </p:cNvSpPr>
            <p:nvPr/>
          </p:nvSpPr>
          <p:spPr bwMode="auto">
            <a:xfrm flipH="1">
              <a:off x="2273" y="3345"/>
              <a:ext cx="159" cy="319"/>
            </a:xfrm>
            <a:prstGeom prst="line">
              <a:avLst/>
            </a:prstGeom>
            <a:noFill/>
            <a:ln w="50800">
              <a:solidFill>
                <a:srgbClr val="00279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40" name="Line 39"/>
            <p:cNvSpPr>
              <a:spLocks noChangeShapeType="1"/>
            </p:cNvSpPr>
            <p:nvPr/>
          </p:nvSpPr>
          <p:spPr bwMode="auto">
            <a:xfrm>
              <a:off x="2400" y="2496"/>
              <a:ext cx="304" cy="1216"/>
            </a:xfrm>
            <a:prstGeom prst="line">
              <a:avLst/>
            </a:prstGeom>
            <a:noFill/>
            <a:ln w="50800">
              <a:solidFill>
                <a:srgbClr val="00279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41" name="Line 40"/>
            <p:cNvSpPr>
              <a:spLocks noChangeShapeType="1"/>
            </p:cNvSpPr>
            <p:nvPr/>
          </p:nvSpPr>
          <p:spPr bwMode="auto">
            <a:xfrm>
              <a:off x="3456" y="2769"/>
              <a:ext cx="0" cy="255"/>
            </a:xfrm>
            <a:prstGeom prst="line">
              <a:avLst/>
            </a:prstGeom>
            <a:noFill/>
            <a:ln w="50800">
              <a:solidFill>
                <a:srgbClr val="00279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42" name="Line 41"/>
            <p:cNvSpPr>
              <a:spLocks noChangeShapeType="1"/>
            </p:cNvSpPr>
            <p:nvPr/>
          </p:nvSpPr>
          <p:spPr bwMode="auto">
            <a:xfrm>
              <a:off x="3456" y="3408"/>
              <a:ext cx="0" cy="304"/>
            </a:xfrm>
            <a:prstGeom prst="line">
              <a:avLst/>
            </a:prstGeom>
            <a:noFill/>
            <a:ln w="50800">
              <a:solidFill>
                <a:srgbClr val="00279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43" name="Line 42"/>
            <p:cNvSpPr>
              <a:spLocks noChangeShapeType="1"/>
            </p:cNvSpPr>
            <p:nvPr/>
          </p:nvSpPr>
          <p:spPr bwMode="auto">
            <a:xfrm flipV="1">
              <a:off x="3456" y="2304"/>
              <a:ext cx="0" cy="224"/>
            </a:xfrm>
            <a:prstGeom prst="line">
              <a:avLst/>
            </a:prstGeom>
            <a:noFill/>
            <a:ln w="50800">
              <a:solidFill>
                <a:srgbClr val="00279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44" name="Line 43"/>
            <p:cNvSpPr>
              <a:spLocks noChangeShapeType="1"/>
            </p:cNvSpPr>
            <p:nvPr/>
          </p:nvSpPr>
          <p:spPr bwMode="auto">
            <a:xfrm>
              <a:off x="3984" y="2208"/>
              <a:ext cx="144" cy="336"/>
            </a:xfrm>
            <a:prstGeom prst="line">
              <a:avLst/>
            </a:prstGeom>
            <a:noFill/>
            <a:ln w="50800">
              <a:solidFill>
                <a:srgbClr val="00279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45" name="Line 44"/>
            <p:cNvSpPr>
              <a:spLocks noChangeShapeType="1"/>
            </p:cNvSpPr>
            <p:nvPr/>
          </p:nvSpPr>
          <p:spPr bwMode="auto">
            <a:xfrm>
              <a:off x="4224" y="2769"/>
              <a:ext cx="0" cy="943"/>
            </a:xfrm>
            <a:prstGeom prst="line">
              <a:avLst/>
            </a:prstGeom>
            <a:noFill/>
            <a:ln w="50800">
              <a:solidFill>
                <a:srgbClr val="00279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46" name="Line 45"/>
            <p:cNvSpPr>
              <a:spLocks noChangeShapeType="1"/>
            </p:cNvSpPr>
            <p:nvPr/>
          </p:nvSpPr>
          <p:spPr bwMode="auto">
            <a:xfrm>
              <a:off x="465" y="2097"/>
              <a:ext cx="511" cy="607"/>
            </a:xfrm>
            <a:prstGeom prst="line">
              <a:avLst/>
            </a:prstGeom>
            <a:noFill/>
            <a:ln w="50800">
              <a:solidFill>
                <a:srgbClr val="00279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47" name="Rectangle 46"/>
            <p:cNvSpPr>
              <a:spLocks noChangeArrowheads="1"/>
            </p:cNvSpPr>
            <p:nvPr/>
          </p:nvSpPr>
          <p:spPr bwMode="auto">
            <a:xfrm>
              <a:off x="903" y="1287"/>
              <a:ext cx="818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b="1">
                  <a:latin typeface="Arial" panose="020B0604020202020204" pitchFamily="34" charset="0"/>
                </a:rPr>
                <a:t>Cytosol</a:t>
              </a:r>
            </a:p>
          </p:txBody>
        </p:sp>
        <p:sp>
          <p:nvSpPr>
            <p:cNvPr id="51248" name="Rectangle 47"/>
            <p:cNvSpPr>
              <a:spLocks noChangeArrowheads="1"/>
            </p:cNvSpPr>
            <p:nvPr/>
          </p:nvSpPr>
          <p:spPr bwMode="auto">
            <a:xfrm>
              <a:off x="4071" y="1623"/>
              <a:ext cx="1318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b="1">
                  <a:latin typeface="Arial" panose="020B0604020202020204" pitchFamily="34" charset="0"/>
                </a:rPr>
                <a:t>Mitochondria</a:t>
              </a:r>
            </a:p>
          </p:txBody>
        </p:sp>
        <p:sp>
          <p:nvSpPr>
            <p:cNvPr id="51249" name="Line 48"/>
            <p:cNvSpPr>
              <a:spLocks noChangeShapeType="1"/>
            </p:cNvSpPr>
            <p:nvPr/>
          </p:nvSpPr>
          <p:spPr bwMode="auto">
            <a:xfrm>
              <a:off x="1713" y="2241"/>
              <a:ext cx="367" cy="31"/>
            </a:xfrm>
            <a:prstGeom prst="line">
              <a:avLst/>
            </a:prstGeom>
            <a:noFill/>
            <a:ln w="50800">
              <a:solidFill>
                <a:srgbClr val="00279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229598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ANAEROBIC RESPIRATION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sz="2000" dirty="0"/>
              <a:t>aka Fermentation</a:t>
            </a:r>
            <a:endParaRPr lang="en-US" altLang="en-US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6314" y="1253491"/>
            <a:ext cx="8686800" cy="259080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ea typeface="SimHei" pitchFamily="2" charset="-122"/>
              </a:rPr>
              <a:t>Does not require Oxygen</a:t>
            </a:r>
          </a:p>
          <a:p>
            <a:pPr eaLnBrk="1" hangingPunct="1"/>
            <a:r>
              <a:rPr lang="en-US" altLang="en-US" sz="2800" dirty="0">
                <a:ea typeface="SimHei" pitchFamily="2" charset="-122"/>
              </a:rPr>
              <a:t>also used to release energy, but not as efficient as aerobic respiration (less ATP)</a:t>
            </a:r>
          </a:p>
          <a:p>
            <a:pPr eaLnBrk="1" hangingPunct="1"/>
            <a:r>
              <a:rPr lang="en-US" altLang="en-US" sz="2800" dirty="0">
                <a:ea typeface="SimHei" pitchFamily="2" charset="-122"/>
              </a:rPr>
              <a:t>Products include CO</a:t>
            </a:r>
            <a:r>
              <a:rPr lang="en-US" altLang="en-US" sz="2800" baseline="-25000" dirty="0">
                <a:ea typeface="SimHei" pitchFamily="2" charset="-122"/>
              </a:rPr>
              <a:t>2</a:t>
            </a:r>
            <a:r>
              <a:rPr lang="en-US" altLang="en-US" sz="2800" dirty="0">
                <a:ea typeface="SimHei" pitchFamily="2" charset="-122"/>
              </a:rPr>
              <a:t> and lactic acid or alcohol </a:t>
            </a:r>
          </a:p>
          <a:p>
            <a:pPr eaLnBrk="1" hangingPunct="1"/>
            <a:r>
              <a:rPr lang="en-US" altLang="en-US" sz="2800" dirty="0">
                <a:ea typeface="SimHei" pitchFamily="2" charset="-122"/>
              </a:rPr>
              <a:t>Two Types: Alcoholic Fermentation and Lactic Acid Fermentation</a:t>
            </a:r>
          </a:p>
          <a:p>
            <a:pPr eaLnBrk="1" hangingPunct="1">
              <a:buFontTx/>
              <a:buNone/>
            </a:pPr>
            <a:endParaRPr lang="en-US" altLang="en-US" dirty="0">
              <a:ea typeface="SimHei" pitchFamily="2" charset="-122"/>
            </a:endParaRPr>
          </a:p>
        </p:txBody>
      </p:sp>
      <p:pic>
        <p:nvPicPr>
          <p:cNvPr id="27652" name="Picture 5" descr="http://tbn0.google.com/images?q=tbn:0TAldezQgFOZxM:http://www.marions-kochbuch.com/food-pic/black-forest-country-bread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886200"/>
            <a:ext cx="2214039" cy="1318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7" descr="http://tbn0.google.com/images?q=tbn:S2pzU_szXUSfTM:http://biggestloserclub.com.au/verve/_resources/04_Mel_Exhaustion_large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800600"/>
            <a:ext cx="150556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9229" y="4349931"/>
            <a:ext cx="38989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en-US" altLang="en-US" sz="2000" dirty="0"/>
              <a:t>Occurs in </a:t>
            </a:r>
            <a:r>
              <a:rPr lang="en-US" altLang="en-US" sz="2000" b="1" dirty="0">
                <a:solidFill>
                  <a:srgbClr val="00279F"/>
                </a:solidFill>
              </a:rPr>
              <a:t>cytoplasm</a:t>
            </a:r>
            <a:r>
              <a:rPr lang="en-US" altLang="en-US" sz="2000" dirty="0"/>
              <a:t> when cells are deprived of oxygen.</a:t>
            </a:r>
            <a:endParaRPr lang="en-US" altLang="en-US" sz="2000" b="1" dirty="0"/>
          </a:p>
          <a:p>
            <a:pPr eaLnBrk="1" hangingPunct="1">
              <a:defRPr/>
            </a:pPr>
            <a:r>
              <a:rPr lang="en-US" altLang="en-US" sz="2000" b="1" dirty="0"/>
              <a:t>Lactic acid </a:t>
            </a:r>
            <a:r>
              <a:rPr lang="en-US" altLang="en-US" sz="2000" dirty="0"/>
              <a:t>forms during increased muscle activity.  Cramps result from increased acidity level.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15809" y="5410200"/>
            <a:ext cx="30955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800" dirty="0"/>
              <a:t>Alcohol fermentation occurs in fungi such as yeast and some bacteria produce ethanol and CO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 DO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Complete page two for </a:t>
            </a:r>
            <a:r>
              <a:rPr lang="en-US" dirty="0" smtClean="0"/>
              <a:t>Monday.  You got the </a:t>
            </a:r>
            <a:r>
              <a:rPr lang="en-US" smtClean="0"/>
              <a:t>sheet Wednesday.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50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1176</TotalTime>
  <Words>500</Words>
  <Application>Microsoft Office PowerPoint</Application>
  <PresentationFormat>On-screen Show (4:3)</PresentationFormat>
  <Paragraphs>98</Paragraphs>
  <Slides>11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Default Design</vt:lpstr>
      <vt:lpstr>ATP</vt:lpstr>
      <vt:lpstr>PHOTOSYNTHESIS</vt:lpstr>
      <vt:lpstr>PHOTOSYNTHESIS</vt:lpstr>
      <vt:lpstr>PHOTOSYNTHESIS</vt:lpstr>
      <vt:lpstr>AEROBIC RESPIRATION</vt:lpstr>
      <vt:lpstr>GLYCOLYSIS</vt:lpstr>
      <vt:lpstr>KREBS CYCLE  (CITRIC ACID CYCLE)</vt:lpstr>
      <vt:lpstr>Electron Transport Chain (ETC) and  Oxidative Phosphorylation (Chemiosmosis)</vt:lpstr>
      <vt:lpstr>MAX ATP YIELD FOR CELLULAR RESPIRATION (EUKARYOTES)</vt:lpstr>
      <vt:lpstr>ANAEROBIC RESPIRATION aka Fermentation</vt:lpstr>
      <vt:lpstr>TO DO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Biology Top 101</dc:title>
  <dc:creator>Leslie</dc:creator>
  <cp:lastModifiedBy>JCBOE</cp:lastModifiedBy>
  <cp:revision>96</cp:revision>
  <dcterms:created xsi:type="dcterms:W3CDTF">2008-08-04T14:57:27Z</dcterms:created>
  <dcterms:modified xsi:type="dcterms:W3CDTF">2016-04-27T15:21:11Z</dcterms:modified>
</cp:coreProperties>
</file>