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380" r:id="rId10"/>
    <p:sldId id="385" r:id="rId11"/>
    <p:sldId id="282" r:id="rId12"/>
    <p:sldId id="410" r:id="rId13"/>
    <p:sldId id="283" r:id="rId14"/>
    <p:sldId id="284" r:id="rId15"/>
    <p:sldId id="383" r:id="rId16"/>
    <p:sldId id="384" r:id="rId17"/>
    <p:sldId id="287" r:id="rId18"/>
    <p:sldId id="297" r:id="rId19"/>
    <p:sldId id="386" r:id="rId20"/>
    <p:sldId id="286" r:id="rId21"/>
    <p:sldId id="387" r:id="rId22"/>
    <p:sldId id="396" r:id="rId23"/>
    <p:sldId id="285" r:id="rId24"/>
    <p:sldId id="288" r:id="rId25"/>
    <p:sldId id="301" r:id="rId26"/>
    <p:sldId id="298" r:id="rId27"/>
    <p:sldId id="299" r:id="rId28"/>
    <p:sldId id="388" r:id="rId29"/>
    <p:sldId id="389" r:id="rId30"/>
    <p:sldId id="390" r:id="rId31"/>
    <p:sldId id="300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93" r:id="rId41"/>
    <p:sldId id="310" r:id="rId42"/>
    <p:sldId id="395" r:id="rId43"/>
    <p:sldId id="392" r:id="rId44"/>
    <p:sldId id="311" r:id="rId45"/>
    <p:sldId id="356" r:id="rId46"/>
    <p:sldId id="391" r:id="rId47"/>
    <p:sldId id="394" r:id="rId48"/>
    <p:sldId id="412" r:id="rId49"/>
    <p:sldId id="411" r:id="rId50"/>
    <p:sldId id="397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B3D08-C360-4270-9FDE-A35D20069115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780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68EE27-04EC-49F3-892D-7A9C7C38E97E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920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BF450-FCF8-44A1-9F17-7BB5DD87198F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73100"/>
            <a:ext cx="4584700" cy="343852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35463"/>
            <a:ext cx="5002212" cy="4113212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76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581400" y="1905000"/>
            <a:ext cx="32004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81400" y="4191000"/>
            <a:ext cx="32004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087A0927-B50C-4E26-B7F5-0ADF17FF73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59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DNA / RNA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en-US" dirty="0"/>
              <a:t>Carry genetic information.</a:t>
            </a:r>
          </a:p>
          <a:p>
            <a:pPr eaLnBrk="1" hangingPunct="1"/>
            <a:r>
              <a:rPr lang="en-US" altLang="en-US" dirty="0"/>
              <a:t>Made of a chain of nucleotides.</a:t>
            </a:r>
          </a:p>
          <a:p>
            <a:pPr eaLnBrk="1" hangingPunct="1"/>
            <a:r>
              <a:rPr lang="en-US" altLang="en-US" dirty="0"/>
              <a:t>Nucleotides contain a sugar, phosphate, and a nitrogen base.</a:t>
            </a:r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29700" name="Picture 5" descr="http://static.howstuffworks.com/gif/dna-nucleotid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1" t="11060"/>
          <a:stretch>
            <a:fillRect/>
          </a:stretch>
        </p:blipFill>
        <p:spPr bwMode="auto">
          <a:xfrm>
            <a:off x="5181600" y="3625174"/>
            <a:ext cx="3276600" cy="292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DNA / RNA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3657600" cy="243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DNA</a:t>
            </a:r>
          </a:p>
          <a:p>
            <a:pPr eaLnBrk="1" hangingPunct="1"/>
            <a:r>
              <a:rPr lang="en-US" altLang="en-US" sz="2400" dirty="0"/>
              <a:t>Double stranded</a:t>
            </a:r>
          </a:p>
          <a:p>
            <a:pPr eaLnBrk="1" hangingPunct="1"/>
            <a:r>
              <a:rPr lang="en-US" altLang="en-US" sz="2400" dirty="0"/>
              <a:t>“Double Helix”</a:t>
            </a:r>
          </a:p>
          <a:p>
            <a:pPr eaLnBrk="1" hangingPunct="1"/>
            <a:r>
              <a:rPr lang="en-US" altLang="en-US" sz="2400" dirty="0"/>
              <a:t>Four base pairs: ATGC</a:t>
            </a:r>
          </a:p>
          <a:p>
            <a:pPr eaLnBrk="1" hangingPunct="1"/>
            <a:r>
              <a:rPr lang="en-US" altLang="en-US" sz="2400" dirty="0"/>
              <a:t>Sugar is Deoxyribose</a:t>
            </a:r>
          </a:p>
          <a:p>
            <a:pPr eaLnBrk="1" hangingPunct="1"/>
            <a:r>
              <a:rPr lang="en-US" altLang="en-US" sz="2400" dirty="0"/>
              <a:t>Found in nucleus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3072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67788" y="4419600"/>
            <a:ext cx="7657011" cy="2667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RNA</a:t>
            </a:r>
          </a:p>
          <a:p>
            <a:pPr eaLnBrk="1" hangingPunct="1"/>
            <a:r>
              <a:rPr lang="en-US" altLang="en-US" sz="2400" dirty="0"/>
              <a:t>Single stranded</a:t>
            </a:r>
          </a:p>
          <a:p>
            <a:pPr eaLnBrk="1" hangingPunct="1"/>
            <a:r>
              <a:rPr lang="en-US" altLang="en-US" sz="2400" dirty="0"/>
              <a:t>Sugar is Ribose</a:t>
            </a:r>
          </a:p>
          <a:p>
            <a:pPr eaLnBrk="1" hangingPunct="1"/>
            <a:r>
              <a:rPr lang="en-US" altLang="en-US" sz="2400" dirty="0"/>
              <a:t>Four base pairs: </a:t>
            </a:r>
            <a:r>
              <a:rPr lang="en-US" altLang="en-US" sz="2400" dirty="0" smtClean="0"/>
              <a:t>AUCG</a:t>
            </a:r>
          </a:p>
          <a:p>
            <a:pPr eaLnBrk="1" hangingPunct="1"/>
            <a:r>
              <a:rPr lang="en-US" altLang="en-US" sz="2400" dirty="0" smtClean="0"/>
              <a:t>Found in the nucleus and cytoplasm</a:t>
            </a:r>
            <a:endParaRPr lang="en-US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307" y="1676399"/>
            <a:ext cx="5043018" cy="3952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BASE PAIR RULE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419600"/>
            <a:ext cx="8229600" cy="1706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In DNA,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	Adenine always pairs with Thymine,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   Guanine always pairs with Cytosine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/>
          </a:p>
        </p:txBody>
      </p:sp>
      <p:pic>
        <p:nvPicPr>
          <p:cNvPr id="31748" name="Picture 5" descr="http://www.apimba.org/images/Double%20helix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620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REPLICATION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48006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Making of an identical strand of DNA</a:t>
            </a:r>
          </a:p>
          <a:p>
            <a:pPr eaLnBrk="1" hangingPunct="1"/>
            <a:r>
              <a:rPr lang="en-US" altLang="en-US" dirty="0"/>
              <a:t>“semi” conservative – meaning that one old strand and one new strand stay together</a:t>
            </a:r>
            <a:r>
              <a:rPr lang="en-US" altLang="en-US" dirty="0" smtClean="0"/>
              <a:t>.</a:t>
            </a:r>
          </a:p>
          <a:p>
            <a:pPr eaLnBrk="1" hangingPunct="1"/>
            <a:r>
              <a:rPr lang="en-US" altLang="en-US" dirty="0" smtClean="0"/>
              <a:t>DNA unwinds, unzips, and makes a copy.</a:t>
            </a:r>
            <a:endParaRPr lang="en-US" altLang="en-US" dirty="0"/>
          </a:p>
        </p:txBody>
      </p:sp>
      <p:pic>
        <p:nvPicPr>
          <p:cNvPr id="32772" name="Picture 5" descr="http://library.thinkquest.org/C006188/basics/pictures/dna_replic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874" y="1676400"/>
            <a:ext cx="398938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CENTRAL DOGMA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8229600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3600" dirty="0"/>
              <a:t>DNA </a:t>
            </a:r>
            <a:r>
              <a:rPr lang="en-US" altLang="en-US" sz="3600" dirty="0">
                <a:sym typeface="Wingdings" panose="05000000000000000000" pitchFamily="2" charset="2"/>
              </a:rPr>
              <a:t> RNA  protein  trait</a:t>
            </a:r>
            <a:endParaRPr lang="en-US" alt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505200"/>
            <a:ext cx="737616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TRANSCRIPTION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776695" y="1524000"/>
            <a:ext cx="7857309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DNA </a:t>
            </a:r>
            <a:r>
              <a:rPr lang="en-US" altLang="en-US" dirty="0">
                <a:sym typeface="Wingdings" panose="05000000000000000000" pitchFamily="2" charset="2"/>
              </a:rPr>
              <a:t> mRNA</a:t>
            </a:r>
          </a:p>
          <a:p>
            <a:pPr eaLnBrk="1" hangingPunct="1"/>
            <a:r>
              <a:rPr lang="en-US" altLang="en-US" dirty="0">
                <a:sym typeface="Wingdings" panose="05000000000000000000" pitchFamily="2" charset="2"/>
              </a:rPr>
              <a:t>Occurs in nucleus</a:t>
            </a:r>
          </a:p>
          <a:p>
            <a:pPr eaLnBrk="1" hangingPunct="1"/>
            <a:r>
              <a:rPr lang="en-US" altLang="en-US" dirty="0">
                <a:sym typeface="Wingdings" panose="05000000000000000000" pitchFamily="2" charset="2"/>
              </a:rPr>
              <a:t>Complementary mRNA strand is produced from a segment of DNA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63" y="3810000"/>
            <a:ext cx="7128037" cy="2838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TRANSLATION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2133600"/>
          </a:xfrm>
        </p:spPr>
        <p:txBody>
          <a:bodyPr/>
          <a:lstStyle/>
          <a:p>
            <a:pPr eaLnBrk="1" hangingPunct="1"/>
            <a:r>
              <a:rPr lang="en-US" altLang="en-US"/>
              <a:t>Connects amino acids in the correct order to make a protein</a:t>
            </a:r>
          </a:p>
          <a:p>
            <a:pPr eaLnBrk="1" hangingPunct="1"/>
            <a:r>
              <a:rPr lang="en-US" altLang="en-US"/>
              <a:t>Occurs in the cytoplasm within the  ribosomes</a:t>
            </a:r>
          </a:p>
        </p:txBody>
      </p:sp>
      <p:pic>
        <p:nvPicPr>
          <p:cNvPr id="35844" name="Picture 5" descr="http://www.biologycorner.com/resources/translation_lette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95600"/>
            <a:ext cx="52197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914400" y="3352800"/>
            <a:ext cx="2667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A- amino acid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B- tRNA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C- anticodon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D- codon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E- mRNA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F- Ribosome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G-polypeptide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CODON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1295400"/>
          </a:xfrm>
        </p:spPr>
        <p:txBody>
          <a:bodyPr/>
          <a:lstStyle/>
          <a:p>
            <a:pPr eaLnBrk="1" hangingPunct="1"/>
            <a:r>
              <a:rPr lang="en-US" altLang="en-US"/>
              <a:t>Sequence of three mRNA nucleotides that code for an amino acid</a:t>
            </a:r>
          </a:p>
        </p:txBody>
      </p:sp>
      <p:pic>
        <p:nvPicPr>
          <p:cNvPr id="36868" name="Picture 5" descr="http://waynesword.palomar.edu/images/codon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543464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9058" y="2817223"/>
            <a:ext cx="2438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The anticodon is carried by the </a:t>
            </a:r>
            <a:r>
              <a:rPr lang="en-US" sz="2400" dirty="0" err="1"/>
              <a:t>tRNA</a:t>
            </a:r>
            <a:r>
              <a:rPr lang="en-US" sz="2400" dirty="0"/>
              <a:t> and matches the mRNA codon.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286" y="2784566"/>
            <a:ext cx="2677945" cy="1171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CODON-ANTICODON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mRNA  = CODON</a:t>
            </a:r>
          </a:p>
          <a:p>
            <a:pPr lvl="1"/>
            <a:r>
              <a:rPr lang="en-US" dirty="0"/>
              <a:t>Carrie protein codon sequence to the ribosome</a:t>
            </a:r>
          </a:p>
          <a:p>
            <a:r>
              <a:rPr lang="en-US" dirty="0" err="1"/>
              <a:t>tRNA</a:t>
            </a:r>
            <a:r>
              <a:rPr lang="en-US" dirty="0"/>
              <a:t> = ANTICODON</a:t>
            </a:r>
          </a:p>
          <a:p>
            <a:pPr lvl="1"/>
            <a:r>
              <a:rPr lang="en-US" dirty="0"/>
              <a:t>carries amino acid to ribosome</a:t>
            </a:r>
          </a:p>
          <a:p>
            <a:r>
              <a:rPr lang="en-US" dirty="0"/>
              <a:t>Amino acid = CODON</a:t>
            </a:r>
          </a:p>
          <a:p>
            <a:pPr lvl="1"/>
            <a:r>
              <a:rPr lang="en-US" dirty="0"/>
              <a:t>Use codon NOT anticodon sequence to determine amino acid</a:t>
            </a:r>
          </a:p>
        </p:txBody>
      </p:sp>
    </p:spTree>
    <p:extLst>
      <p:ext uri="{BB962C8B-B14F-4D97-AF65-F5344CB8AC3E}">
        <p14:creationId xmlns:p14="http://schemas.microsoft.com/office/powerpoint/2010/main" val="82102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CHROMOSOMES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Chromosomes</a:t>
            </a:r>
            <a:r>
              <a:rPr lang="en-US" dirty="0"/>
              <a:t> consist of tightly packed DNA coiled around proteins (</a:t>
            </a:r>
            <a:r>
              <a:rPr lang="en-US" b="1" dirty="0"/>
              <a:t>histones</a:t>
            </a:r>
            <a:r>
              <a:rPr lang="en-US" dirty="0"/>
              <a:t>) that support its structure. </a:t>
            </a:r>
            <a:endParaRPr lang="en-US" dirty="0" smtClean="0"/>
          </a:p>
          <a:p>
            <a:pPr lvl="0"/>
            <a:r>
              <a:rPr lang="en-US" dirty="0" smtClean="0"/>
              <a:t>Humans have 23 pairs of chromosomes in their body cells and 23 chromosome sin their sex cells.</a:t>
            </a:r>
            <a:endParaRPr lang="en-US" dirty="0"/>
          </a:p>
          <a:p>
            <a:pPr lvl="0"/>
            <a:r>
              <a:rPr lang="en-US" dirty="0"/>
              <a:t>DNA contains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genes</a:t>
            </a:r>
            <a:r>
              <a:rPr lang="en-US" dirty="0"/>
              <a:t> which are segments of DNA that code for a protein. </a:t>
            </a:r>
          </a:p>
          <a:p>
            <a:pPr lvl="0"/>
            <a:r>
              <a:rPr lang="en-US" dirty="0"/>
              <a:t>Humans have about ~20,000 genes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8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MITOSIS</a:t>
            </a:r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Cell division</a:t>
            </a:r>
          </a:p>
          <a:p>
            <a:pPr eaLnBrk="1" hangingPunct="1"/>
            <a:r>
              <a:rPr lang="en-US" altLang="en-US" dirty="0"/>
              <a:t>Produces two identical diploid daughter cells</a:t>
            </a:r>
          </a:p>
          <a:p>
            <a:pPr eaLnBrk="1" hangingPunct="1"/>
            <a:r>
              <a:rPr lang="en-US" altLang="en-US" dirty="0"/>
              <a:t>Occurs in body cells to grow and repair.</a:t>
            </a:r>
          </a:p>
          <a:p>
            <a:pPr eaLnBrk="1" hangingPunct="1"/>
            <a:r>
              <a:rPr lang="en-US" altLang="en-US" dirty="0"/>
              <a:t>Interphase, Prophase, Metaphase, Anaphase, telophase</a:t>
            </a:r>
          </a:p>
        </p:txBody>
      </p:sp>
      <p:pic>
        <p:nvPicPr>
          <p:cNvPr id="38916" name="Picture 6" descr="http://www.geocities.com/geneinfo/concepts/mitos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2"/>
          <a:stretch>
            <a:fillRect/>
          </a:stretch>
        </p:blipFill>
        <p:spPr bwMode="auto">
          <a:xfrm>
            <a:off x="838200" y="1371600"/>
            <a:ext cx="3414713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MITOSIS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310" y="1600200"/>
            <a:ext cx="675322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70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MEIOSIS</a:t>
            </a:r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SimHei" pitchFamily="2" charset="-122"/>
              </a:rPr>
              <a:t>Cell division</a:t>
            </a:r>
          </a:p>
          <a:p>
            <a:pPr eaLnBrk="1" hangingPunct="1"/>
            <a:r>
              <a:rPr lang="en-US" altLang="en-US">
                <a:ea typeface="SimHei" pitchFamily="2" charset="-122"/>
              </a:rPr>
              <a:t>Produces four different haploid daughter cells (gametes)</a:t>
            </a:r>
          </a:p>
          <a:p>
            <a:pPr eaLnBrk="1" hangingPunct="1"/>
            <a:r>
              <a:rPr lang="en-US" altLang="en-US">
                <a:ea typeface="SimHei" pitchFamily="2" charset="-122"/>
              </a:rPr>
              <a:t>Occurs in sex cells to form gametes</a:t>
            </a:r>
          </a:p>
        </p:txBody>
      </p:sp>
      <p:pic>
        <p:nvPicPr>
          <p:cNvPr id="40964" name="Picture 6" descr="http://www.geocities.com/geneinfo/concepts/meios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4" b="6396"/>
          <a:stretch>
            <a:fillRect/>
          </a:stretch>
        </p:blipFill>
        <p:spPr bwMode="auto">
          <a:xfrm>
            <a:off x="4800600" y="1295400"/>
            <a:ext cx="3505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CROSSING OVER 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Homologous chromosomes exchange parts of their DNA</a:t>
            </a:r>
          </a:p>
          <a:p>
            <a:pPr eaLnBrk="1" hangingPunct="1"/>
            <a:r>
              <a:rPr lang="en-US" altLang="en-US"/>
              <a:t>Creates variation in gametes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41988" name="Picture 6" descr="http://www.genomenewsnetwork.org/gnn_images/whats_a_genome/crossing_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3276600" cy="432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8200" y="4572000"/>
            <a:ext cx="4343400" cy="163121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/>
              <a:t>Homologous Chromosomes</a:t>
            </a:r>
            <a:r>
              <a:rPr lang="en-US" sz="2000" dirty="0"/>
              <a:t> – a chromosome pair, one inherited from the mother and one from the father, containing genes for the </a:t>
            </a:r>
            <a:r>
              <a:rPr lang="en-US" sz="2000" b="1" dirty="0">
                <a:solidFill>
                  <a:srgbClr val="FF0000"/>
                </a:solidFill>
              </a:rPr>
              <a:t>SAME trait or characteristic.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6213862" cy="5203174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/>
              <a:t>MITOSIS AND MEIOSIS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34763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016" y="1600200"/>
            <a:ext cx="4971968" cy="5000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MITOSIS AND MEIOSIS</a:t>
            </a:r>
          </a:p>
        </p:txBody>
      </p:sp>
    </p:spTree>
    <p:extLst>
      <p:ext uri="{BB962C8B-B14F-4D97-AF65-F5344CB8AC3E}">
        <p14:creationId xmlns:p14="http://schemas.microsoft.com/office/powerpoint/2010/main" val="1591758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ASEXUAL </a:t>
            </a:r>
            <a:r>
              <a:rPr lang="en-US" altLang="en-US" sz="4000" b="1" dirty="0"/>
              <a:t>VS. </a:t>
            </a:r>
            <a:r>
              <a:rPr lang="en-US" altLang="en-US" b="1" dirty="0"/>
              <a:t>SEXUAL</a:t>
            </a:r>
            <a:r>
              <a:rPr lang="en-US" altLang="en-US" sz="4000" b="1" dirty="0"/>
              <a:t> </a:t>
            </a:r>
            <a:br>
              <a:rPr lang="en-US" altLang="en-US" sz="4000" b="1" dirty="0"/>
            </a:br>
            <a:r>
              <a:rPr lang="en-US" altLang="en-US" sz="4000" b="1" dirty="0"/>
              <a:t>REPRODUCTION</a:t>
            </a:r>
          </a:p>
        </p:txBody>
      </p:sp>
      <p:sp>
        <p:nvSpPr>
          <p:cNvPr id="4403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Asexual</a:t>
            </a:r>
          </a:p>
          <a:p>
            <a:pPr eaLnBrk="1" hangingPunct="1"/>
            <a:r>
              <a:rPr lang="en-US" altLang="en-US" dirty="0"/>
              <a:t>One parent</a:t>
            </a:r>
          </a:p>
          <a:p>
            <a:pPr eaLnBrk="1" hangingPunct="1"/>
            <a:r>
              <a:rPr lang="en-US" altLang="en-US" dirty="0"/>
              <a:t>Identical offspring</a:t>
            </a:r>
          </a:p>
          <a:p>
            <a:pPr eaLnBrk="1" hangingPunct="1"/>
            <a:r>
              <a:rPr lang="en-US" altLang="en-US" dirty="0"/>
              <a:t>Variation only thru mutations</a:t>
            </a:r>
          </a:p>
          <a:p>
            <a:pPr eaLnBrk="1" hangingPunct="1"/>
            <a:r>
              <a:rPr lang="en-US" altLang="en-US" dirty="0"/>
              <a:t>Examples: budding, fragmentation, fission</a:t>
            </a:r>
          </a:p>
        </p:txBody>
      </p:sp>
      <p:sp>
        <p:nvSpPr>
          <p:cNvPr id="4403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50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Sexual</a:t>
            </a:r>
          </a:p>
          <a:p>
            <a:pPr eaLnBrk="1" hangingPunct="1"/>
            <a:r>
              <a:rPr lang="en-US" altLang="en-US" dirty="0"/>
              <a:t>Two parents</a:t>
            </a:r>
          </a:p>
          <a:p>
            <a:pPr eaLnBrk="1" hangingPunct="1"/>
            <a:r>
              <a:rPr lang="en-US" altLang="en-US" dirty="0"/>
              <a:t>Offspring different from parents</a:t>
            </a:r>
          </a:p>
          <a:p>
            <a:pPr eaLnBrk="1" hangingPunct="1"/>
            <a:r>
              <a:rPr lang="en-US" altLang="en-US" dirty="0"/>
              <a:t>More variation</a:t>
            </a:r>
          </a:p>
          <a:p>
            <a:pPr eaLnBrk="1" hangingPunct="1"/>
            <a:r>
              <a:rPr lang="en-US" altLang="en-US" dirty="0"/>
              <a:t>Fertilization (fusion of gametes)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MUTATIONS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188" y="1572805"/>
            <a:ext cx="8457111" cy="31242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PMingLiU" pitchFamily="18" charset="-120"/>
              </a:rPr>
              <a:t>Change in DNA code – nucleotide sequence .</a:t>
            </a:r>
          </a:p>
          <a:p>
            <a:pPr eaLnBrk="1" hangingPunct="1"/>
            <a:r>
              <a:rPr lang="en-US" altLang="en-US" sz="2800" dirty="0">
                <a:ea typeface="PMingLiU" pitchFamily="18" charset="-120"/>
              </a:rPr>
              <a:t>May cause a change in protein produced.</a:t>
            </a:r>
          </a:p>
          <a:p>
            <a:pPr eaLnBrk="1" hangingPunct="1"/>
            <a:r>
              <a:rPr lang="en-US" altLang="en-US" sz="2800" dirty="0">
                <a:ea typeface="PMingLiU" pitchFamily="18" charset="-120"/>
              </a:rPr>
              <a:t>NOT always harmful.</a:t>
            </a:r>
          </a:p>
          <a:p>
            <a:pPr eaLnBrk="1" hangingPunct="1"/>
            <a:r>
              <a:rPr lang="en-US" altLang="en-US" sz="2800" dirty="0">
                <a:latin typeface="Comic Sans MS" panose="030F0702030302020204" pitchFamily="66" charset="0"/>
              </a:rPr>
              <a:t>May occur in somatic cells                        (aren’t passed to offspring)</a:t>
            </a:r>
          </a:p>
          <a:p>
            <a:pPr eaLnBrk="1" hangingPunct="1"/>
            <a:r>
              <a:rPr lang="en-US" altLang="en-US" sz="2800" dirty="0">
                <a:latin typeface="Comic Sans MS" panose="030F0702030302020204" pitchFamily="66" charset="0"/>
              </a:rPr>
              <a:t>May occur in gametes                                  (eggs and sperm) and be                passed to offspring</a:t>
            </a:r>
          </a:p>
          <a:p>
            <a:pPr eaLnBrk="1" hangingPunct="1"/>
            <a:endParaRPr lang="en-US" altLang="en-US" dirty="0">
              <a:ea typeface="PMingLiU" pitchFamily="18" charset="-120"/>
            </a:endParaRPr>
          </a:p>
          <a:p>
            <a:pPr eaLnBrk="1" hangingPunct="1"/>
            <a:endParaRPr lang="en-US" altLang="en-US" dirty="0">
              <a:ea typeface="PMingLiU" pitchFamily="18" charset="-120"/>
            </a:endParaRPr>
          </a:p>
        </p:txBody>
      </p:sp>
      <p:pic>
        <p:nvPicPr>
          <p:cNvPr id="37892" name="Picture 5" descr="http://library.thinkquest.org/17109/media/sick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70984"/>
            <a:ext cx="30099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2226853" y="5448300"/>
            <a:ext cx="2895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Sickle Cell Mutation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9793" y="5582444"/>
            <a:ext cx="9779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dirty="0">
                <a:latin typeface="Comic Sans MS" panose="030F0702030302020204" pitchFamily="66" charset="0"/>
              </a:rPr>
              <a:t>CHROMOSOMAL</a:t>
            </a:r>
            <a:r>
              <a:rPr lang="en-US" altLang="en-US" sz="2800" dirty="0">
                <a:latin typeface="Comic Sans MS" panose="030F0702030302020204" pitchFamily="66" charset="0"/>
              </a:rPr>
              <a:t> - May Involve:</a:t>
            </a:r>
          </a:p>
          <a:p>
            <a:pPr lvl="1" eaLnBrk="1" hangingPunct="1"/>
            <a:r>
              <a:rPr lang="en-US" altLang="en-US" dirty="0"/>
              <a:t>Changing the structure of a chromosome</a:t>
            </a:r>
          </a:p>
          <a:p>
            <a:pPr lvl="1" eaLnBrk="1" hangingPunct="1"/>
            <a:r>
              <a:rPr lang="en-US" altLang="en-US" dirty="0"/>
              <a:t>The loss or gain of part of a chromosome</a:t>
            </a:r>
          </a:p>
          <a:p>
            <a:pPr lvl="1" eaLnBrk="1" hangingPunct="1"/>
            <a:r>
              <a:rPr lang="en-US" altLang="en-US" dirty="0">
                <a:latin typeface="Comic Sans MS" panose="030F0702030302020204" pitchFamily="66" charset="0"/>
              </a:rPr>
              <a:t>Five types exist:</a:t>
            </a:r>
          </a:p>
          <a:p>
            <a:pPr marL="1201738"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Deletion</a:t>
            </a:r>
          </a:p>
          <a:p>
            <a:pPr marL="1201738"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Duplication</a:t>
            </a:r>
          </a:p>
          <a:p>
            <a:pPr marL="1201738"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Inversion</a:t>
            </a:r>
          </a:p>
          <a:p>
            <a:pPr marL="1201738"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Translocation</a:t>
            </a:r>
          </a:p>
          <a:p>
            <a:pPr marL="1201738" lvl="1"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Nondisjunction</a:t>
            </a:r>
          </a:p>
          <a:p>
            <a:pPr lvl="1" eaLnBrk="1" hangingPunct="1"/>
            <a:endParaRPr lang="en-US" altLang="en-US" dirty="0"/>
          </a:p>
          <a:p>
            <a:endParaRPr lang="en-US" dirty="0"/>
          </a:p>
        </p:txBody>
      </p:sp>
      <p:pic>
        <p:nvPicPr>
          <p:cNvPr id="4" name="Picture 2" descr="Chromosome mutations 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962400"/>
            <a:ext cx="4656138" cy="1108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7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NONDISJUNCTION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pPr eaLnBrk="1" hangingPunct="1"/>
            <a:r>
              <a:rPr lang="en-US" altLang="en-US"/>
              <a:t>Homologous chromosomes fail to separate during meiosis</a:t>
            </a:r>
          </a:p>
          <a:p>
            <a:pPr eaLnBrk="1" hangingPunct="1"/>
            <a:r>
              <a:rPr lang="en-US" altLang="en-US"/>
              <a:t>Can lead to Down Syndrome, Turners Syndrome, and Klinefelters Syndrome</a:t>
            </a:r>
          </a:p>
        </p:txBody>
      </p:sp>
      <p:pic>
        <p:nvPicPr>
          <p:cNvPr id="43012" name="Picture 5" descr="http://www.utm.utoronto.ca/~w3bio380/picts/lectures/lecture4/Non-Disjunction%20II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4114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GENE MUTATIONS </a:t>
            </a:r>
            <a:r>
              <a:rPr lang="en-US" sz="2800" dirty="0"/>
              <a:t>– aka point mutations.</a:t>
            </a:r>
          </a:p>
          <a:p>
            <a:pPr eaLnBrk="1" hangingPunct="1">
              <a:defRPr/>
            </a:pPr>
            <a:r>
              <a:rPr lang="en-US" sz="2800" dirty="0"/>
              <a:t>Change in the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nucleotide</a:t>
            </a:r>
            <a:r>
              <a:rPr lang="en-US" sz="2800" dirty="0"/>
              <a:t> sequence of DNA.</a:t>
            </a:r>
          </a:p>
          <a:p>
            <a:pPr eaLnBrk="1" hangingPunct="1">
              <a:defRPr/>
            </a:pPr>
            <a:r>
              <a:rPr lang="en-US" sz="2800" dirty="0"/>
              <a:t>May only involve a single nucleotide or may be due to copying errors, chemicals, viruses, etc.</a:t>
            </a:r>
          </a:p>
          <a:p>
            <a:pPr eaLnBrk="1" hangingPunct="1">
              <a:defRPr/>
            </a:pPr>
            <a:r>
              <a:rPr lang="en-US" sz="2800" dirty="0"/>
              <a:t>Types:</a:t>
            </a:r>
          </a:p>
          <a:p>
            <a:pPr lvl="1" eaLnBrk="1" hangingPunct="1">
              <a:defRPr/>
            </a:pPr>
            <a:r>
              <a:rPr lang="en-US" sz="2400" dirty="0"/>
              <a:t>Point Mutations</a:t>
            </a:r>
          </a:p>
          <a:p>
            <a:pPr lvl="1" eaLnBrk="1" hangingPunct="1">
              <a:defRPr/>
            </a:pPr>
            <a:r>
              <a:rPr lang="en-US" sz="2400" dirty="0"/>
              <a:t>Substitutions</a:t>
            </a:r>
          </a:p>
          <a:p>
            <a:pPr lvl="1" eaLnBrk="1" hangingPunct="1">
              <a:defRPr/>
            </a:pPr>
            <a:r>
              <a:rPr lang="en-US" sz="2400" dirty="0"/>
              <a:t>Insertions</a:t>
            </a:r>
          </a:p>
          <a:p>
            <a:pPr lvl="1" eaLnBrk="1" hangingPunct="1">
              <a:defRPr/>
            </a:pPr>
            <a:r>
              <a:rPr lang="en-US" sz="2400" dirty="0"/>
              <a:t>Deletions</a:t>
            </a:r>
          </a:p>
          <a:p>
            <a:pPr lvl="1" eaLnBrk="1" hangingPunct="1">
              <a:defRPr/>
            </a:pPr>
            <a:r>
              <a:rPr lang="en-US" sz="2400" dirty="0"/>
              <a:t>Frameshift</a:t>
            </a:r>
          </a:p>
          <a:p>
            <a:pPr lvl="1" eaLnBrk="1" hangingPunct="1">
              <a:defRPr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Picture 2" descr="Animation of gene mutation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69" y="4724400"/>
            <a:ext cx="4546600" cy="122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7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MUTAGENS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mutations happen spontaneously when DNA is replicating. </a:t>
            </a:r>
          </a:p>
          <a:p>
            <a:r>
              <a:rPr lang="en-US" dirty="0"/>
              <a:t>Some mutations can occur when DNA is exposed to </a:t>
            </a:r>
            <a:r>
              <a:rPr lang="en-US" b="1" dirty="0"/>
              <a:t>mutagenic factors </a:t>
            </a:r>
            <a:r>
              <a:rPr lang="en-US" dirty="0"/>
              <a:t>such as x-rays, UV radiation, and chemicals.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CANCER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en-US" dirty="0"/>
              <a:t>Error in cell growth with causes uncontrolled cell growth.</a:t>
            </a:r>
          </a:p>
          <a:p>
            <a:pPr eaLnBrk="1" hangingPunct="1"/>
            <a:r>
              <a:rPr lang="en-US" altLang="en-US" dirty="0"/>
              <a:t>Has environment and genetic variables.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39940" name="Picture 5" descr="http://static.howstuffworks.com/gif/adam/images/en/cell-proliferation-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52800"/>
            <a:ext cx="381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INHERITANCE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9530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Traits are specific characteristics inherited from parents.</a:t>
            </a:r>
          </a:p>
          <a:p>
            <a:pPr eaLnBrk="1" hangingPunct="1"/>
            <a:r>
              <a:rPr lang="en-US" altLang="en-US" dirty="0"/>
              <a:t>Genes are the factors that determine traits.</a:t>
            </a:r>
          </a:p>
          <a:p>
            <a:pPr eaLnBrk="1" hangingPunct="1"/>
            <a:r>
              <a:rPr lang="en-US" altLang="en-US" dirty="0"/>
              <a:t>The different forms of a gene are called alleles.</a:t>
            </a:r>
          </a:p>
        </p:txBody>
      </p:sp>
      <p:pic>
        <p:nvPicPr>
          <p:cNvPr id="45060" name="Picture 5" descr="http://trouble.philadelphiaweekly.com/archives/gen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06752"/>
            <a:ext cx="3505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DOMINANT/RECESSIVE ALLELES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" y="17526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Dominant alleles are expressed, if present, and recessive are hidden</a:t>
            </a:r>
          </a:p>
        </p:txBody>
      </p:sp>
      <p:pic>
        <p:nvPicPr>
          <p:cNvPr id="46084" name="Picture 5" descr="http://www.csulb.edu/~kmacd/361-6-Ch1_files/alle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0"/>
            <a:ext cx="70104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GENOTYPE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800" dirty="0"/>
              <a:t>actual alleles an individual has for a trait</a:t>
            </a:r>
            <a:endParaRPr lang="en-US" altLang="en-US" dirty="0"/>
          </a:p>
        </p:txBody>
      </p:sp>
      <p:sp>
        <p:nvSpPr>
          <p:cNvPr id="4710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Homozygous</a:t>
            </a:r>
          </a:p>
          <a:p>
            <a:pPr eaLnBrk="1" hangingPunct="1"/>
            <a:r>
              <a:rPr lang="en-US" altLang="en-US" dirty="0"/>
              <a:t>Both alleles are the same</a:t>
            </a:r>
          </a:p>
          <a:p>
            <a:pPr eaLnBrk="1" hangingPunct="1"/>
            <a:r>
              <a:rPr lang="en-US" altLang="en-US" dirty="0"/>
              <a:t>Ex. BB or bb</a:t>
            </a:r>
          </a:p>
        </p:txBody>
      </p:sp>
      <p:sp>
        <p:nvSpPr>
          <p:cNvPr id="4710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495800"/>
            <a:ext cx="3124200" cy="205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/>
              <a:t>Heterozygous</a:t>
            </a:r>
          </a:p>
          <a:p>
            <a:pPr eaLnBrk="1" hangingPunct="1"/>
            <a:r>
              <a:rPr lang="en-US" altLang="en-US" dirty="0"/>
              <a:t>Both alleles are different</a:t>
            </a:r>
          </a:p>
          <a:p>
            <a:pPr eaLnBrk="1" hangingPunct="1"/>
            <a:r>
              <a:rPr lang="en-US" altLang="en-US" dirty="0"/>
              <a:t>Ex. Bb</a:t>
            </a:r>
          </a:p>
        </p:txBody>
      </p:sp>
      <p:pic>
        <p:nvPicPr>
          <p:cNvPr id="47109" name="Picture 6" descr="http://www.juliantrubin.com/encyclopedia/genetics/genotype_phenotype_files/400px-Punnett_square_mendel_flow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PHENOTYPE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1752600"/>
          </a:xfrm>
        </p:spPr>
        <p:txBody>
          <a:bodyPr/>
          <a:lstStyle/>
          <a:p>
            <a:pPr eaLnBrk="1" hangingPunct="1"/>
            <a:r>
              <a:rPr lang="en-US" altLang="en-US"/>
              <a:t>The actual characteristic displayed by the individual (ex. brown eyes, Hemophiliac)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48132" name="Picture 5" descr="http://mac122.icu.ac.jp/BIOBK/mendelstr_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60198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52400" y="1371600"/>
            <a:ext cx="8839200" cy="116955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>
                <a:latin typeface="Arial Rounded MT Bold" panose="020F0704030504030204" pitchFamily="34" charset="0"/>
              </a:rPr>
              <a:t>One trait is covered up by another trait.</a:t>
            </a:r>
          </a:p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>
                <a:latin typeface="Arial Rounded MT Bold" panose="020F0704030504030204" pitchFamily="34" charset="0"/>
              </a:rPr>
              <a:t>In the monohybrid cross (mating of two organisms that differ in only one character), one version disappeared.</a:t>
            </a:r>
            <a:r>
              <a:rPr lang="en-US" altLang="en-US" sz="1800" dirty="0"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23555" name="Picture 3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0"/>
          <a:stretch>
            <a:fillRect/>
          </a:stretch>
        </p:blipFill>
        <p:spPr bwMode="auto">
          <a:xfrm>
            <a:off x="1552575" y="2662237"/>
            <a:ext cx="611505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66700" y="6324600"/>
            <a:ext cx="8458200" cy="457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Arial Rounded MT Bold" panose="020F0704030504030204" pitchFamily="34" charset="0"/>
              </a:rPr>
              <a:t>What happens when the F1’s are crossed?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>
                <a:latin typeface="Arial Rounded MT Bold" panose="020F0704030504030204" pitchFamily="34" charset="0"/>
              </a:rPr>
              <a:t>LAW OF DOMINANCE</a:t>
            </a:r>
          </a:p>
        </p:txBody>
      </p:sp>
    </p:spTree>
    <p:extLst>
      <p:ext uri="{BB962C8B-B14F-4D97-AF65-F5344CB8AC3E}">
        <p14:creationId xmlns:p14="http://schemas.microsoft.com/office/powerpoint/2010/main" val="35347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8153"/>
            <a:ext cx="7772400" cy="1143000"/>
          </a:xfrm>
        </p:spPr>
        <p:txBody>
          <a:bodyPr/>
          <a:lstStyle/>
          <a:p>
            <a:r>
              <a:rPr lang="en-US" sz="4800" b="1" dirty="0">
                <a:latin typeface="Arial Rounded MT Bold" panose="020F0704030504030204" pitchFamily="34" charset="0"/>
              </a:rPr>
              <a:t>LAW OF SEGREGATION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1143000"/>
          </a:xfrm>
          <a:noFill/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Two alleles separate during gamete 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3019610"/>
            <a:ext cx="5457825" cy="376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</a:rPr>
              <a:t>LAW OF INDEPENDENT ASSORTMENT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1219200"/>
          </a:xfrm>
          <a:noFill/>
        </p:spPr>
        <p:txBody>
          <a:bodyPr/>
          <a:lstStyle/>
          <a:p>
            <a:r>
              <a:rPr lang="en-US" sz="2800" dirty="0">
                <a:latin typeface="Arial Rounded MT Bold" panose="020F0704030504030204" pitchFamily="34" charset="0"/>
              </a:rPr>
              <a:t>Each pair of alleles segregates independently of other pairs of alleles.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3346166"/>
            <a:ext cx="7896225" cy="337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INCOMPLETE DOMINANCE</a:t>
            </a:r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038600" cy="2057400"/>
          </a:xfrm>
        </p:spPr>
        <p:txBody>
          <a:bodyPr/>
          <a:lstStyle/>
          <a:p>
            <a:pPr eaLnBrk="1" hangingPunct="1"/>
            <a:r>
              <a:rPr lang="en-US" altLang="en-US" dirty="0"/>
              <a:t>Heterozygote shows a blending of the dominant and recessive phenotypes.</a:t>
            </a:r>
          </a:p>
        </p:txBody>
      </p:sp>
      <p:pic>
        <p:nvPicPr>
          <p:cNvPr id="49156" name="Picture 6" descr="http://www.castlefordschools.com/kent/07-08%20lessons/Lessons/Biology%20Lessons/chapter%208/Biology%20Chapter%208%20Mendel%20and%20Heredity_files/image0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8800"/>
            <a:ext cx="4084638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CODOMINANCE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en-US" dirty="0"/>
              <a:t>Heterozygote expresses BOTH dominant and recessive traits</a:t>
            </a:r>
          </a:p>
          <a:p>
            <a:pPr eaLnBrk="1" hangingPunct="1"/>
            <a:r>
              <a:rPr lang="en-US" altLang="en-US" dirty="0"/>
              <a:t>Ex. Roan animals</a:t>
            </a:r>
          </a:p>
        </p:txBody>
      </p:sp>
      <p:pic>
        <p:nvPicPr>
          <p:cNvPr id="50180" name="Picture 5" descr="http://www.cwlonghorns.com/images/cattle/texan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429000"/>
            <a:ext cx="51816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POLYGENIC TRAITS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828800"/>
          </a:xfrm>
        </p:spPr>
        <p:txBody>
          <a:bodyPr/>
          <a:lstStyle/>
          <a:p>
            <a:pPr eaLnBrk="1" hangingPunct="1"/>
            <a:r>
              <a:rPr lang="en-US" altLang="en-US" dirty="0"/>
              <a:t>Traits are influenced by more than one gene. </a:t>
            </a:r>
          </a:p>
          <a:p>
            <a:pPr eaLnBrk="1" hangingPunct="1"/>
            <a:r>
              <a:rPr lang="en-US" altLang="en-US" dirty="0"/>
              <a:t>Ex. skin color</a:t>
            </a:r>
          </a:p>
        </p:txBody>
      </p:sp>
      <p:pic>
        <p:nvPicPr>
          <p:cNvPr id="51204" name="Picture 5" descr="http://kentsimmons.uwinnipeg.ca/cm1504/14-11-Epistasis-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240" y="2518954"/>
            <a:ext cx="381000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MULTIPLE ALLELES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More than two alleles for a trait (an individual still only inherits two).</a:t>
            </a:r>
          </a:p>
          <a:p>
            <a:pPr eaLnBrk="1" hangingPunct="1"/>
            <a:r>
              <a:rPr lang="en-US" altLang="en-US" dirty="0"/>
              <a:t>Ex. Blood Type (I</a:t>
            </a:r>
            <a:r>
              <a:rPr lang="en-US" altLang="en-US" baseline="30000" dirty="0"/>
              <a:t>A</a:t>
            </a:r>
            <a:r>
              <a:rPr lang="en-US" altLang="en-US" dirty="0"/>
              <a:t>,I</a:t>
            </a:r>
            <a:r>
              <a:rPr lang="en-US" altLang="en-US" baseline="30000" dirty="0"/>
              <a:t>B</a:t>
            </a:r>
            <a:r>
              <a:rPr lang="en-US" altLang="en-US" dirty="0"/>
              <a:t>, </a:t>
            </a:r>
            <a:r>
              <a:rPr lang="en-US" altLang="en-US" dirty="0" err="1"/>
              <a:t>i</a:t>
            </a:r>
            <a:r>
              <a:rPr lang="en-US" altLang="en-US" dirty="0"/>
              <a:t>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		type A  =  I</a:t>
            </a:r>
            <a:r>
              <a:rPr lang="en-US" altLang="en-US" baseline="30000" dirty="0"/>
              <a:t>A</a:t>
            </a:r>
            <a:r>
              <a:rPr lang="en-US" altLang="en-US" dirty="0"/>
              <a:t>I</a:t>
            </a:r>
            <a:r>
              <a:rPr lang="en-US" altLang="en-US" baseline="30000" dirty="0"/>
              <a:t>A</a:t>
            </a:r>
            <a:r>
              <a:rPr lang="en-US" altLang="en-US" dirty="0"/>
              <a:t> or </a:t>
            </a:r>
            <a:r>
              <a:rPr lang="en-US" altLang="en-US" dirty="0" err="1"/>
              <a:t>I</a:t>
            </a:r>
            <a:r>
              <a:rPr lang="en-US" altLang="en-US" baseline="30000" dirty="0" err="1"/>
              <a:t>A</a:t>
            </a:r>
            <a:r>
              <a:rPr lang="en-US" altLang="en-US" dirty="0" err="1"/>
              <a:t>i</a:t>
            </a: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		type B  =  I</a:t>
            </a:r>
            <a:r>
              <a:rPr lang="en-US" altLang="en-US" baseline="30000" dirty="0"/>
              <a:t>B</a:t>
            </a:r>
            <a:r>
              <a:rPr lang="en-US" altLang="en-US" dirty="0"/>
              <a:t>I</a:t>
            </a:r>
            <a:r>
              <a:rPr lang="en-US" altLang="en-US" baseline="30000" dirty="0"/>
              <a:t>B</a:t>
            </a:r>
            <a:r>
              <a:rPr lang="en-US" altLang="en-US" dirty="0"/>
              <a:t> or </a:t>
            </a:r>
            <a:r>
              <a:rPr lang="en-US" altLang="en-US" dirty="0" err="1"/>
              <a:t>I</a:t>
            </a:r>
            <a:r>
              <a:rPr lang="en-US" altLang="en-US" baseline="30000" dirty="0" err="1"/>
              <a:t>B</a:t>
            </a:r>
            <a:r>
              <a:rPr lang="en-US" altLang="en-US" dirty="0" err="1"/>
              <a:t>i</a:t>
            </a: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		type AB=  I</a:t>
            </a:r>
            <a:r>
              <a:rPr lang="en-US" altLang="en-US" baseline="30000" dirty="0"/>
              <a:t>A</a:t>
            </a:r>
            <a:r>
              <a:rPr lang="en-US" altLang="en-US" dirty="0"/>
              <a:t>I</a:t>
            </a:r>
            <a:r>
              <a:rPr lang="en-US" altLang="en-US" baseline="30000" dirty="0"/>
              <a:t>B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		type O  = 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SEX LINKED TRAITS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343400" cy="4800600"/>
          </a:xfrm>
        </p:spPr>
        <p:txBody>
          <a:bodyPr/>
          <a:lstStyle/>
          <a:p>
            <a:pPr eaLnBrk="1" hangingPunct="1"/>
            <a:r>
              <a:rPr lang="en-US" altLang="en-US"/>
              <a:t>Sex Chromosomes</a:t>
            </a:r>
          </a:p>
          <a:p>
            <a:pPr lvl="1" eaLnBrk="1" hangingPunct="1"/>
            <a:r>
              <a:rPr lang="en-US" altLang="en-US"/>
              <a:t>Female = XX</a:t>
            </a:r>
          </a:p>
          <a:p>
            <a:pPr lvl="1" eaLnBrk="1" hangingPunct="1"/>
            <a:r>
              <a:rPr lang="en-US" altLang="en-US"/>
              <a:t>Male = XY</a:t>
            </a:r>
          </a:p>
          <a:p>
            <a:pPr eaLnBrk="1" hangingPunct="1"/>
            <a:r>
              <a:rPr lang="en-US" altLang="en-US"/>
              <a:t>Sex linked traits are carried on the X chromosome</a:t>
            </a:r>
          </a:p>
          <a:p>
            <a:pPr eaLnBrk="1" hangingPunct="1"/>
            <a:r>
              <a:rPr lang="en-US" altLang="en-US"/>
              <a:t>Ex. Hemophilia, red-green colorblindness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53252" name="Picture 5" descr="http://www.biologycorner.com/resources/colorblind_cros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3600"/>
            <a:ext cx="3048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TEST CROSS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2286000"/>
          </a:xfrm>
        </p:spPr>
        <p:txBody>
          <a:bodyPr/>
          <a:lstStyle/>
          <a:p>
            <a:pPr eaLnBrk="1" hangingPunct="1"/>
            <a:r>
              <a:rPr lang="en-US" altLang="en-US"/>
              <a:t>used to determine the phenotype of an unknown dominant individual</a:t>
            </a:r>
          </a:p>
          <a:p>
            <a:pPr eaLnBrk="1" hangingPunct="1"/>
            <a:r>
              <a:rPr lang="en-US" altLang="en-US"/>
              <a:t>uses a homozygous recessive individual as the “test” </a:t>
            </a:r>
          </a:p>
        </p:txBody>
      </p:sp>
      <p:pic>
        <p:nvPicPr>
          <p:cNvPr id="54276" name="Picture 5" descr="http://www.monteweston.com/Biology/Bio/collflowe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43250"/>
            <a:ext cx="38671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PEDIGREE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en-US"/>
              <a:t>similar to a family tree</a:t>
            </a:r>
          </a:p>
          <a:p>
            <a:pPr eaLnBrk="1" hangingPunct="1"/>
            <a:r>
              <a:rPr lang="en-US" altLang="en-US"/>
              <a:t>Shows pattern of inheritance of a specific trait through a family</a:t>
            </a:r>
          </a:p>
        </p:txBody>
      </p:sp>
      <p:pic>
        <p:nvPicPr>
          <p:cNvPr id="55300" name="Picture 5" descr="http://www.sitemaker.umich.edu/hbhegenetics/files/pedig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00400"/>
            <a:ext cx="562927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KARYOTYPE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71600"/>
            <a:ext cx="49530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</a:rPr>
              <a:t>Picture of someone's chromosomes</a:t>
            </a:r>
          </a:p>
          <a:p>
            <a:pPr eaLnBrk="1" hangingPunct="1">
              <a:defRPr/>
            </a:pPr>
            <a:r>
              <a:rPr lang="en-US" dirty="0">
                <a:latin typeface="+mj-lt"/>
              </a:rPr>
              <a:t>Can detect chromosomal disorders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+mj-lt"/>
            </a:endParaRPr>
          </a:p>
          <a:p>
            <a:pPr eaLnBrk="1" hangingPunct="1">
              <a:defRPr/>
            </a:pPr>
            <a:endParaRPr lang="en-US" dirty="0">
              <a:latin typeface="+mj-lt"/>
            </a:endParaRPr>
          </a:p>
        </p:txBody>
      </p:sp>
      <p:pic>
        <p:nvPicPr>
          <p:cNvPr id="56324" name="Picture 5" descr="http://embryology.med.unsw.edu.au/Defect/images/trisomy21fe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10000"/>
            <a:ext cx="4572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Box 4"/>
          <p:cNvSpPr txBox="1">
            <a:spLocks noChangeArrowheads="1"/>
          </p:cNvSpPr>
          <p:nvPr/>
        </p:nvSpPr>
        <p:spPr bwMode="auto">
          <a:xfrm>
            <a:off x="381000" y="4634819"/>
            <a:ext cx="373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Ex. Down Syndrome, Klinefelter’s Syndrome, and Turners Syndrome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29000" y="4800600"/>
            <a:ext cx="2438400" cy="1295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HUMAN GENOME PROJECT</a:t>
            </a:r>
          </a:p>
        </p:txBody>
      </p:sp>
      <p:sp>
        <p:nvSpPr>
          <p:cNvPr id="57347" name="Content Placeholder 8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4038600" cy="2895600"/>
          </a:xfrm>
        </p:spPr>
        <p:txBody>
          <a:bodyPr/>
          <a:lstStyle/>
          <a:p>
            <a:pPr eaLnBrk="1" hangingPunct="1"/>
            <a:r>
              <a:rPr lang="en-US" altLang="en-US"/>
              <a:t>Sequencing of human DNA</a:t>
            </a:r>
          </a:p>
          <a:p>
            <a:pPr eaLnBrk="1" hangingPunct="1"/>
            <a:r>
              <a:rPr lang="en-US" altLang="en-US"/>
              <a:t>Being used to develop gene therapies</a:t>
            </a:r>
          </a:p>
          <a:p>
            <a:pPr eaLnBrk="1" hangingPunct="1"/>
            <a:endParaRPr lang="en-US" altLang="en-US"/>
          </a:p>
        </p:txBody>
      </p:sp>
      <p:pic>
        <p:nvPicPr>
          <p:cNvPr id="57348" name="Picture 6" descr="http://www.scq.ubc.ca/wp-content/uploads/2006/08/applicat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41148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934200" cy="14478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DNA FINGERPRINTING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latin typeface="Comic Sans MS" panose="030F0702030302020204" pitchFamily="66" charset="0"/>
              </a:rPr>
              <a:t>How it Works:</a:t>
            </a:r>
          </a:p>
          <a:p>
            <a:pPr marL="514350" indent="-514350">
              <a:buAutoNum type="arabicPeriod"/>
            </a:pPr>
            <a:r>
              <a:rPr lang="en-US" sz="3600" dirty="0">
                <a:latin typeface="Comic Sans MS" panose="030F0702030302020204" pitchFamily="66" charset="0"/>
              </a:rPr>
              <a:t>Extract DNA</a:t>
            </a:r>
          </a:p>
          <a:p>
            <a:pPr marL="514350" indent="-514350">
              <a:buAutoNum type="arabicPeriod"/>
            </a:pPr>
            <a:r>
              <a:rPr lang="en-US" sz="3600" dirty="0">
                <a:latin typeface="Comic Sans MS" panose="030F0702030302020204" pitchFamily="66" charset="0"/>
              </a:rPr>
              <a:t>Cut DNA</a:t>
            </a:r>
          </a:p>
          <a:p>
            <a:pPr marL="514350" indent="-514350">
              <a:buAutoNum type="arabicPeriod"/>
            </a:pPr>
            <a:r>
              <a:rPr lang="en-US" sz="3600" dirty="0">
                <a:latin typeface="Comic Sans MS" panose="030F0702030302020204" pitchFamily="66" charset="0"/>
              </a:rPr>
              <a:t>Run a gel electrophoresis</a:t>
            </a:r>
          </a:p>
          <a:p>
            <a:pPr marL="514350" indent="-514350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57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GEL ELECTROPHORESIS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Technique used to separate molecules (DNA or proteins) based on their size</a:t>
            </a:r>
          </a:p>
          <a:p>
            <a:pPr eaLnBrk="1" hangingPunct="1"/>
            <a:r>
              <a:rPr lang="en-US" altLang="en-US"/>
              <a:t>Sometimes called a DNA fingerprint</a:t>
            </a:r>
          </a:p>
          <a:p>
            <a:pPr eaLnBrk="1" hangingPunct="1"/>
            <a:r>
              <a:rPr lang="en-US" altLang="en-US"/>
              <a:t>Used to analyze and compare DNA 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58372" name="Picture 6" descr="http://www.genetics.com.au/images/factsheets/fs22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3457575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1070C-AC3B-470A-8AD2-D1CF31052CFA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05800" cy="914400"/>
          </a:xfrm>
        </p:spPr>
        <p:txBody>
          <a:bodyPr/>
          <a:lstStyle/>
          <a:p>
            <a:r>
              <a:rPr lang="en-US" altLang="en-US" sz="4800" b="1" dirty="0">
                <a:latin typeface="Comic Sans MS" panose="030F0702030302020204" pitchFamily="66" charset="0"/>
              </a:rPr>
              <a:t>COPYING DNA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50321"/>
            <a:ext cx="8153400" cy="2362200"/>
          </a:xfrm>
        </p:spPr>
        <p:txBody>
          <a:bodyPr/>
          <a:lstStyle/>
          <a:p>
            <a:r>
              <a:rPr lang="en-US" altLang="en-US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Polymerase Chain Reaction</a:t>
            </a:r>
          </a:p>
          <a:p>
            <a:r>
              <a:rPr lang="en-US" altLang="en-US" sz="2800" dirty="0">
                <a:latin typeface="Comic Sans MS" panose="030F0702030302020204" pitchFamily="66" charset="0"/>
              </a:rPr>
              <a:t>Also called PCR.</a:t>
            </a:r>
          </a:p>
          <a:p>
            <a:r>
              <a:rPr lang="en-US" sz="2800" dirty="0">
                <a:latin typeface="Comic Sans MS" panose="030F0702030302020204" pitchFamily="66" charset="0"/>
              </a:rPr>
              <a:t>A method to replicate </a:t>
            </a:r>
            <a:r>
              <a:rPr lang="en-US" sz="2800" dirty="0" smtClean="0">
                <a:latin typeface="Comic Sans MS" panose="030F0702030302020204" pitchFamily="66" charset="0"/>
              </a:rPr>
              <a:t>DNA </a:t>
            </a:r>
            <a:r>
              <a:rPr lang="en-US" sz="2800" dirty="0">
                <a:latin typeface="Comic Sans MS" panose="030F0702030302020204" pitchFamily="66" charset="0"/>
              </a:rPr>
              <a:t>fragments to rapidly amplify DNA samples.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  <p:pic>
        <p:nvPicPr>
          <p:cNvPr id="14341" name="Picture 5" descr="pc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3612521"/>
            <a:ext cx="44767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9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1974" y="381000"/>
            <a:ext cx="8775826" cy="1447800"/>
          </a:xfrm>
        </p:spPr>
        <p:txBody>
          <a:bodyPr/>
          <a:lstStyle/>
          <a:p>
            <a:r>
              <a:rPr lang="en-US" sz="5400" b="1" dirty="0">
                <a:latin typeface="Comic Sans MS" panose="030F0702030302020204" pitchFamily="66" charset="0"/>
              </a:rPr>
              <a:t>GENETIC ENGINEERING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209800"/>
            <a:ext cx="7924800" cy="4419600"/>
          </a:xfrm>
        </p:spPr>
        <p:txBody>
          <a:bodyPr/>
          <a:lstStyle/>
          <a:p>
            <a:r>
              <a:rPr lang="en-US" sz="2800" dirty="0">
                <a:latin typeface="Comic Sans MS" panose="030F0702030302020204" pitchFamily="66" charset="0"/>
              </a:rPr>
              <a:t>The process of changing the genetic makeup of an organism to introduce a desirable trait. </a:t>
            </a:r>
          </a:p>
          <a:p>
            <a:r>
              <a:rPr lang="en-US" sz="2800" dirty="0">
                <a:latin typeface="Comic Sans MS" panose="030F0702030302020204" pitchFamily="66" charset="0"/>
              </a:rPr>
              <a:t>Genes are transferred from one species into another species resulting in a </a:t>
            </a:r>
            <a:r>
              <a:rPr lang="en-US" sz="2800" b="1" dirty="0">
                <a:latin typeface="Comic Sans MS" panose="030F0702030302020204" pitchFamily="66" charset="0"/>
              </a:rPr>
              <a:t>transgenic organism</a:t>
            </a:r>
            <a:r>
              <a:rPr lang="en-US" sz="2800" dirty="0">
                <a:latin typeface="Comic Sans MS" panose="030F0702030302020204" pitchFamily="66" charset="0"/>
              </a:rPr>
              <a:t> that contains recombinant DNA.</a:t>
            </a:r>
          </a:p>
          <a:p>
            <a:r>
              <a:rPr lang="en-US" sz="2800" dirty="0">
                <a:latin typeface="Comic Sans MS" panose="030F0702030302020204" pitchFamily="66" charset="0"/>
              </a:rPr>
              <a:t>OR a gene is modified and inserted into an organism of the same species.</a:t>
            </a:r>
          </a:p>
          <a:p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EA122F-EBD1-4093-BC46-8B26A7758EBA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6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TRANSGENIC ORGANISM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505200"/>
          </a:xfrm>
        </p:spPr>
        <p:txBody>
          <a:bodyPr/>
          <a:lstStyle/>
          <a:p>
            <a:pPr eaLnBrk="1" hangingPunct="1"/>
            <a:r>
              <a:rPr lang="en-US" altLang="en-US"/>
              <a:t>An organism with a gene from another source</a:t>
            </a:r>
          </a:p>
          <a:p>
            <a:pPr eaLnBrk="1" hangingPunct="1"/>
            <a:r>
              <a:rPr lang="en-US" altLang="en-US"/>
              <a:t>used to improve food supply, research, and healthcare</a:t>
            </a:r>
          </a:p>
        </p:txBody>
      </p:sp>
      <p:pic>
        <p:nvPicPr>
          <p:cNvPr id="60420" name="Picture 6" descr="http://aminopop.com/wordpress/wp-content/uploads/2007/12/glof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4286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RECOMBINANT DNA</a:t>
            </a:r>
          </a:p>
        </p:txBody>
      </p:sp>
      <p:sp>
        <p:nvSpPr>
          <p:cNvPr id="5939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/>
              <a:t>Cell with DNA from another source</a:t>
            </a:r>
          </a:p>
          <a:p>
            <a:r>
              <a:rPr lang="en-US" altLang="en-US"/>
              <a:t>Bacteria used to produce human insulin</a:t>
            </a:r>
          </a:p>
          <a:p>
            <a:r>
              <a:rPr lang="en-US" altLang="en-US"/>
              <a:t>Human gene inserted into bacterial plasmid</a:t>
            </a:r>
          </a:p>
        </p:txBody>
      </p:sp>
      <p:pic>
        <p:nvPicPr>
          <p:cNvPr id="59396" name="Picture 6" descr="http://img.blogcu.com/uploads/worldofscience_d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8862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F9AA06-7EF0-42D2-A927-6C32AB3BC335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581400" cy="1066800"/>
          </a:xfrm>
        </p:spPr>
        <p:txBody>
          <a:bodyPr/>
          <a:lstStyle/>
          <a:p>
            <a:r>
              <a:rPr lang="en-US" altLang="en-US" sz="5400" b="1" dirty="0">
                <a:latin typeface="Comic Sans MS" panose="030F0702030302020204" pitchFamily="66" charset="0"/>
              </a:rPr>
              <a:t>CLONING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267200" cy="4114800"/>
          </a:xfrm>
        </p:spPr>
        <p:txBody>
          <a:bodyPr/>
          <a:lstStyle/>
          <a:p>
            <a:r>
              <a:rPr lang="en-US" altLang="en-US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Clone</a:t>
            </a:r>
            <a:r>
              <a:rPr lang="en-US" altLang="en-US" i="1" dirty="0">
                <a:latin typeface="Comic Sans MS" panose="030F0702030302020204" pitchFamily="66" charset="0"/>
              </a:rPr>
              <a:t>- </a:t>
            </a:r>
            <a:r>
              <a:rPr lang="en-US" altLang="en-US" dirty="0">
                <a:latin typeface="Comic Sans MS" panose="030F0702030302020204" pitchFamily="66" charset="0"/>
              </a:rPr>
              <a:t>a member of a group of genetically identical cells.</a:t>
            </a:r>
          </a:p>
          <a:p>
            <a:pPr eaLnBrk="1" hangingPunct="1"/>
            <a:r>
              <a:rPr lang="en-US" altLang="en-US" dirty="0"/>
              <a:t>An organism made from one cell of another organism.</a:t>
            </a:r>
          </a:p>
          <a:p>
            <a:pPr eaLnBrk="1" hangingPunct="1"/>
            <a:r>
              <a:rPr lang="en-US" altLang="en-US" dirty="0"/>
              <a:t>A genetically identical copy.</a:t>
            </a:r>
          </a:p>
          <a:p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19465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6874" y="263434"/>
            <a:ext cx="4038600" cy="53452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 descr="http://news.nationalgeographic.com/news/2005/08/photogalleries/dogclone/images/primary/dog_clone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39" y="5334000"/>
            <a:ext cx="186852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5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 THERAPY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905000"/>
            <a:ext cx="60769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 SPLICING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525963"/>
          </a:xfrm>
        </p:spPr>
        <p:txBody>
          <a:bodyPr/>
          <a:lstStyle/>
          <a:p>
            <a:r>
              <a:rPr lang="en-US" dirty="0"/>
              <a:t>Gene splicing involves cutting out part of the DNA in a gene and adding new DNA in its place.</a:t>
            </a:r>
          </a:p>
          <a:p>
            <a:r>
              <a:rPr lang="en-US" dirty="0"/>
              <a:t>The process is </a:t>
            </a:r>
            <a:r>
              <a:rPr lang="en-US" dirty="0" smtClean="0"/>
              <a:t>entirely chemical. </a:t>
            </a:r>
          </a:p>
          <a:p>
            <a:r>
              <a:rPr lang="en-US" dirty="0" smtClean="0"/>
              <a:t>A </a:t>
            </a:r>
            <a:r>
              <a:rPr lang="en-US" dirty="0"/>
              <a:t>specific </a:t>
            </a:r>
            <a:r>
              <a:rPr lang="en-US" dirty="0" smtClean="0"/>
              <a:t>enzyme </a:t>
            </a:r>
            <a:r>
              <a:rPr lang="en-US" dirty="0"/>
              <a:t>will split apart a specific strand of DNA leaving behind a gap in the genetic code. New DNA can then be added in this gap.</a:t>
            </a:r>
          </a:p>
          <a:p>
            <a:r>
              <a:rPr lang="en-US" dirty="0" smtClean="0"/>
              <a:t>Once the new DNA is in place, the function of the gene changes.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8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BENEFITS</a:t>
            </a:r>
            <a:endParaRPr lang="en-US" altLang="en-US" b="1" dirty="0">
              <a:latin typeface="Comic Sans MS" panose="030F0702030302020204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76400"/>
            <a:ext cx="800735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Transgenic plants </a:t>
            </a:r>
          </a:p>
          <a:p>
            <a:pPr lvl="0"/>
            <a:r>
              <a:rPr lang="en-US" sz="2800" dirty="0">
                <a:latin typeface="Comic Sans MS" panose="030F0702030302020204" pitchFamily="66" charset="0"/>
              </a:rPr>
              <a:t>help farmers grow crops more efficiently and with less impact on the </a:t>
            </a:r>
            <a:r>
              <a:rPr lang="en-US" sz="2800" dirty="0" smtClean="0">
                <a:latin typeface="Comic Sans MS" panose="030F0702030302020204" pitchFamily="66" charset="0"/>
              </a:rPr>
              <a:t>environment.</a:t>
            </a:r>
            <a:endParaRPr lang="en-US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Transgenic animals </a:t>
            </a:r>
          </a:p>
          <a:p>
            <a:pPr lvl="0"/>
            <a:r>
              <a:rPr lang="en-US" sz="2800" dirty="0">
                <a:latin typeface="Comic Sans MS" panose="030F0702030302020204" pitchFamily="66" charset="0"/>
              </a:rPr>
              <a:t>widely used in medical research – as sources of medically valued proteins or </a:t>
            </a:r>
            <a:r>
              <a:rPr lang="en-US" sz="2800" dirty="0" err="1" smtClean="0">
                <a:latin typeface="Comic Sans MS" panose="030F0702030302020204" pitchFamily="66" charset="0"/>
              </a:rPr>
              <a:t>pharmacologicals</a:t>
            </a:r>
            <a:r>
              <a:rPr lang="en-US" sz="2800" dirty="0" smtClean="0">
                <a:latin typeface="Comic Sans MS" panose="030F0702030302020204" pitchFamily="66" charset="0"/>
              </a:rPr>
              <a:t>. </a:t>
            </a: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food </a:t>
            </a:r>
            <a:r>
              <a:rPr lang="en-US" sz="2800" dirty="0">
                <a:latin typeface="Comic Sans MS" panose="030F0702030302020204" pitchFamily="66" charset="0"/>
              </a:rPr>
              <a:t>animals are being altered to be more nutritious, disease </a:t>
            </a:r>
            <a:r>
              <a:rPr lang="en-US" sz="2800" dirty="0" smtClean="0">
                <a:latin typeface="Comic Sans MS" panose="030F0702030302020204" pitchFamily="66" charset="0"/>
              </a:rPr>
              <a:t>resistant, </a:t>
            </a:r>
            <a:r>
              <a:rPr lang="en-US" sz="2800" dirty="0">
                <a:latin typeface="Comic Sans MS" panose="030F0702030302020204" pitchFamily="66" charset="0"/>
              </a:rPr>
              <a:t>or easier to </a:t>
            </a:r>
            <a:r>
              <a:rPr lang="en-US" sz="2800" dirty="0" smtClean="0">
                <a:latin typeface="Comic Sans MS" panose="030F0702030302020204" pitchFamily="66" charset="0"/>
              </a:rPr>
              <a:t>raise.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22B75-150E-4FE0-B516-744366247EC5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8845550" y="6583363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 altLang="en-US" sz="1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Page Three and Four for tomorrow.</a:t>
            </a:r>
          </a:p>
        </p:txBody>
      </p:sp>
    </p:spTree>
    <p:extLst>
      <p:ext uri="{BB962C8B-B14F-4D97-AF65-F5344CB8AC3E}">
        <p14:creationId xmlns:p14="http://schemas.microsoft.com/office/powerpoint/2010/main" val="103526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1229</Words>
  <Application>Microsoft Office PowerPoint</Application>
  <PresentationFormat>On-screen Show (4:3)</PresentationFormat>
  <Paragraphs>228</Paragraphs>
  <Slides>50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Default Design</vt:lpstr>
      <vt:lpstr>DNA / RNA</vt:lpstr>
      <vt:lpstr>DNA / RNA</vt:lpstr>
      <vt:lpstr>BASE PAIR RULE</vt:lpstr>
      <vt:lpstr>REPLICATION</vt:lpstr>
      <vt:lpstr>CENTRAL DOGMA</vt:lpstr>
      <vt:lpstr>TRANSCRIPTION</vt:lpstr>
      <vt:lpstr>TRANSLATION</vt:lpstr>
      <vt:lpstr>CODON</vt:lpstr>
      <vt:lpstr>CODON-ANTICODON</vt:lpstr>
      <vt:lpstr>CHROMOSOMES</vt:lpstr>
      <vt:lpstr>MITOSIS</vt:lpstr>
      <vt:lpstr>MITOSIS</vt:lpstr>
      <vt:lpstr>MEIOSIS</vt:lpstr>
      <vt:lpstr>CROSSING OVER </vt:lpstr>
      <vt:lpstr>PowerPoint Presentation</vt:lpstr>
      <vt:lpstr>MITOSIS AND MEIOSIS</vt:lpstr>
      <vt:lpstr>ASEXUAL VS. SEXUAL  REPRODUCTION</vt:lpstr>
      <vt:lpstr>MUTATIONS</vt:lpstr>
      <vt:lpstr>MUTATIONS</vt:lpstr>
      <vt:lpstr>NONDISJUNCTION</vt:lpstr>
      <vt:lpstr>MUTATIONS</vt:lpstr>
      <vt:lpstr>MUTAGENS</vt:lpstr>
      <vt:lpstr>CANCER</vt:lpstr>
      <vt:lpstr>INHERITANCE</vt:lpstr>
      <vt:lpstr>DOMINANT/RECESSIVE ALLELES</vt:lpstr>
      <vt:lpstr>GENOTYPE actual alleles an individual has for a trait</vt:lpstr>
      <vt:lpstr>PHENOTYPE</vt:lpstr>
      <vt:lpstr>PowerPoint Presentation</vt:lpstr>
      <vt:lpstr>LAW OF SEGREGATION</vt:lpstr>
      <vt:lpstr>LAW OF INDEPENDENT ASSORTMENT</vt:lpstr>
      <vt:lpstr>INCOMPLETE DOMINANCE</vt:lpstr>
      <vt:lpstr>CODOMINANCE</vt:lpstr>
      <vt:lpstr>POLYGENIC TRAITS</vt:lpstr>
      <vt:lpstr>MULTIPLE ALLELES</vt:lpstr>
      <vt:lpstr>SEX LINKED TRAITS</vt:lpstr>
      <vt:lpstr>TEST CROSS</vt:lpstr>
      <vt:lpstr>PEDIGREE</vt:lpstr>
      <vt:lpstr>KARYOTYPE</vt:lpstr>
      <vt:lpstr>HUMAN GENOME PROJECT</vt:lpstr>
      <vt:lpstr>DNA FINGERPRINTING</vt:lpstr>
      <vt:lpstr>GEL ELECTROPHORESIS</vt:lpstr>
      <vt:lpstr>COPYING DNA</vt:lpstr>
      <vt:lpstr>GENETIC ENGINEERING</vt:lpstr>
      <vt:lpstr>TRANSGENIC ORGANISM</vt:lpstr>
      <vt:lpstr>RECOMBINANT DNA</vt:lpstr>
      <vt:lpstr>CLONING</vt:lpstr>
      <vt:lpstr>GENE THERAPY</vt:lpstr>
      <vt:lpstr>GENE SPLICING</vt:lpstr>
      <vt:lpstr>BENEFITS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99</cp:revision>
  <dcterms:created xsi:type="dcterms:W3CDTF">2008-08-04T14:57:27Z</dcterms:created>
  <dcterms:modified xsi:type="dcterms:W3CDTF">2016-04-27T19:40:34Z</dcterms:modified>
</cp:coreProperties>
</file>