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42" r:id="rId2"/>
    <p:sldId id="595" r:id="rId3"/>
    <p:sldId id="596" r:id="rId4"/>
    <p:sldId id="580" r:id="rId5"/>
    <p:sldId id="597" r:id="rId6"/>
    <p:sldId id="347" r:id="rId7"/>
    <p:sldId id="600" r:id="rId8"/>
    <p:sldId id="346" r:id="rId9"/>
    <p:sldId id="601" r:id="rId10"/>
    <p:sldId id="602" r:id="rId11"/>
    <p:sldId id="603" r:id="rId12"/>
    <p:sldId id="604" r:id="rId13"/>
    <p:sldId id="606" r:id="rId14"/>
    <p:sldId id="607" r:id="rId15"/>
    <p:sldId id="608" r:id="rId16"/>
    <p:sldId id="609" r:id="rId17"/>
    <p:sldId id="610" r:id="rId18"/>
    <p:sldId id="350" r:id="rId19"/>
    <p:sldId id="611" r:id="rId20"/>
    <p:sldId id="612" r:id="rId21"/>
    <p:sldId id="349" r:id="rId22"/>
    <p:sldId id="533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2922" autoAdjust="0"/>
    <p:restoredTop sz="94660"/>
  </p:normalViewPr>
  <p:slideViewPr>
    <p:cSldViewPr>
      <p:cViewPr varScale="1">
        <p:scale>
          <a:sx n="70" d="100"/>
          <a:sy n="70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25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0F37A-D068-464C-AE96-E6C3119C8C3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29C6C-A492-4C42-BDE6-201348FB0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1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15426-EC5B-42D0-817A-F0DCD4082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01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D7042-7FBD-4708-AFE2-80C8C4DA1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34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1170A-D847-4F58-9332-59FEC78E40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36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007C4-BCF8-4039-BE9E-BE6EC42459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38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E81EB-AA4D-4B21-8F0F-A82DBDE264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181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A3182-BC0E-44CE-B0EA-0FC3DEF006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73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C4610-7E18-42BB-83FC-DD3DD1EC84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03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00150-A909-44C0-8D78-FAC94D147D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736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62001-3C9E-4FC8-BDD0-463C4CFED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161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937A4-8B78-4167-8D12-199AABD7CD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939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332F-A093-47D8-BEAE-617B37F46D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98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90B1B80-81CB-4B49-8A29-BEDCE63B7D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google.com/imgres?imgurl=http://www.floridata.com/wallpaper/jpg/ShrimpPlant800a.jpg&amp;imgrefurl=http://www.floridata.com/ref/J/just_bra.cfm&amp;h=600&amp;w=800&amp;sz=173&amp;hl=en&amp;start=18&amp;um=1&amp;tbnid=ECaPu_Z19Rad_M:&amp;tbnh=107&amp;tbnw=143&amp;prev=/images?q%3Dplant%26ndsp%3D20%26um%3D1%26hl%3Den%26safe%3Dactive%26sa%3D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hyperlink" Target="http://static.howstuffworks.com/gif/ozone-layer-2.jpg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ECOSYSTEM</a:t>
            </a:r>
            <a:endParaRPr lang="en-US" altLang="en-US" sz="5400" b="1" dirty="0"/>
          </a:p>
        </p:txBody>
      </p:sp>
      <p:sp>
        <p:nvSpPr>
          <p:cNvPr id="9318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10000" cy="4525963"/>
          </a:xfrm>
        </p:spPr>
        <p:txBody>
          <a:bodyPr/>
          <a:lstStyle/>
          <a:p>
            <a:pPr eaLnBrk="1" hangingPunct="1"/>
            <a:r>
              <a:rPr lang="en-US" altLang="en-US"/>
              <a:t>Collection of abiotic (nonlivng) and biotic (living) factors in an area</a:t>
            </a:r>
          </a:p>
          <a:p>
            <a:pPr eaLnBrk="1" hangingPunct="1"/>
            <a:r>
              <a:rPr lang="en-US" altLang="en-US"/>
              <a:t>Together they influence growth, survival, and productivity of an organism</a:t>
            </a:r>
          </a:p>
          <a:p>
            <a:pPr eaLnBrk="1" hangingPunct="1"/>
            <a:endParaRPr lang="en-US" altLang="en-US"/>
          </a:p>
        </p:txBody>
      </p:sp>
      <p:pic>
        <p:nvPicPr>
          <p:cNvPr id="93188" name="Picture 6" descr="http://www.cas.muohio.edu/scienceforohio/Wetlands/images/wet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b="9744"/>
          <a:stretch>
            <a:fillRect/>
          </a:stretch>
        </p:blipFill>
        <p:spPr bwMode="auto">
          <a:xfrm>
            <a:off x="4038600" y="1447800"/>
            <a:ext cx="4876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ECOSYSTEM</a:t>
            </a:r>
            <a:endParaRPr lang="en-US" sz="54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90600"/>
          </a:xfrm>
        </p:spPr>
        <p:txBody>
          <a:bodyPr/>
          <a:lstStyle/>
          <a:p>
            <a:r>
              <a:rPr lang="en-US" dirty="0" smtClean="0"/>
              <a:t>Primary Succession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514600"/>
            <a:ext cx="7093372" cy="387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3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ECOSYSTEM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748" y="1905000"/>
            <a:ext cx="8229600" cy="609600"/>
          </a:xfrm>
        </p:spPr>
        <p:txBody>
          <a:bodyPr/>
          <a:lstStyle/>
          <a:p>
            <a:r>
              <a:rPr lang="en-US" dirty="0" smtClean="0"/>
              <a:t>Secondary Succession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072674"/>
            <a:ext cx="8088948" cy="340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4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AUTOTROPH VS. HETEROTROPH</a:t>
            </a:r>
            <a:endParaRPr lang="en-US" altLang="en-US" sz="5400" b="1" dirty="0"/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2667000"/>
          </a:xfrm>
        </p:spPr>
        <p:txBody>
          <a:bodyPr/>
          <a:lstStyle/>
          <a:p>
            <a:pPr eaLnBrk="1" hangingPunct="1"/>
            <a:r>
              <a:rPr lang="en-US" altLang="en-US"/>
              <a:t>Obtain energy from the environment</a:t>
            </a:r>
          </a:p>
          <a:p>
            <a:pPr eaLnBrk="1" hangingPunct="1"/>
            <a:r>
              <a:rPr lang="en-US" altLang="en-US"/>
              <a:t>Photosynthesis or chemosynthesis</a:t>
            </a:r>
          </a:p>
          <a:p>
            <a:pPr eaLnBrk="1" hangingPunct="1"/>
            <a:r>
              <a:rPr lang="en-US" altLang="en-US"/>
              <a:t>“Producers”</a:t>
            </a:r>
          </a:p>
        </p:txBody>
      </p:sp>
      <p:sp>
        <p:nvSpPr>
          <p:cNvPr id="28676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1981200"/>
          </a:xfrm>
        </p:spPr>
        <p:txBody>
          <a:bodyPr/>
          <a:lstStyle/>
          <a:p>
            <a:pPr eaLnBrk="1" hangingPunct="1"/>
            <a:r>
              <a:rPr lang="en-US" altLang="en-US"/>
              <a:t>Obtain energy from other living things</a:t>
            </a:r>
          </a:p>
          <a:p>
            <a:pPr eaLnBrk="1" hangingPunct="1"/>
            <a:r>
              <a:rPr lang="en-US" altLang="en-US"/>
              <a:t>“Consumers”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28677" name="Picture 6" descr="http://tbn0.google.com/images?q=tbn:ECaPu_Z19Rad_M:http://www.floridata.com/wallpaper/jpg/ShrimpPlant800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052888"/>
            <a:ext cx="2971800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8" descr="http://www.rontravel.com/Web_Photos_Happy_Cannibal/Q_Tanzania/Tanzania_Serengeti_Lion_Wildebeest_Carr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962400"/>
            <a:ext cx="3370263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8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ECOSYSTEM</a:t>
            </a:r>
            <a:endParaRPr lang="en-US" sz="54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62200"/>
          </a:xfrm>
        </p:spPr>
        <p:txBody>
          <a:bodyPr/>
          <a:lstStyle/>
          <a:p>
            <a:pPr marL="342900" lvl="2" indent="-342900"/>
            <a:r>
              <a:rPr lang="en-US" altLang="en-US" sz="2800" dirty="0">
                <a:latin typeface="Comic Sans MS" panose="030F0702030302020204" pitchFamily="66" charset="0"/>
              </a:rPr>
              <a:t>A </a:t>
            </a:r>
            <a:r>
              <a:rPr lang="en-US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food chain </a:t>
            </a:r>
            <a:r>
              <a:rPr lang="en-US" altLang="en-US" sz="2800" dirty="0">
                <a:latin typeface="Comic Sans MS" panose="030F0702030302020204" pitchFamily="66" charset="0"/>
              </a:rPr>
              <a:t>is a sequence in which energy is transferred from one organism to the next as each organism eats another organism.</a:t>
            </a:r>
            <a:endParaRPr lang="en-US" sz="2800" dirty="0"/>
          </a:p>
          <a:p>
            <a:endParaRPr lang="en-US" dirty="0"/>
          </a:p>
        </p:txBody>
      </p:sp>
      <p:pic>
        <p:nvPicPr>
          <p:cNvPr id="7" name="Picture 2" descr="food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193772"/>
            <a:ext cx="5638800" cy="343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87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b="1" dirty="0"/>
              <a:t>ECOSYSTEM</a:t>
            </a:r>
            <a:endParaRPr lang="en-US" altLang="en-US" sz="5400" dirty="0"/>
          </a:p>
        </p:txBody>
      </p:sp>
      <p:sp>
        <p:nvSpPr>
          <p:cNvPr id="98307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Steps in a food chain/web</a:t>
            </a:r>
          </a:p>
          <a:p>
            <a:pPr eaLnBrk="1" hangingPunct="1"/>
            <a:r>
              <a:rPr lang="en-US" altLang="en-US" sz="2400" dirty="0"/>
              <a:t>Energy passes from one organism to </a:t>
            </a:r>
            <a:r>
              <a:rPr lang="en-US" altLang="en-US" sz="2400" dirty="0" smtClean="0"/>
              <a:t>another.</a:t>
            </a:r>
          </a:p>
          <a:p>
            <a:pPr eaLnBrk="1" hangingPunct="1"/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It takes a </a:t>
            </a:r>
            <a:r>
              <a:rPr lang="en-US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large</a:t>
            </a: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number of producers to support a </a:t>
            </a:r>
            <a:r>
              <a:rPr lang="en-US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small</a:t>
            </a: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number of primary consumers</a:t>
            </a:r>
            <a:r>
              <a:rPr lang="en-US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.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About 10% of the energy at one level passes to the next</a:t>
            </a:r>
            <a:endParaRPr lang="en-US" altLang="en-US" dirty="0"/>
          </a:p>
        </p:txBody>
      </p:sp>
      <p:pic>
        <p:nvPicPr>
          <p:cNvPr id="98308" name="Picture 8" descr="http://www.arcytech.org/java/population/images/pyramid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371600"/>
            <a:ext cx="447675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ECOSYSTEM</a:t>
            </a:r>
            <a:endParaRPr lang="en-US" sz="5400" b="1" dirty="0"/>
          </a:p>
        </p:txBody>
      </p:sp>
      <p:pic>
        <p:nvPicPr>
          <p:cNvPr id="4" name="Picture 5" descr="Water%20Cy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17370"/>
            <a:ext cx="73152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0" y="1524000"/>
            <a:ext cx="33528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WATER CYCLE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9755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ECOSYSTEM</a:t>
            </a:r>
            <a:endParaRPr lang="en-US" altLang="en-US" sz="5400" b="1" dirty="0"/>
          </a:p>
        </p:txBody>
      </p:sp>
      <p:pic>
        <p:nvPicPr>
          <p:cNvPr id="97283" name="Picture 6" descr="Carbon cy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239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05100" y="1262446"/>
            <a:ext cx="33528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CARBON CYCLE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/>
              <a:t>ECOSYSTEM</a:t>
            </a:r>
            <a:endParaRPr lang="en-US" altLang="en-US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05100" y="1262446"/>
            <a:ext cx="36957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NITROGEN CYCLE</a:t>
            </a:r>
            <a:endParaRPr lang="en-US" b="1" dirty="0"/>
          </a:p>
        </p:txBody>
      </p:sp>
      <p:pic>
        <p:nvPicPr>
          <p:cNvPr id="5" name="Picture 4" descr="nit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85667"/>
            <a:ext cx="6578936" cy="493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36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ENVIRONMENTAL ISSUES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44417" cy="412730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200" b="1" dirty="0"/>
              <a:t>Land Resources – </a:t>
            </a:r>
            <a:r>
              <a:rPr lang="en-US" sz="3200" dirty="0"/>
              <a:t>Soil can be permanently damaged if it is mismanaged. </a:t>
            </a:r>
          </a:p>
          <a:p>
            <a:pPr marL="514350" lvl="0" indent="-514350">
              <a:buAutoNum type="arabicPeriod"/>
            </a:pPr>
            <a:r>
              <a:rPr lang="en-US" sz="3200" b="1" dirty="0">
                <a:solidFill>
                  <a:srgbClr val="FF0000"/>
                </a:solidFill>
              </a:rPr>
              <a:t>Soil erosion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- occurs when the surface soil wears away by water or wind.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sz="3200" b="1" dirty="0">
                <a:solidFill>
                  <a:srgbClr val="FF0000"/>
                </a:solidFill>
              </a:rPr>
              <a:t>Desertification</a:t>
            </a:r>
            <a:r>
              <a:rPr lang="en-US" sz="3200" b="1" dirty="0"/>
              <a:t> - </a:t>
            </a:r>
            <a:r>
              <a:rPr lang="en-US" sz="3200" dirty="0"/>
              <a:t>occurs in dry climates, when a combination of farming, overgrazing and drought has turned once productive areas into deserts. </a:t>
            </a:r>
            <a:endParaRPr lang="en-US" sz="3200" b="1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sz="3200" b="1" dirty="0">
                <a:solidFill>
                  <a:srgbClr val="FF0000"/>
                </a:solidFill>
              </a:rPr>
              <a:t>Deforestation</a:t>
            </a:r>
            <a:r>
              <a:rPr lang="en-US" sz="3200" b="1" dirty="0"/>
              <a:t> - </a:t>
            </a:r>
            <a:r>
              <a:rPr lang="en-US" sz="3200" dirty="0"/>
              <a:t>occurs when forests are cut down and lead to severe erosion as soil is exposed to heavy rains. </a:t>
            </a:r>
          </a:p>
          <a:p>
            <a:pPr marL="0" lv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7953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859" y="365126"/>
            <a:ext cx="8032491" cy="1325563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ENVIRONMENTAL ISSUES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60" y="1763486"/>
            <a:ext cx="7935686" cy="484258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Water Resources </a:t>
            </a:r>
            <a:endParaRPr lang="en-US" dirty="0"/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Overfishing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occurs when fish stocks are being harvested faster than they can reproduce. 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Pollutants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such as chemicals, waste and sewage enter the water cycle and contaminate water. </a:t>
            </a:r>
          </a:p>
          <a:p>
            <a:pPr lvl="0"/>
            <a:endParaRPr lang="en-US" dirty="0"/>
          </a:p>
          <a:p>
            <a:pPr marL="0" lvl="0" indent="0">
              <a:buNone/>
            </a:pPr>
            <a:r>
              <a:rPr lang="en-US" b="1" dirty="0"/>
              <a:t>Air Resources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Smog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 mixture of chemicals that create a haze in the atmosphere.</a:t>
            </a:r>
          </a:p>
          <a:p>
            <a:r>
              <a:rPr lang="en-US" b="1" dirty="0">
                <a:solidFill>
                  <a:srgbClr val="FF0000"/>
                </a:solidFill>
              </a:rPr>
              <a:t>Acid Rain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- Burning of fossil fuels release acidic gases containing nitrogen and sulfur compounds into the atmosphere.</a:t>
            </a:r>
          </a:p>
        </p:txBody>
      </p:sp>
    </p:spTree>
    <p:extLst>
      <p:ext uri="{BB962C8B-B14F-4D97-AF65-F5344CB8AC3E}">
        <p14:creationId xmlns:p14="http://schemas.microsoft.com/office/powerpoint/2010/main" val="223169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ENVIRONMENTAL ISSUES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BIODIVERSITY</a:t>
            </a:r>
          </a:p>
          <a:p>
            <a:r>
              <a:rPr lang="en-US" sz="2800" dirty="0"/>
              <a:t>refers to the number of different species in a given area.</a:t>
            </a:r>
          </a:p>
          <a:p>
            <a:pPr marL="0" lvl="0" indent="0"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KEYSTONE </a:t>
            </a:r>
            <a:r>
              <a:rPr lang="en-US" sz="2800" b="1" dirty="0">
                <a:solidFill>
                  <a:srgbClr val="0070C0"/>
                </a:solidFill>
              </a:rPr>
              <a:t>SPECIES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</a:p>
          <a:p>
            <a:r>
              <a:rPr lang="en-US" sz="2800" dirty="0"/>
              <a:t>are critical to the functioning of an ecosystem. These species control the population size of organisms in lower tropic levels.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71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ENVIRONMENTAL ISSUES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u="sng" dirty="0"/>
              <a:t>THREATS TO BIODIVERSITY</a:t>
            </a:r>
            <a:r>
              <a:rPr lang="en-US" u="sng" dirty="0"/>
              <a:t> </a:t>
            </a:r>
          </a:p>
          <a:p>
            <a:r>
              <a:rPr lang="en-US" b="1" dirty="0">
                <a:solidFill>
                  <a:srgbClr val="FF0000"/>
                </a:solidFill>
              </a:rPr>
              <a:t>Endangered species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 A species that is likely to become extinct if protective measures are not taken immediately.</a:t>
            </a:r>
          </a:p>
          <a:p>
            <a:r>
              <a:rPr lang="en-US" b="1" dirty="0">
                <a:solidFill>
                  <a:srgbClr val="FF0000"/>
                </a:solidFill>
              </a:rPr>
              <a:t>Threatened species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 A species that has a declining population and that is likely to become endangered if it is not protected.</a:t>
            </a:r>
          </a:p>
          <a:p>
            <a:r>
              <a:rPr lang="en-US" b="1" dirty="0">
                <a:solidFill>
                  <a:srgbClr val="FF0000"/>
                </a:solidFill>
              </a:rPr>
              <a:t>Extinct species </a:t>
            </a:r>
            <a:r>
              <a:rPr lang="en-US" dirty="0"/>
              <a:t>-  A species of plant or animal that is no longer living.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92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ENVIRONMENTAL ISSUES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>Habitat Destruction and Fragmentation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–Humans destroy and fragment the habitats of other species. Natural habitats are destroyed and the remaining pieces of habitat contain fewer species and less diversity.</a:t>
            </a:r>
          </a:p>
          <a:p>
            <a:r>
              <a:rPr lang="en-US" b="1" dirty="0">
                <a:solidFill>
                  <a:srgbClr val="FF0000"/>
                </a:solidFill>
              </a:rPr>
              <a:t>Invasive Species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 A non-indigenous species is introduced into a particular region and can threaten native species that have no natural defenses against them. 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Excessive Hunting, Harvesting and Poaching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 Many countries now have laws to regulate hunting, fishing, harvesting and trade of wildlife. </a:t>
            </a:r>
          </a:p>
        </p:txBody>
      </p:sp>
    </p:spTree>
    <p:extLst>
      <p:ext uri="{BB962C8B-B14F-4D97-AF65-F5344CB8AC3E}">
        <p14:creationId xmlns:p14="http://schemas.microsoft.com/office/powerpoint/2010/main" val="34806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ENVIRONMENTAL ISSUES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849502"/>
            <a:ext cx="7768901" cy="432269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>Pollution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 Chemicals used by humans are making their way into food webs around the world. The long-term effects may not be clear until after many years of use (i.e. DDT and the bald eagle). 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Biological </a:t>
            </a:r>
            <a:r>
              <a:rPr lang="en-US" b="1" dirty="0" smtClean="0">
                <a:solidFill>
                  <a:srgbClr val="FF0000"/>
                </a:solidFill>
              </a:rPr>
              <a:t>magnification (accumulation)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occurs when toxic substances enter the food chain. Concentrations of harmful substances increase in organisms at higher trophic levels in the chain or web. (DDT &amp;and the bald eagle). 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54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GLOBAL WARMING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Ozone</a:t>
            </a:r>
          </a:p>
          <a:p>
            <a:r>
              <a:rPr lang="en-US" dirty="0"/>
              <a:t>The ozone contains a layer of </a:t>
            </a:r>
            <a:r>
              <a:rPr lang="en-US" b="1" dirty="0">
                <a:solidFill>
                  <a:srgbClr val="FF0000"/>
                </a:solidFill>
              </a:rPr>
              <a:t>ozone gas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(O</a:t>
            </a:r>
            <a:r>
              <a:rPr lang="en-US" baseline="-25000" dirty="0"/>
              <a:t>3</a:t>
            </a:r>
            <a:r>
              <a:rPr lang="en-US" dirty="0"/>
              <a:t>) in the upper atmosphere of Earth. </a:t>
            </a:r>
          </a:p>
          <a:p>
            <a:r>
              <a:rPr lang="en-US" dirty="0"/>
              <a:t>It is naturally occurring and </a:t>
            </a:r>
            <a:r>
              <a:rPr lang="en-US" b="1" dirty="0">
                <a:solidFill>
                  <a:srgbClr val="FF0000"/>
                </a:solidFill>
              </a:rPr>
              <a:t>absorbs</a:t>
            </a:r>
            <a:r>
              <a:rPr lang="en-US" dirty="0"/>
              <a:t> much of the ultraviolet (UV) radiation emitted by the sun from reaching Earth’s surface. </a:t>
            </a:r>
          </a:p>
          <a:p>
            <a:pPr lvl="0"/>
            <a:r>
              <a:rPr lang="en-US" b="1" dirty="0"/>
              <a:t>Ozone depletion</a:t>
            </a:r>
            <a:r>
              <a:rPr lang="en-US" dirty="0"/>
              <a:t> is caused by chlorofluorocarbons 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b="1" dirty="0">
                <a:solidFill>
                  <a:srgbClr val="FF0000"/>
                </a:solidFill>
              </a:rPr>
              <a:t>CFCs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26781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GLOBAL WARMING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332"/>
            <a:ext cx="7886700" cy="503237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Greenhouse Effect</a:t>
            </a:r>
          </a:p>
          <a:p>
            <a:r>
              <a:rPr lang="en-US" dirty="0"/>
              <a:t>The Greenhouse Effect is a </a:t>
            </a:r>
            <a:r>
              <a:rPr lang="en-US" b="1" dirty="0">
                <a:solidFill>
                  <a:srgbClr val="FF0000"/>
                </a:solidFill>
              </a:rPr>
              <a:t>natural process</a:t>
            </a:r>
            <a:r>
              <a:rPr lang="en-US" dirty="0"/>
              <a:t> in which atmospheric gases absorb thermal radiation (heat). </a:t>
            </a:r>
          </a:p>
          <a:p>
            <a:r>
              <a:rPr lang="en-US" dirty="0"/>
              <a:t>Greenhouse gases regulate our climate by trapping heat and keeping Earth warm enough to sustain life. </a:t>
            </a:r>
          </a:p>
          <a:p>
            <a:r>
              <a:rPr lang="en-US" dirty="0"/>
              <a:t>The main greenhouse gases are Carbon Dioxide (CO</a:t>
            </a:r>
            <a:r>
              <a:rPr lang="en-US" baseline="-25000" dirty="0"/>
              <a:t>2</a:t>
            </a:r>
            <a:r>
              <a:rPr lang="en-US" dirty="0"/>
              <a:t>), Methane (CH</a:t>
            </a:r>
            <a:r>
              <a:rPr lang="en-US" baseline="-25000" dirty="0"/>
              <a:t>4</a:t>
            </a:r>
            <a:r>
              <a:rPr lang="en-US" dirty="0"/>
              <a:t>) and Nitrous Oxide (N</a:t>
            </a:r>
            <a:r>
              <a:rPr lang="en-US" baseline="-25000" dirty="0"/>
              <a:t>2</a:t>
            </a:r>
            <a:r>
              <a:rPr lang="en-US" dirty="0"/>
              <a:t>O). </a:t>
            </a:r>
          </a:p>
        </p:txBody>
      </p:sp>
    </p:spTree>
    <p:extLst>
      <p:ext uri="{BB962C8B-B14F-4D97-AF65-F5344CB8AC3E}">
        <p14:creationId xmlns:p14="http://schemas.microsoft.com/office/powerpoint/2010/main" val="422336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 smtClean="0"/>
              <a:t>GLOBAL WARMING</a:t>
            </a:r>
            <a:endParaRPr lang="en-US" altLang="en-US" sz="5400" b="1" dirty="0"/>
          </a:p>
        </p:txBody>
      </p:sp>
      <p:sp>
        <p:nvSpPr>
          <p:cNvPr id="101379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3733800"/>
          </a:xfrm>
        </p:spPr>
        <p:txBody>
          <a:bodyPr/>
          <a:lstStyle/>
          <a:p>
            <a:pPr eaLnBrk="1" hangingPunct="1"/>
            <a:r>
              <a:rPr lang="en-US" altLang="en-US"/>
              <a:t>Increase in the average temperature of the earth</a:t>
            </a:r>
          </a:p>
          <a:p>
            <a:pPr eaLnBrk="1" hangingPunct="1"/>
            <a:r>
              <a:rPr lang="en-US" altLang="en-US"/>
              <a:t>Caused by the release of too much CO</a:t>
            </a:r>
            <a:r>
              <a:rPr lang="en-US" altLang="en-US" sz="2400"/>
              <a:t>2</a:t>
            </a:r>
            <a:r>
              <a:rPr lang="en-US" altLang="en-US"/>
              <a:t> into the atmosphere which amplifies the greenhouse effect</a:t>
            </a:r>
          </a:p>
          <a:p>
            <a:pPr eaLnBrk="1" hangingPunct="1"/>
            <a:r>
              <a:rPr lang="en-US" altLang="en-US"/>
              <a:t>Burning of fossil fuels, volcanic eruptions</a:t>
            </a:r>
          </a:p>
        </p:txBody>
      </p:sp>
      <p:pic>
        <p:nvPicPr>
          <p:cNvPr id="101380" name="Picture 5" descr="http://www.urbanoptions.org/RenewableEnergy/images/GlobalWarmingAndClimateChang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47800"/>
            <a:ext cx="34290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7" descr="http://prairiemusings.com/images/Global-Warming-glaciers-mel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419600"/>
            <a:ext cx="2944813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GLOBAL WARMING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9676"/>
            <a:ext cx="7886700" cy="503237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US" dirty="0"/>
              <a:t>Humans accelerate this natural process by creating more greenhouse gases in the atmosphere through activities such as:</a:t>
            </a:r>
          </a:p>
          <a:p>
            <a:r>
              <a:rPr lang="en-US" dirty="0"/>
              <a:t>Ultimately, more greenhouse gases mean more infrared radiation trapped which gradually increases the temperature of the Earth’s surface. </a:t>
            </a:r>
          </a:p>
        </p:txBody>
      </p:sp>
    </p:spTree>
    <p:extLst>
      <p:ext uri="{BB962C8B-B14F-4D97-AF65-F5344CB8AC3E}">
        <p14:creationId xmlns:p14="http://schemas.microsoft.com/office/powerpoint/2010/main" val="151418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GLOBAL WARMING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4312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300" b="1" u="sng" dirty="0"/>
              <a:t>IMPACTS OF GLOBAL WARMING: </a:t>
            </a:r>
            <a:endParaRPr lang="en-US" sz="3300" dirty="0"/>
          </a:p>
          <a:p>
            <a:pPr lvl="0"/>
            <a:r>
              <a:rPr lang="en-US" dirty="0"/>
              <a:t>Ice sheets and glaciers are melting worldwide, especially at the Earth’s poles. </a:t>
            </a:r>
          </a:p>
          <a:p>
            <a:pPr lvl="0"/>
            <a:r>
              <a:rPr lang="en-US" dirty="0"/>
              <a:t>Ecosystems will change—some species will move farther north or become more successful; others won’t be able to move and could become extinct. </a:t>
            </a:r>
          </a:p>
          <a:p>
            <a:pPr lvl="0"/>
            <a:r>
              <a:rPr lang="en-US" dirty="0"/>
              <a:t>Sea level rise became faster over the last century. </a:t>
            </a:r>
          </a:p>
          <a:p>
            <a:pPr lvl="0"/>
            <a:r>
              <a:rPr lang="en-US" dirty="0"/>
              <a:t>Precipitation has increased across the globe, on average. </a:t>
            </a:r>
          </a:p>
          <a:p>
            <a:pPr lvl="0"/>
            <a:r>
              <a:rPr lang="en-US" dirty="0"/>
              <a:t>Floods and droughts will become more common.</a:t>
            </a:r>
          </a:p>
          <a:p>
            <a:pPr lvl="0"/>
            <a:r>
              <a:rPr lang="en-US" dirty="0"/>
              <a:t>Less fresh water will be available. </a:t>
            </a:r>
          </a:p>
          <a:p>
            <a:pPr lvl="0"/>
            <a:r>
              <a:rPr lang="en-US" dirty="0"/>
              <a:t>Hurricanes and other storms are likely to become stronger. </a:t>
            </a:r>
          </a:p>
          <a:p>
            <a:pPr lvl="0"/>
            <a:r>
              <a:rPr lang="en-US" dirty="0"/>
              <a:t>Species that depend on one another may become out of sync. For example, plants could bloom earlier than their pollinating insects become active. </a:t>
            </a:r>
          </a:p>
          <a:p>
            <a:pPr lvl="0"/>
            <a:r>
              <a:rPr lang="en-US" dirty="0"/>
              <a:t>Some diseases will spread such as malaria carried by mosquitoes.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3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>
                <a:solidFill>
                  <a:schemeClr val="tx1"/>
                </a:solidFill>
              </a:rPr>
              <a:t>HUMAN IMPACTS</a:t>
            </a:r>
            <a:endParaRPr lang="en-US" altLang="en-US" sz="5400" b="1" dirty="0">
              <a:solidFill>
                <a:schemeClr val="tx1"/>
              </a:solidFill>
            </a:endParaRPr>
          </a:p>
        </p:txBody>
      </p:sp>
      <p:sp>
        <p:nvSpPr>
          <p:cNvPr id="10035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639763"/>
          </a:xfrm>
        </p:spPr>
        <p:txBody>
          <a:bodyPr/>
          <a:lstStyle/>
          <a:p>
            <a:pPr algn="ctr" eaLnBrk="1" hangingPunct="1"/>
            <a:r>
              <a:rPr lang="en-US" altLang="en-US" sz="2800" dirty="0">
                <a:solidFill>
                  <a:srgbClr val="0070C0"/>
                </a:solidFill>
              </a:rPr>
              <a:t>Positive</a:t>
            </a:r>
          </a:p>
        </p:txBody>
      </p:sp>
      <p:sp>
        <p:nvSpPr>
          <p:cNvPr id="10035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981200"/>
            <a:ext cx="4040188" cy="2286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Reforestation</a:t>
            </a:r>
          </a:p>
          <a:p>
            <a:pPr eaLnBrk="1" hangingPunct="1"/>
            <a:r>
              <a:rPr lang="en-US" altLang="en-US" sz="2800" dirty="0"/>
              <a:t>Cover Cropping</a:t>
            </a:r>
          </a:p>
          <a:p>
            <a:pPr eaLnBrk="1" hangingPunct="1"/>
            <a:r>
              <a:rPr lang="en-US" altLang="en-US" sz="2800" dirty="0"/>
              <a:t>Recycling</a:t>
            </a:r>
          </a:p>
          <a:p>
            <a:pPr eaLnBrk="1" hangingPunct="1"/>
            <a:r>
              <a:rPr lang="en-US" altLang="en-US" sz="2800" dirty="0"/>
              <a:t>Sustainable practice</a:t>
            </a:r>
          </a:p>
        </p:txBody>
      </p:sp>
      <p:sp>
        <p:nvSpPr>
          <p:cNvPr id="10035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06925" y="1295400"/>
            <a:ext cx="4041775" cy="639763"/>
          </a:xfrm>
        </p:spPr>
        <p:txBody>
          <a:bodyPr/>
          <a:lstStyle/>
          <a:p>
            <a:pPr algn="ctr" eaLnBrk="1" hangingPunct="1"/>
            <a:r>
              <a:rPr lang="en-US" altLang="en-US" sz="2800" dirty="0">
                <a:solidFill>
                  <a:srgbClr val="0070C0"/>
                </a:solidFill>
              </a:rPr>
              <a:t>Negative</a:t>
            </a:r>
          </a:p>
        </p:txBody>
      </p:sp>
      <p:sp>
        <p:nvSpPr>
          <p:cNvPr id="100358" name="Content Placeholder 7"/>
          <p:cNvSpPr>
            <a:spLocks noGrp="1"/>
          </p:cNvSpPr>
          <p:nvPr>
            <p:ph sz="quarter" idx="4"/>
          </p:nvPr>
        </p:nvSpPr>
        <p:spPr>
          <a:xfrm>
            <a:off x="5026025" y="1981199"/>
            <a:ext cx="4041775" cy="2819401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Acid Rain</a:t>
            </a:r>
          </a:p>
          <a:p>
            <a:pPr eaLnBrk="1" hangingPunct="1"/>
            <a:r>
              <a:rPr lang="en-US" altLang="en-US" sz="2800" dirty="0"/>
              <a:t>Deforestation</a:t>
            </a:r>
          </a:p>
          <a:p>
            <a:pPr eaLnBrk="1" hangingPunct="1"/>
            <a:r>
              <a:rPr lang="en-US" altLang="en-US" sz="2800" dirty="0"/>
              <a:t>Habitat Destruction</a:t>
            </a:r>
          </a:p>
          <a:p>
            <a:pPr eaLnBrk="1" hangingPunct="1"/>
            <a:r>
              <a:rPr lang="en-US" altLang="en-US" sz="2800" dirty="0"/>
              <a:t>Invasive Species</a:t>
            </a:r>
          </a:p>
          <a:p>
            <a:pPr eaLnBrk="1" hangingPunct="1"/>
            <a:r>
              <a:rPr lang="en-US" altLang="en-US" sz="2800" dirty="0"/>
              <a:t>Ozone depletion from the release of CFCs</a:t>
            </a:r>
          </a:p>
        </p:txBody>
      </p:sp>
      <p:pic>
        <p:nvPicPr>
          <p:cNvPr id="100359" name="Picture 8" descr="http://www.nickbuxton.info/photos/beni/defores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733130"/>
            <a:ext cx="25273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60" name="Picture 10" descr="http://www.genosplace.org/Sharm%20el%20Sheikh/lion-fish-big-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4826792"/>
            <a:ext cx="26289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61" name="Picture 12" descr="http://tbn0.google.com/images?q=tbn:F-OVF47HJkoreM:http://static.howstuffworks.com/gif/ozone-layer-2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672" y="4987923"/>
            <a:ext cx="20955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TO DO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 side of Ecology handout.</a:t>
            </a:r>
          </a:p>
          <a:p>
            <a:endParaRPr lang="en-US" dirty="0"/>
          </a:p>
          <a:p>
            <a:r>
              <a:rPr lang="en-US" b="1" dirty="0" smtClean="0"/>
              <a:t>GOOD LUCK ON YOUR EOC!!!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0983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1876</TotalTime>
  <Words>891</Words>
  <Application>Microsoft Office PowerPoint</Application>
  <PresentationFormat>On-screen Show (4:3)</PresentationFormat>
  <Paragraphs>101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Design</vt:lpstr>
      <vt:lpstr>ECOSYSTEM</vt:lpstr>
      <vt:lpstr>ECOSYSTEM</vt:lpstr>
      <vt:lpstr>ECOSYSTEM</vt:lpstr>
      <vt:lpstr>AUTOTROPH VS. HETEROTROPH</vt:lpstr>
      <vt:lpstr>ECOSYSTEM</vt:lpstr>
      <vt:lpstr>ECOSYSTEM</vt:lpstr>
      <vt:lpstr>ECOSYSTEM</vt:lpstr>
      <vt:lpstr>ECOSYSTEM</vt:lpstr>
      <vt:lpstr>ECOSYSTEM</vt:lpstr>
      <vt:lpstr>ENVIRONMENTAL ISSUES</vt:lpstr>
      <vt:lpstr>ENVIRONMENTAL ISSUES</vt:lpstr>
      <vt:lpstr>ENVIRONMENTAL ISSUES</vt:lpstr>
      <vt:lpstr>ENVIRONMENTAL ISSUES</vt:lpstr>
      <vt:lpstr>ENVIRONMENTAL ISSUES</vt:lpstr>
      <vt:lpstr>ENVIRONMENTAL ISSUES</vt:lpstr>
      <vt:lpstr>GLOBAL WARMING</vt:lpstr>
      <vt:lpstr>GLOBAL WARMING</vt:lpstr>
      <vt:lpstr>GLOBAL WARMING</vt:lpstr>
      <vt:lpstr>GLOBAL WARMING</vt:lpstr>
      <vt:lpstr>GLOBAL WARMING</vt:lpstr>
      <vt:lpstr>HUMAN IMPACTS</vt:lpstr>
      <vt:lpstr>TO DO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Biology Top 101</dc:title>
  <dc:creator>Leslie</dc:creator>
  <cp:lastModifiedBy>JCBOE</cp:lastModifiedBy>
  <cp:revision>124</cp:revision>
  <dcterms:created xsi:type="dcterms:W3CDTF">2008-08-04T14:57:27Z</dcterms:created>
  <dcterms:modified xsi:type="dcterms:W3CDTF">2016-05-03T10:39:01Z</dcterms:modified>
</cp:coreProperties>
</file>