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15" r:id="rId2"/>
    <p:sldId id="313" r:id="rId3"/>
    <p:sldId id="489" r:id="rId4"/>
    <p:sldId id="490" r:id="rId5"/>
    <p:sldId id="492" r:id="rId6"/>
    <p:sldId id="493" r:id="rId7"/>
    <p:sldId id="314" r:id="rId8"/>
    <p:sldId id="494" r:id="rId9"/>
    <p:sldId id="495" r:id="rId10"/>
    <p:sldId id="496" r:id="rId11"/>
    <p:sldId id="497" r:id="rId12"/>
    <p:sldId id="498" r:id="rId13"/>
    <p:sldId id="504" r:id="rId14"/>
    <p:sldId id="505" r:id="rId15"/>
    <p:sldId id="506" r:id="rId16"/>
    <p:sldId id="357" r:id="rId17"/>
    <p:sldId id="517" r:id="rId18"/>
    <p:sldId id="317" r:id="rId19"/>
    <p:sldId id="521" r:id="rId20"/>
    <p:sldId id="522" r:id="rId21"/>
    <p:sldId id="523" r:id="rId22"/>
    <p:sldId id="518" r:id="rId23"/>
    <p:sldId id="519" r:id="rId24"/>
    <p:sldId id="520" r:id="rId25"/>
    <p:sldId id="525" r:id="rId26"/>
    <p:sldId id="526" r:id="rId27"/>
    <p:sldId id="527" r:id="rId28"/>
    <p:sldId id="528" r:id="rId29"/>
    <p:sldId id="508" r:id="rId30"/>
    <p:sldId id="509" r:id="rId31"/>
    <p:sldId id="510" r:id="rId32"/>
    <p:sldId id="511" r:id="rId33"/>
    <p:sldId id="512" r:id="rId34"/>
    <p:sldId id="514" r:id="rId35"/>
    <p:sldId id="516" r:id="rId3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2922" autoAdjust="0"/>
    <p:restoredTop sz="94660"/>
  </p:normalViewPr>
  <p:slideViewPr>
    <p:cSldViewPr>
      <p:cViewPr varScale="1">
        <p:scale>
          <a:sx n="70" d="100"/>
          <a:sy n="70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61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0F37A-D068-464C-AE96-E6C3119C8C39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29C6C-A492-4C42-BDE6-201348FB0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41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1D98070E-E152-41A9-8873-F47765A5CCA7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665430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70A61F46-EDB8-4404-BDAA-C847AC58E3F9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880939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E57E505D-6D3C-45E5-BBF2-B2D539555F86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16886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468558-1229-42B8-BF0F-8C41616AE315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15426-EC5B-42D0-817A-F0DCD4082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501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D7042-7FBD-4708-AFE2-80C8C4DA1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342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1170A-D847-4F58-9332-59FEC78E40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4367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007C4-BCF8-4039-BE9E-BE6EC42459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5384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E81EB-AA4D-4B21-8F0F-A82DBDE264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7181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A3182-BC0E-44CE-B0EA-0FC3DEF006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573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C4610-7E18-42BB-83FC-DD3DD1EC84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4030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00150-A909-44C0-8D78-FAC94D147D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8736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62001-3C9E-4FC8-BDD0-463C4CFED5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7161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937A4-8B78-4167-8D12-199AABD7CD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9393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E332F-A093-47D8-BEAE-617B37F46D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4984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028D78-F8C9-49E9-BAE0-3EFEC139BF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1074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890B1B80-81CB-4B49-8A29-BEDCE63B7D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://nitro.biosci.arizona.edu/courses/EEB105/lectures/Origins_of_Life/zfigures/miller_urey.GIF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brooklyn.cuny.edu/bc/ahp/LAD/C21/graphics/C21_Convergent_2.GI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 smtClean="0"/>
              <a:t>ORIGIN OF LIFE</a:t>
            </a:r>
            <a:endParaRPr lang="en-US" altLang="en-US" sz="4800" b="1" dirty="0"/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05000"/>
          </a:xfrm>
        </p:spPr>
        <p:txBody>
          <a:bodyPr/>
          <a:lstStyle/>
          <a:p>
            <a:pPr eaLnBrk="1" hangingPunct="1"/>
            <a:r>
              <a:rPr lang="en-US" altLang="en-US" dirty="0"/>
              <a:t>Abiotic </a:t>
            </a:r>
            <a:r>
              <a:rPr lang="en-US" altLang="en-US" dirty="0" smtClean="0"/>
              <a:t>Earth </a:t>
            </a:r>
            <a:r>
              <a:rPr lang="en-US" altLang="en-US" dirty="0"/>
              <a:t>LACKED Oxygen</a:t>
            </a:r>
          </a:p>
          <a:p>
            <a:pPr eaLnBrk="1" hangingPunct="1"/>
            <a:r>
              <a:rPr lang="en-US" altLang="en-US" dirty="0"/>
              <a:t>Early </a:t>
            </a:r>
            <a:r>
              <a:rPr lang="en-US" altLang="en-US" dirty="0" smtClean="0"/>
              <a:t>organisms </a:t>
            </a:r>
            <a:r>
              <a:rPr lang="en-US" altLang="en-US" dirty="0"/>
              <a:t>anaerobic prokaryotes</a:t>
            </a:r>
          </a:p>
        </p:txBody>
      </p:sp>
      <p:pic>
        <p:nvPicPr>
          <p:cNvPr id="62468" name="Picture 4" descr="http://nitro.biosci.arizona.edu/courses/EEB105/lectures/Origins_of_Life/zfigures/miller_urey.G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819400"/>
            <a:ext cx="2857500" cy="383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9" name="TextBox 4"/>
          <p:cNvSpPr txBox="1">
            <a:spLocks noChangeArrowheads="1"/>
          </p:cNvSpPr>
          <p:nvPr/>
        </p:nvSpPr>
        <p:spPr bwMode="auto">
          <a:xfrm>
            <a:off x="609600" y="5029200"/>
            <a:ext cx="41354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Miller and Urey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Experiment recreating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The abiotic atomospere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Placeholder 4"/>
          <p:cNvSpPr>
            <a:spLocks noGrp="1"/>
          </p:cNvSpPr>
          <p:nvPr>
            <p:ph type="body" idx="1"/>
          </p:nvPr>
        </p:nvSpPr>
        <p:spPr>
          <a:xfrm>
            <a:off x="228600" y="304800"/>
            <a:ext cx="4495800" cy="639763"/>
          </a:xfrm>
        </p:spPr>
        <p:txBody>
          <a:bodyPr/>
          <a:lstStyle/>
          <a:p>
            <a:pPr algn="ctr" eaLnBrk="1" hangingPunct="1"/>
            <a:r>
              <a:rPr lang="en-US" altLang="en-US" sz="4400" dirty="0" smtClean="0"/>
              <a:t>ABIOGENESIS</a:t>
            </a:r>
            <a:endParaRPr lang="en-US" altLang="en-US" sz="4400" dirty="0"/>
          </a:p>
        </p:txBody>
      </p:sp>
      <p:sp>
        <p:nvSpPr>
          <p:cNvPr id="64515" name="Content Placeholder 5"/>
          <p:cNvSpPr>
            <a:spLocks noGrp="1"/>
          </p:cNvSpPr>
          <p:nvPr>
            <p:ph sz="half" idx="2"/>
          </p:nvPr>
        </p:nvSpPr>
        <p:spPr>
          <a:xfrm>
            <a:off x="533400" y="1066800"/>
            <a:ext cx="4040188" cy="1676400"/>
          </a:xfrm>
        </p:spPr>
        <p:txBody>
          <a:bodyPr/>
          <a:lstStyle/>
          <a:p>
            <a:pPr eaLnBrk="1" hangingPunct="1"/>
            <a:r>
              <a:rPr lang="en-US" altLang="en-US"/>
              <a:t>Living from non-living or spontaneous generation</a:t>
            </a:r>
          </a:p>
          <a:p>
            <a:pPr eaLnBrk="1" hangingPunct="1"/>
            <a:r>
              <a:rPr lang="en-US" altLang="en-US"/>
              <a:t>Disproved by Redi and Pasteur’s experiments</a:t>
            </a:r>
          </a:p>
        </p:txBody>
      </p:sp>
      <p:sp>
        <p:nvSpPr>
          <p:cNvPr id="64516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0" y="304800"/>
            <a:ext cx="4041775" cy="639763"/>
          </a:xfrm>
        </p:spPr>
        <p:txBody>
          <a:bodyPr/>
          <a:lstStyle/>
          <a:p>
            <a:pPr algn="ctr" eaLnBrk="1" hangingPunct="1"/>
            <a:r>
              <a:rPr lang="en-US" altLang="en-US" sz="4400" dirty="0" smtClean="0"/>
              <a:t>BIOGENESIS</a:t>
            </a:r>
            <a:endParaRPr lang="en-US" altLang="en-US" sz="4400" dirty="0"/>
          </a:p>
        </p:txBody>
      </p:sp>
      <p:sp>
        <p:nvSpPr>
          <p:cNvPr id="64517" name="Content Placeholder 7"/>
          <p:cNvSpPr>
            <a:spLocks noGrp="1"/>
          </p:cNvSpPr>
          <p:nvPr>
            <p:ph sz="quarter" idx="4"/>
          </p:nvPr>
        </p:nvSpPr>
        <p:spPr>
          <a:xfrm>
            <a:off x="4724400" y="1066800"/>
            <a:ext cx="4041775" cy="609600"/>
          </a:xfrm>
        </p:spPr>
        <p:txBody>
          <a:bodyPr/>
          <a:lstStyle/>
          <a:p>
            <a:pPr eaLnBrk="1" hangingPunct="1"/>
            <a:r>
              <a:rPr lang="en-US" altLang="en-US"/>
              <a:t>Living from Living</a:t>
            </a:r>
          </a:p>
        </p:txBody>
      </p:sp>
      <p:pic>
        <p:nvPicPr>
          <p:cNvPr id="64518" name="Picture 7" descr="http://vilenski.org/science/notebook/unit1/historyoflife/pastuer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00200"/>
            <a:ext cx="370522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9" name="Picture 9" descr="http://www.harlem-school.com/5TH/sci_pdf/graphics/Redi_exp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581400"/>
            <a:ext cx="594360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46EA7592-4CD8-4D07-AC4D-653DAD7BC4CD}" type="slidenum">
              <a:rPr lang="en-US" altLang="en-US" sz="1400"/>
              <a:pPr eaLnBrk="1" hangingPunct="1"/>
              <a:t>3</a:t>
            </a:fld>
            <a:endParaRPr lang="en-US" altLang="en-US" sz="1400"/>
          </a:p>
        </p:txBody>
      </p:sp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POPULATION GROWTH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41475"/>
            <a:ext cx="5410200" cy="44545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0070C0"/>
                </a:solidFill>
              </a:rPr>
              <a:t>Thomas Malthus</a:t>
            </a:r>
          </a:p>
          <a:p>
            <a:pPr eaLnBrk="1" hangingPunct="1">
              <a:defRPr/>
            </a:pPr>
            <a:r>
              <a:rPr lang="en-US" b="1" dirty="0" smtClean="0"/>
              <a:t>Observed babies being born faster than people were dying.</a:t>
            </a:r>
          </a:p>
          <a:p>
            <a:pPr eaLnBrk="1" hangingPunct="1">
              <a:defRPr/>
            </a:pPr>
            <a:r>
              <a:rPr lang="en-US" b="1" dirty="0" smtClean="0"/>
              <a:t>Predicts that human populations outgrow food supply.  Death and famine are inevitable.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7934" y="1668390"/>
            <a:ext cx="2995532" cy="435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41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723CCBDB-7EDA-496B-B40C-6B8C6AE0BDD5}" type="slidenum">
              <a:rPr lang="en-US" altLang="en-US" sz="1400"/>
              <a:pPr eaLnBrk="1" hangingPunct="1"/>
              <a:t>4</a:t>
            </a:fld>
            <a:endParaRPr lang="en-US" altLang="en-US" sz="1400"/>
          </a:p>
        </p:txBody>
      </p:sp>
      <p:pic>
        <p:nvPicPr>
          <p:cNvPr id="17411" name="Picture 2" descr="22-x4-Lamar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3" r="7494"/>
          <a:stretch>
            <a:fillRect/>
          </a:stretch>
        </p:blipFill>
        <p:spPr bwMode="auto">
          <a:xfrm>
            <a:off x="5638800" y="1752600"/>
            <a:ext cx="33528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9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LAMARCK</a:t>
            </a:r>
          </a:p>
        </p:txBody>
      </p:sp>
      <p:sp>
        <p:nvSpPr>
          <p:cNvPr id="16998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905000"/>
            <a:ext cx="52578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rgbClr val="0070C0"/>
                </a:solidFill>
              </a:rPr>
              <a:t>Jean-Baptiste Lamarck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/>
              <a:t>One of first scientists to understand that change occurs over time.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/>
              <a:t>Called </a:t>
            </a:r>
            <a:r>
              <a:rPr lang="en-US" sz="2800" b="1" dirty="0"/>
              <a:t>it </a:t>
            </a:r>
            <a:r>
              <a:rPr lang="en-US" sz="2800" b="1" dirty="0">
                <a:solidFill>
                  <a:srgbClr val="0070C0"/>
                </a:solidFill>
              </a:rPr>
              <a:t>Inheritance of Acquired </a:t>
            </a:r>
            <a:r>
              <a:rPr lang="en-US" sz="2800" b="1" dirty="0" smtClean="0">
                <a:solidFill>
                  <a:srgbClr val="0070C0"/>
                </a:solidFill>
              </a:rPr>
              <a:t>Characteristics - </a:t>
            </a:r>
            <a:r>
              <a:rPr lang="en-US" sz="2800" b="1" dirty="0"/>
              <a:t>organisms changed due to the demands of their environment. 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/>
              <a:t>Over </a:t>
            </a:r>
            <a:r>
              <a:rPr lang="en-US" sz="2800" b="1" dirty="0"/>
              <a:t>time this led to </a:t>
            </a:r>
            <a:r>
              <a:rPr lang="en-US" sz="2800" b="1" dirty="0">
                <a:solidFill>
                  <a:srgbClr val="0070C0"/>
                </a:solidFill>
              </a:rPr>
              <a:t>new species.</a:t>
            </a:r>
            <a:endParaRPr lang="en-US" sz="2800" dirty="0">
              <a:solidFill>
                <a:srgbClr val="0070C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800" b="1" dirty="0">
              <a:solidFill>
                <a:srgbClr val="0070C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364650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9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9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9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9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8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86D4D8FC-7C73-41FE-A196-771360333FDE}" type="slidenum">
              <a:rPr lang="en-US" altLang="en-US" sz="1400"/>
              <a:pPr eaLnBrk="1" hangingPunct="1"/>
              <a:t>5</a:t>
            </a:fld>
            <a:endParaRPr lang="en-US" altLang="en-US" sz="140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 smtClean="0"/>
              <a:t>DARWIN</a:t>
            </a:r>
            <a:endParaRPr lang="en-US" sz="5400" b="1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828800"/>
            <a:ext cx="4267200" cy="437832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/>
              <a:t>Patterns of diversity were shown.</a:t>
            </a:r>
          </a:p>
          <a:p>
            <a:pPr eaLnBrk="1" hangingPunct="1">
              <a:defRPr/>
            </a:pPr>
            <a:r>
              <a:rPr lang="en-US" sz="2800" b="1" dirty="0" smtClean="0"/>
              <a:t>Unique adaptations in organisms.</a:t>
            </a:r>
          </a:p>
          <a:p>
            <a:pPr eaLnBrk="1" hangingPunct="1">
              <a:defRPr/>
            </a:pPr>
            <a:r>
              <a:rPr lang="en-US" sz="2800" b="1" dirty="0" smtClean="0"/>
              <a:t>Species not evenly distributed</a:t>
            </a:r>
          </a:p>
          <a:p>
            <a:pPr marL="742950" lvl="2" eaLnBrk="1" hangingPunct="1">
              <a:defRPr/>
            </a:pPr>
            <a:r>
              <a:rPr lang="en-US" b="1" dirty="0" smtClean="0">
                <a:solidFill>
                  <a:schemeClr val="tx2"/>
                </a:solidFill>
              </a:rPr>
              <a:t>Australia-</a:t>
            </a:r>
            <a:r>
              <a:rPr lang="en-US" b="1" dirty="0">
                <a:solidFill>
                  <a:schemeClr val="tx2"/>
                </a:solidFill>
              </a:rPr>
              <a:t>k</a:t>
            </a:r>
            <a:r>
              <a:rPr lang="en-US" b="1" dirty="0" smtClean="0">
                <a:solidFill>
                  <a:schemeClr val="tx2"/>
                </a:solidFill>
              </a:rPr>
              <a:t>angaroos, but </a:t>
            </a:r>
            <a:r>
              <a:rPr lang="en-US" b="1" dirty="0">
                <a:solidFill>
                  <a:schemeClr val="tx2"/>
                </a:solidFill>
              </a:rPr>
              <a:t>n</a:t>
            </a:r>
            <a:r>
              <a:rPr lang="en-US" b="1" dirty="0" smtClean="0">
                <a:solidFill>
                  <a:schemeClr val="tx2"/>
                </a:solidFill>
              </a:rPr>
              <a:t>o rabbits</a:t>
            </a:r>
          </a:p>
          <a:p>
            <a:pPr marL="695325" lvl="2" eaLnBrk="1" hangingPunct="1">
              <a:defRPr/>
            </a:pPr>
            <a:r>
              <a:rPr lang="en-US" b="1" dirty="0" smtClean="0">
                <a:solidFill>
                  <a:schemeClr val="tx2"/>
                </a:solidFill>
              </a:rPr>
              <a:t>S. America-Llamas</a:t>
            </a:r>
          </a:p>
        </p:txBody>
      </p:sp>
      <p:pic>
        <p:nvPicPr>
          <p:cNvPr id="30728" name="Picture 8" descr="22-15-ConvergentEvolutio-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645424"/>
            <a:ext cx="4648200" cy="3455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457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6</a:t>
            </a:fld>
            <a:endParaRPr lang="en-US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6246"/>
            <a:ext cx="8857955" cy="6539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468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 smtClean="0"/>
              <a:t>NATURAL SELECTION</a:t>
            </a:r>
            <a:endParaRPr lang="en-US" altLang="en-US" sz="5400" b="1" dirty="0"/>
          </a:p>
        </p:txBody>
      </p:sp>
      <p:sp>
        <p:nvSpPr>
          <p:cNvPr id="65539" name="Content Placeholder 1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1828800"/>
          </a:xfrm>
        </p:spPr>
        <p:txBody>
          <a:bodyPr/>
          <a:lstStyle/>
          <a:p>
            <a:pPr eaLnBrk="1" hangingPunct="1"/>
            <a:r>
              <a:rPr lang="en-US" altLang="en-US"/>
              <a:t>Theory of Evolution</a:t>
            </a:r>
          </a:p>
          <a:p>
            <a:pPr eaLnBrk="1" hangingPunct="1"/>
            <a:r>
              <a:rPr lang="en-US" altLang="en-US"/>
              <a:t>Fit organisms survive, reproduce, and pass on traits</a:t>
            </a:r>
          </a:p>
        </p:txBody>
      </p:sp>
      <p:sp>
        <p:nvSpPr>
          <p:cNvPr id="65540" name="Content Placeholder 13"/>
          <p:cNvSpPr>
            <a:spLocks noGrp="1"/>
          </p:cNvSpPr>
          <p:nvPr>
            <p:ph sz="half" idx="2"/>
          </p:nvPr>
        </p:nvSpPr>
        <p:spPr>
          <a:xfrm>
            <a:off x="5966062" y="1676400"/>
            <a:ext cx="2667000" cy="19351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/>
              <a:t>Requirements:</a:t>
            </a:r>
          </a:p>
          <a:p>
            <a:pPr eaLnBrk="1" hangingPunct="1"/>
            <a:r>
              <a:rPr lang="en-US" altLang="en-US" dirty="0"/>
              <a:t>Variation</a:t>
            </a:r>
          </a:p>
          <a:p>
            <a:pPr eaLnBrk="1" hangingPunct="1"/>
            <a:r>
              <a:rPr lang="en-US" altLang="en-US" dirty="0"/>
              <a:t>Competition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65541" name="Picture 6" descr="http://www.godrules.net/evolutioncruncher/images/co9p/Image34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429000"/>
            <a:ext cx="5200650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NATURAL SELECTION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effectLst/>
              </a:rPr>
              <a:t>mechanism </a:t>
            </a:r>
            <a:r>
              <a:rPr lang="en-US" b="1" dirty="0">
                <a:effectLst/>
              </a:rPr>
              <a:t>for evolution</a:t>
            </a:r>
            <a:endParaRPr lang="en-US" dirty="0">
              <a:effectLst/>
            </a:endParaRPr>
          </a:p>
          <a:p>
            <a:pPr lvl="0"/>
            <a:r>
              <a:rPr lang="en-US" b="1" dirty="0">
                <a:effectLst/>
              </a:rPr>
              <a:t>Natural Variations </a:t>
            </a:r>
            <a:r>
              <a:rPr lang="en-US" dirty="0">
                <a:effectLst/>
              </a:rPr>
              <a:t>(differences among individuals) exist in all organisms. </a:t>
            </a:r>
            <a:endParaRPr lang="en-US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These </a:t>
            </a:r>
            <a:r>
              <a:rPr lang="en-US" dirty="0">
                <a:effectLst/>
              </a:rPr>
              <a:t>variations are </a:t>
            </a:r>
            <a:r>
              <a:rPr lang="en-US" b="1" dirty="0">
                <a:solidFill>
                  <a:srgbClr val="0070C0"/>
                </a:solidFill>
                <a:effectLst/>
              </a:rPr>
              <a:t>inherited</a:t>
            </a:r>
            <a:r>
              <a:rPr lang="en-US" dirty="0">
                <a:solidFill>
                  <a:srgbClr val="0070C0"/>
                </a:solidFill>
                <a:effectLst/>
              </a:rPr>
              <a:t> </a:t>
            </a:r>
            <a:r>
              <a:rPr lang="en-US" dirty="0">
                <a:effectLst/>
              </a:rPr>
              <a:t>and are called </a:t>
            </a:r>
            <a:r>
              <a:rPr lang="en-US" b="1" dirty="0">
                <a:solidFill>
                  <a:srgbClr val="0070C0"/>
                </a:solidFill>
                <a:effectLst/>
              </a:rPr>
              <a:t>adaptations</a:t>
            </a:r>
            <a:r>
              <a:rPr lang="en-US" dirty="0" smtClean="0">
                <a:effectLst/>
              </a:rPr>
              <a:t>.</a:t>
            </a:r>
          </a:p>
          <a:p>
            <a:pPr lvl="0"/>
            <a:r>
              <a:rPr lang="en-US" dirty="0" smtClean="0">
                <a:effectLst/>
              </a:rPr>
              <a:t>So adaptations are inherited traits.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041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9</a:t>
            </a:fld>
            <a:endParaRPr lang="en-US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0768"/>
            <a:ext cx="7162800" cy="6525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0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NATURAL SELECTION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ADAPTATIONS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that are more </a:t>
            </a:r>
            <a:r>
              <a:rPr lang="en-US" u="sng" dirty="0">
                <a:effectLst/>
              </a:rPr>
              <a:t>favorable become more prevalent </a:t>
            </a:r>
            <a:r>
              <a:rPr lang="en-US" dirty="0">
                <a:effectLst/>
              </a:rPr>
              <a:t>within the population. 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These </a:t>
            </a:r>
            <a:r>
              <a:rPr lang="en-US" dirty="0">
                <a:effectLst/>
              </a:rPr>
              <a:t>traits will be passed onto the next generation. 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The </a:t>
            </a:r>
            <a:r>
              <a:rPr lang="en-US" b="1" dirty="0">
                <a:effectLst/>
              </a:rPr>
              <a:t>GENE POOL</a:t>
            </a:r>
            <a:r>
              <a:rPr lang="en-US" dirty="0">
                <a:effectLst/>
              </a:rPr>
              <a:t> of a population changes in favor of the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“FITTEST” </a:t>
            </a:r>
            <a:r>
              <a:rPr lang="en-US" dirty="0">
                <a:effectLst/>
              </a:rPr>
              <a:t>phenotype and genotype.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6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NATURAL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>
                <a:effectLst/>
              </a:rPr>
              <a:t>Individuals </a:t>
            </a:r>
            <a:r>
              <a:rPr lang="en-US" b="1" dirty="0">
                <a:effectLst/>
              </a:rPr>
              <a:t>compete for </a:t>
            </a:r>
            <a:r>
              <a:rPr lang="en-US" b="1" dirty="0" smtClean="0">
                <a:effectLst/>
              </a:rPr>
              <a:t>resources.</a:t>
            </a:r>
          </a:p>
          <a:p>
            <a:pPr lvl="0"/>
            <a:r>
              <a:rPr lang="en-US" dirty="0" smtClean="0">
                <a:effectLst/>
              </a:rPr>
              <a:t>ONLY </a:t>
            </a:r>
            <a:r>
              <a:rPr lang="en-US" dirty="0">
                <a:effectLst/>
              </a:rPr>
              <a:t>the</a:t>
            </a:r>
            <a:r>
              <a:rPr lang="en-US" b="1" dirty="0">
                <a:effectLst/>
              </a:rPr>
              <a:t> </a:t>
            </a: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suited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effectLst/>
              </a:rPr>
              <a:t>organisms</a:t>
            </a:r>
            <a:r>
              <a:rPr lang="en-US" b="1" dirty="0">
                <a:effectLst/>
              </a:rPr>
              <a:t> </a:t>
            </a:r>
            <a:r>
              <a:rPr lang="en-US" dirty="0" smtClean="0">
                <a:effectLst/>
              </a:rPr>
              <a:t>to </a:t>
            </a:r>
            <a:r>
              <a:rPr lang="en-US" dirty="0">
                <a:effectLst/>
              </a:rPr>
              <a:t>the environment will survive and reproduce. </a:t>
            </a:r>
            <a:endParaRPr lang="en-US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“</a:t>
            </a:r>
            <a:r>
              <a:rPr lang="en-US" dirty="0">
                <a:effectLst/>
              </a:rPr>
              <a:t>Survival of the Fittest” </a:t>
            </a:r>
            <a:r>
              <a:rPr lang="en-US" dirty="0" smtClean="0">
                <a:effectLst/>
              </a:rPr>
              <a:t>- </a:t>
            </a:r>
            <a:r>
              <a:rPr lang="en-US" dirty="0">
                <a:effectLst/>
              </a:rPr>
              <a:t>Some phenotypes are better than others when it comes to competing for resources.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176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NATURAL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>
                <a:effectLst/>
              </a:rPr>
              <a:t>The </a:t>
            </a:r>
            <a:r>
              <a:rPr lang="en-US" dirty="0">
                <a:effectLst/>
              </a:rPr>
              <a:t>more </a:t>
            </a:r>
            <a:r>
              <a:rPr lang="en-US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“FIT” phenotype </a:t>
            </a:r>
            <a:r>
              <a:rPr 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(best fitness) </a:t>
            </a:r>
            <a:r>
              <a:rPr lang="en-US" dirty="0" smtClean="0">
                <a:effectLst/>
              </a:rPr>
              <a:t>will </a:t>
            </a:r>
            <a:r>
              <a:rPr lang="en-US" dirty="0">
                <a:effectLst/>
              </a:rPr>
              <a:t>survive and have the possibility of passing its alleles to the next generation. </a:t>
            </a:r>
            <a:endParaRPr lang="en-US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Organisms </a:t>
            </a:r>
            <a:r>
              <a:rPr lang="en-US" dirty="0">
                <a:effectLst/>
              </a:rPr>
              <a:t>with traits that don’t help them survive will die and will NOT be able to pass these traits on. </a:t>
            </a:r>
            <a:endParaRPr lang="en-US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So </a:t>
            </a:r>
            <a:r>
              <a:rPr lang="en-US" dirty="0">
                <a:effectLst/>
              </a:rPr>
              <a:t>the frequency of these “BAD” traits will decrease.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668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0"/>
            <a:ext cx="8305800" cy="1143000"/>
          </a:xfrm>
        </p:spPr>
        <p:txBody>
          <a:bodyPr/>
          <a:lstStyle/>
          <a:p>
            <a:r>
              <a:rPr lang="en-US" altLang="en-US" sz="5400" b="1" i="0" dirty="0" smtClean="0"/>
              <a:t>SPECIATION</a:t>
            </a:r>
            <a:endParaRPr lang="en-US" altLang="en-US" sz="5400" b="1" i="0" dirty="0"/>
          </a:p>
        </p:txBody>
      </p:sp>
      <p:sp>
        <p:nvSpPr>
          <p:cNvPr id="3993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14300" y="1828800"/>
            <a:ext cx="8915400" cy="30480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3200" b="0" dirty="0"/>
              <a:t>Formation of a new species (group of organisms that can reproduce fertile offspring) needs:</a:t>
            </a:r>
          </a:p>
          <a:p>
            <a:pPr marL="0" indent="0">
              <a:buNone/>
            </a:pPr>
            <a:r>
              <a:rPr lang="en-US" altLang="en-US" sz="3200" b="0" dirty="0"/>
              <a:t>1. Available niche</a:t>
            </a:r>
          </a:p>
          <a:p>
            <a:pPr marL="0" indent="0">
              <a:buNone/>
            </a:pPr>
            <a:r>
              <a:rPr lang="en-US" altLang="en-US" sz="3200" b="0" dirty="0"/>
              <a:t>2. Genetic Isolation</a:t>
            </a:r>
          </a:p>
          <a:p>
            <a:pPr marL="0" indent="0">
              <a:buNone/>
            </a:pPr>
            <a:r>
              <a:rPr lang="en-US" altLang="en-US" sz="3200" b="0" dirty="0"/>
              <a:t>3. Time</a:t>
            </a: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-7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39943" name="Picture 7" descr="stepsal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55740" y="2033302"/>
            <a:ext cx="2949762" cy="482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86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i="0" dirty="0" smtClean="0"/>
              <a:t>SPECIATION</a:t>
            </a:r>
            <a:endParaRPr lang="en-US" sz="5400" b="1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609600" y="1905000"/>
            <a:ext cx="8229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SPECIATION</a:t>
            </a:r>
            <a:r>
              <a:rPr lang="en-US" sz="2800" dirty="0"/>
              <a:t> - produces a </a:t>
            </a:r>
            <a:r>
              <a:rPr lang="en-US" sz="2800" b="1" dirty="0"/>
              <a:t>NEW </a:t>
            </a:r>
            <a:r>
              <a:rPr lang="en-US" sz="2800" dirty="0"/>
              <a:t>species </a:t>
            </a:r>
            <a:endParaRPr lang="en-US" sz="2800" dirty="0" smtClean="0"/>
          </a:p>
          <a:p>
            <a:endParaRPr lang="en-US" sz="2800" dirty="0"/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gene flow </a:t>
            </a:r>
            <a:r>
              <a:rPr lang="en-US" sz="2800" dirty="0"/>
              <a:t>between two population is interrupted </a:t>
            </a: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en-US" sz="2800" dirty="0"/>
              <a:t>genetic differences gradually accumulate between the two populations </a:t>
            </a: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en-US" sz="2800" dirty="0"/>
              <a:t>reproductive </a:t>
            </a:r>
            <a:r>
              <a:rPr lang="en-US" sz="2800" b="1" dirty="0">
                <a:solidFill>
                  <a:srgbClr val="FF0000"/>
                </a:solidFill>
              </a:rPr>
              <a:t>isolation</a:t>
            </a:r>
            <a:r>
              <a:rPr lang="en-US" sz="2800" dirty="0"/>
              <a:t> evolves as a consequence of this divergence </a:t>
            </a:r>
          </a:p>
        </p:txBody>
      </p:sp>
    </p:spTree>
    <p:extLst>
      <p:ext uri="{BB962C8B-B14F-4D97-AF65-F5344CB8AC3E}">
        <p14:creationId xmlns:p14="http://schemas.microsoft.com/office/powerpoint/2010/main" val="34318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i="0" dirty="0" smtClean="0"/>
              <a:t>MECHANISMS</a:t>
            </a:r>
            <a:endParaRPr lang="en-US" sz="5400" b="1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458200" cy="495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301388" y="1524000"/>
            <a:ext cx="8458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MECHANISMS</a:t>
            </a:r>
            <a:r>
              <a:rPr lang="en-US" sz="2800" b="1" dirty="0"/>
              <a:t> leading to speciation</a:t>
            </a:r>
            <a:r>
              <a:rPr lang="en-US" sz="2800" b="1" dirty="0" smtClean="0"/>
              <a:t>:</a:t>
            </a:r>
          </a:p>
          <a:p>
            <a:endParaRPr lang="en-US" sz="2800" dirty="0"/>
          </a:p>
          <a:p>
            <a:r>
              <a:rPr lang="en-US" sz="2800" b="1" u="sng" dirty="0">
                <a:solidFill>
                  <a:srgbClr val="0070C0"/>
                </a:solidFill>
              </a:rPr>
              <a:t>Geographic Isolation</a:t>
            </a:r>
            <a:endParaRPr lang="en-US" sz="2800" dirty="0">
              <a:solidFill>
                <a:srgbClr val="0070C0"/>
              </a:solidFill>
            </a:endParaRPr>
          </a:p>
          <a:p>
            <a:pPr lvl="0"/>
            <a:r>
              <a:rPr lang="en-US" sz="2800" dirty="0" smtClean="0"/>
              <a:t>- Separated </a:t>
            </a:r>
            <a:r>
              <a:rPr lang="en-US" sz="2800" dirty="0"/>
              <a:t>by bodies of water or mountains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sz="2800" b="1" u="sng" dirty="0">
                <a:solidFill>
                  <a:srgbClr val="0070C0"/>
                </a:solidFill>
              </a:rPr>
              <a:t>Temporal Isolation</a:t>
            </a:r>
            <a:endParaRPr lang="en-US" sz="2800" dirty="0">
              <a:solidFill>
                <a:srgbClr val="0070C0"/>
              </a:solidFill>
            </a:endParaRPr>
          </a:p>
          <a:p>
            <a:pPr marL="223838" lvl="0" indent="-223838"/>
            <a:r>
              <a:rPr lang="en-US" sz="2800" dirty="0" smtClean="0"/>
              <a:t>- Reproduction </a:t>
            </a:r>
            <a:r>
              <a:rPr lang="en-US" sz="2800" dirty="0"/>
              <a:t>takes place at different times of the year</a:t>
            </a:r>
          </a:p>
          <a:p>
            <a:r>
              <a:rPr lang="en-US" sz="2800" b="1" u="sng" dirty="0">
                <a:solidFill>
                  <a:srgbClr val="0070C0"/>
                </a:solidFill>
              </a:rPr>
              <a:t>Behavioral </a:t>
            </a:r>
            <a:r>
              <a:rPr lang="en-US" sz="2800" b="1" u="sng" dirty="0" smtClean="0">
                <a:solidFill>
                  <a:srgbClr val="0070C0"/>
                </a:solidFill>
              </a:rPr>
              <a:t>Isolation</a:t>
            </a:r>
            <a:endParaRPr lang="en-US" sz="2800" dirty="0">
              <a:solidFill>
                <a:srgbClr val="0070C0"/>
              </a:solidFill>
            </a:endParaRPr>
          </a:p>
          <a:p>
            <a:pPr marL="176213" lvl="0" indent="-176213"/>
            <a:r>
              <a:rPr lang="en-US" sz="2800" dirty="0" smtClean="0"/>
              <a:t>- Populations </a:t>
            </a:r>
            <a:r>
              <a:rPr lang="en-US" sz="2800" dirty="0"/>
              <a:t>are capable of interbreeding, but have different courtship rituals or other type of behavior.</a:t>
            </a:r>
          </a:p>
        </p:txBody>
      </p:sp>
    </p:spTree>
    <p:extLst>
      <p:ext uri="{BB962C8B-B14F-4D97-AF65-F5344CB8AC3E}">
        <p14:creationId xmlns:p14="http://schemas.microsoft.com/office/powerpoint/2010/main" val="25504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 dirty="0" smtClean="0"/>
              <a:t>ADAPTATIONS</a:t>
            </a:r>
            <a:endParaRPr lang="en-US" altLang="en-US" sz="5400" b="1" dirty="0"/>
          </a:p>
        </p:txBody>
      </p:sp>
      <p:sp>
        <p:nvSpPr>
          <p:cNvPr id="66563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dirty="0"/>
              <a:t>Trait that increases </a:t>
            </a:r>
            <a:r>
              <a:rPr lang="en-US" altLang="en-US" dirty="0" smtClean="0"/>
              <a:t>survival.</a:t>
            </a:r>
            <a:endParaRPr lang="en-US" altLang="en-US" dirty="0"/>
          </a:p>
          <a:p>
            <a:r>
              <a:rPr lang="en-US" altLang="en-US" dirty="0"/>
              <a:t>For Example,</a:t>
            </a:r>
          </a:p>
          <a:p>
            <a:pPr lvl="1"/>
            <a:r>
              <a:rPr lang="en-US" altLang="en-US" dirty="0"/>
              <a:t>Beaks that make it easier to eat insects</a:t>
            </a:r>
          </a:p>
          <a:p>
            <a:pPr lvl="1"/>
            <a:r>
              <a:rPr lang="en-US" altLang="en-US" dirty="0"/>
              <a:t>Bright flowers to attract pollinators</a:t>
            </a:r>
          </a:p>
          <a:p>
            <a:pPr lvl="1"/>
            <a:r>
              <a:rPr lang="en-US" altLang="en-US" dirty="0"/>
              <a:t>Vascular tissue in plants to adapt to life on land</a:t>
            </a:r>
          </a:p>
        </p:txBody>
      </p:sp>
      <p:pic>
        <p:nvPicPr>
          <p:cNvPr id="66564" name="Picture 6" descr="http://www.nature.com/nature/journal/v409/n6817/images/409139aa.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2600"/>
            <a:ext cx="318135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TYPES OF SELECTION</a:t>
            </a:r>
            <a:endParaRPr 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533400" y="1455738"/>
            <a:ext cx="4791075" cy="4868862"/>
          </a:xfrm>
          <a:solidFill>
            <a:schemeClr val="bg1"/>
          </a:solidFill>
        </p:spPr>
        <p:txBody>
          <a:bodyPr/>
          <a:lstStyle/>
          <a:p>
            <a:pPr marL="463550" indent="-463550">
              <a:buNone/>
            </a:pPr>
            <a:r>
              <a:rPr lang="en-US" altLang="en-US" sz="2800" dirty="0" smtClean="0"/>
              <a:t>A. </a:t>
            </a:r>
            <a:r>
              <a:rPr lang="en-US" altLang="en-US" sz="2800" b="1" dirty="0" smtClean="0">
                <a:solidFill>
                  <a:srgbClr val="0070C0"/>
                </a:solidFill>
              </a:rPr>
              <a:t>Directional Selection </a:t>
            </a:r>
            <a:r>
              <a:rPr lang="en-US" altLang="en-US" sz="2800" dirty="0" smtClean="0"/>
              <a:t>– natural selection favors one extreme</a:t>
            </a:r>
            <a:endParaRPr lang="en-US" altLang="en-US" sz="2400" dirty="0" smtClean="0"/>
          </a:p>
          <a:p>
            <a:pPr marL="463550" indent="-463550">
              <a:buNone/>
            </a:pPr>
            <a:r>
              <a:rPr lang="en-US" altLang="en-US" sz="2800" dirty="0" smtClean="0"/>
              <a:t>B.  </a:t>
            </a:r>
            <a:r>
              <a:rPr lang="en-US" altLang="en-US" sz="2800" b="1" dirty="0" smtClean="0">
                <a:solidFill>
                  <a:srgbClr val="0070C0"/>
                </a:solidFill>
              </a:rPr>
              <a:t>Diversifying (Disruptive) Selection </a:t>
            </a:r>
            <a:r>
              <a:rPr lang="en-US" altLang="en-US" sz="2800" dirty="0" smtClean="0"/>
              <a:t>– natural selection favors the extremes</a:t>
            </a:r>
            <a:endParaRPr lang="en-US" altLang="en-US" sz="2400" dirty="0" smtClean="0"/>
          </a:p>
          <a:p>
            <a:pPr marL="463550" indent="-463550">
              <a:buNone/>
            </a:pPr>
            <a:r>
              <a:rPr lang="en-US" altLang="en-US" sz="2800" dirty="0" smtClean="0"/>
              <a:t>C.  </a:t>
            </a:r>
            <a:r>
              <a:rPr lang="en-US" altLang="en-US" sz="2800" b="1" dirty="0" smtClean="0">
                <a:solidFill>
                  <a:srgbClr val="0070C0"/>
                </a:solidFill>
              </a:rPr>
              <a:t>Stabilizing Selection </a:t>
            </a:r>
            <a:r>
              <a:rPr lang="en-US" altLang="en-US" sz="2800" dirty="0" smtClean="0"/>
              <a:t>– natural selection favors the middle</a:t>
            </a:r>
            <a:endParaRPr lang="en-US" altLang="en-US" sz="2400" dirty="0" smtClean="0"/>
          </a:p>
        </p:txBody>
      </p:sp>
      <p:pic>
        <p:nvPicPr>
          <p:cNvPr id="2150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362" y="1406526"/>
            <a:ext cx="157162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7360" y="2098676"/>
            <a:ext cx="151447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094" y="3886200"/>
            <a:ext cx="1607344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120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EVIDENCE FOR EVOLUTION</a:t>
            </a:r>
            <a:endParaRPr lang="en-US" altLang="en-US" b="1" dirty="0"/>
          </a:p>
        </p:txBody>
      </p:sp>
      <p:sp>
        <p:nvSpPr>
          <p:cNvPr id="67587" name="Content Placeholder 8"/>
          <p:cNvSpPr>
            <a:spLocks noGrp="1"/>
          </p:cNvSpPr>
          <p:nvPr>
            <p:ph sz="half" idx="2"/>
          </p:nvPr>
        </p:nvSpPr>
        <p:spPr>
          <a:xfrm>
            <a:off x="3810000" y="1371600"/>
            <a:ext cx="4572000" cy="2743200"/>
          </a:xfrm>
        </p:spPr>
        <p:txBody>
          <a:bodyPr/>
          <a:lstStyle/>
          <a:p>
            <a:pPr eaLnBrk="1" hangingPunct="1"/>
            <a:r>
              <a:rPr lang="en-US" altLang="en-US"/>
              <a:t>Fossil Record</a:t>
            </a:r>
          </a:p>
          <a:p>
            <a:pPr eaLnBrk="1" hangingPunct="1"/>
            <a:r>
              <a:rPr lang="en-US" altLang="en-US"/>
              <a:t>Biochemical Similarities</a:t>
            </a:r>
          </a:p>
          <a:p>
            <a:pPr eaLnBrk="1" hangingPunct="1"/>
            <a:r>
              <a:rPr lang="en-US" altLang="en-US"/>
              <a:t>Shared anatomical structures</a:t>
            </a:r>
          </a:p>
        </p:txBody>
      </p:sp>
      <p:pic>
        <p:nvPicPr>
          <p:cNvPr id="67588" name="Picture 6" descr="http://cache.eb.com/eb/image?id=55003&amp;rendTypeId=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89075"/>
            <a:ext cx="2819400" cy="521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9" name="Picture 8" descr="http://images.encarta.msn.com/xrefmedia/aencmed/targets/illus/ilt/T010228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581400"/>
            <a:ext cx="44196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HOMOLOGOUS</a:t>
            </a:r>
            <a:endParaRPr lang="en-US" sz="6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723" y="1846264"/>
            <a:ext cx="3425428" cy="4022725"/>
          </a:xfrm>
          <a:solidFill>
            <a:schemeClr val="bg1"/>
          </a:solidFill>
        </p:spPr>
        <p:txBody>
          <a:bodyPr rtlCol="0">
            <a:normAutofit lnSpcReduction="10000"/>
          </a:bodyPr>
          <a:lstStyle/>
          <a:p>
            <a:pPr marL="341313" indent="-341313" fontAlgn="auto">
              <a:buFont typeface="Wingdings" panose="05000000000000000000" pitchFamily="2" charset="2"/>
              <a:buChar char="q"/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structures have different mature forms, but developed from the same embryonic tissue.</a:t>
            </a:r>
          </a:p>
          <a:p>
            <a:pPr marL="341313" indent="-341313" fontAlgn="auto">
              <a:buFont typeface="Wingdings" panose="05000000000000000000" pitchFamily="2" charset="2"/>
              <a:buChar char="q"/>
              <a:defRPr/>
            </a:pPr>
            <a:r>
              <a:rPr lang="en-US" sz="2800" dirty="0">
                <a:solidFill>
                  <a:schemeClr val="tx1"/>
                </a:solidFill>
              </a:rPr>
              <a:t>Organisms have descended from a </a:t>
            </a:r>
            <a:r>
              <a:rPr lang="en-US" sz="2800" b="1" dirty="0">
                <a:solidFill>
                  <a:srgbClr val="FF0000"/>
                </a:solidFill>
              </a:rPr>
              <a:t>common ancestor.</a:t>
            </a:r>
            <a:endParaRPr lang="en-US" sz="2800" dirty="0">
              <a:solidFill>
                <a:srgbClr val="FF0000"/>
              </a:solidFill>
            </a:endParaRPr>
          </a:p>
          <a:p>
            <a:pPr marL="91440" indent="-91440" fontAlgn="auto"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0724" name="Picture 3" descr="FG16_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4" b="5389"/>
          <a:stretch>
            <a:fillRect/>
          </a:stretch>
        </p:blipFill>
        <p:spPr bwMode="auto">
          <a:xfrm>
            <a:off x="4410075" y="1870075"/>
            <a:ext cx="4379119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60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ANALOGOUS</a:t>
            </a:r>
            <a:endParaRPr 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822722" y="1846264"/>
            <a:ext cx="3752850" cy="4935536"/>
          </a:xfrm>
          <a:solidFill>
            <a:schemeClr val="bg1"/>
          </a:solidFill>
        </p:spPr>
        <p:txBody>
          <a:bodyPr/>
          <a:lstStyle/>
          <a:p>
            <a:r>
              <a:rPr lang="en-US" altLang="en-US" sz="2800" dirty="0" smtClean="0"/>
              <a:t>Structures have similar function and superficial appearance, but different anatomy.</a:t>
            </a:r>
          </a:p>
          <a:p>
            <a:r>
              <a:rPr lang="en-US" altLang="en-US" sz="2800" dirty="0" smtClean="0"/>
              <a:t>Similarities are due to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environmental pressures</a:t>
            </a:r>
            <a:r>
              <a:rPr lang="en-US" altLang="en-US" sz="2800" dirty="0" smtClean="0"/>
              <a:t>, but do not demonstrate common ancestry.</a:t>
            </a:r>
          </a:p>
          <a:p>
            <a:endParaRPr lang="en-US" altLang="en-US" dirty="0" smtClean="0"/>
          </a:p>
        </p:txBody>
      </p:sp>
      <p:pic>
        <p:nvPicPr>
          <p:cNvPr id="3174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004" y="2017713"/>
            <a:ext cx="440055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632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VESTIGIAL</a:t>
            </a:r>
            <a:endParaRPr 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3197" y="1804988"/>
            <a:ext cx="7543800" cy="2425700"/>
          </a:xfrm>
          <a:solidFill>
            <a:schemeClr val="bg1"/>
          </a:solidFill>
        </p:spPr>
        <p:txBody>
          <a:bodyPr rtlCol="0">
            <a:normAutofit fontScale="92500"/>
          </a:bodyPr>
          <a:lstStyle/>
          <a:p>
            <a:pPr marL="341313" indent="-341313" fontAlgn="auto"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Organs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that are reduced in size. They are traces of homologous organs in other species. </a:t>
            </a:r>
          </a:p>
          <a:p>
            <a:pPr marL="341313" indent="-341313" fontAlgn="auto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Structures have no current function, but can provide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information about ancestors.</a:t>
            </a:r>
            <a:endParaRPr lang="en-US" sz="2800" dirty="0">
              <a:solidFill>
                <a:srgbClr val="FF0000"/>
              </a:solidFill>
            </a:endParaRPr>
          </a:p>
          <a:p>
            <a:pPr marL="91440" indent="-91440" fontAlgn="auto"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454" y="3575051"/>
            <a:ext cx="4236244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41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FOSSILS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 rtlCol="0">
            <a:normAutofit fontScale="92500"/>
          </a:bodyPr>
          <a:lstStyle/>
          <a:p>
            <a:pPr marL="341313" indent="-341313" fontAlgn="auto">
              <a:buFont typeface="Wingdings" panose="05000000000000000000" pitchFamily="2" charset="2"/>
              <a:buChar char="§"/>
              <a:defRPr/>
            </a:pP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Darwin saw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fossils as a record of the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 of life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 Earth. </a:t>
            </a:r>
            <a:endParaRPr lang="en-US" sz="3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1313" indent="-341313" fontAlgn="auto">
              <a:buFont typeface="Wingdings" panose="05000000000000000000" pitchFamily="2" charset="2"/>
              <a:buChar char="§"/>
              <a:defRPr/>
            </a:pP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By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comparing fossils from older rock layers with fossils from younger layers, scientists could document that life on Earth has changed over time. </a:t>
            </a:r>
            <a:endParaRPr lang="en-US" sz="3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1313" indent="-341313" fontAlgn="auto">
              <a:buFont typeface="Wingdings" panose="05000000000000000000" pitchFamily="2" charset="2"/>
              <a:buChar char="§"/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Through the examination of 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sedimentary rock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strata (layers), fossils have been used to 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trace the history of modern life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91440" indent="-91440" fontAlgn="auto">
              <a:defRPr/>
            </a:pP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1B52A1E-D331-4D15-8F7E-89D410CA37C1}" type="slidenum">
              <a:rPr lang="en-US" altLang="en-US">
                <a:solidFill>
                  <a:srgbClr val="FFFFFF"/>
                </a:solidFill>
              </a:rPr>
              <a:pPr/>
              <a:t>22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23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ADAPTIVE RADIATION</a:t>
            </a:r>
            <a:endParaRPr 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marL="341313" indent="-341313">
              <a:buFont typeface="Wingdings" pitchFamily="2" charset="2"/>
              <a:buChar char="Ø"/>
            </a:pPr>
            <a:r>
              <a:rPr lang="en-US" altLang="en-US" sz="3200" smtClean="0"/>
              <a:t>The evolution of many </a:t>
            </a:r>
            <a:r>
              <a:rPr lang="en-US" altLang="en-US" sz="3200" b="1" smtClean="0">
                <a:solidFill>
                  <a:srgbClr val="FF0000"/>
                </a:solidFill>
              </a:rPr>
              <a:t>diversely adapted species</a:t>
            </a:r>
            <a:r>
              <a:rPr lang="en-US" altLang="en-US" sz="3200" smtClean="0"/>
              <a:t> from a common ancestor.</a:t>
            </a:r>
          </a:p>
          <a:p>
            <a:pPr marL="341313" indent="-341313">
              <a:buFont typeface="Wingdings" pitchFamily="2" charset="2"/>
              <a:buChar char="Ø"/>
            </a:pPr>
            <a:r>
              <a:rPr lang="en-US" altLang="en-US" sz="3200" smtClean="0"/>
              <a:t>Usually occurs when a population colonizes an area of diverse geographic or ecological conditions.</a:t>
            </a:r>
          </a:p>
          <a:p>
            <a:pPr marL="341313" indent="-341313">
              <a:buFont typeface="Wingdings" pitchFamily="2" charset="2"/>
              <a:buChar char="Ø"/>
            </a:pPr>
            <a:r>
              <a:rPr lang="en-US" altLang="en-US" sz="3200" smtClean="0"/>
              <a:t>Many species become so different that the possibility of cross breeding is no longer possible due to the accumulation of genetic changes.</a:t>
            </a:r>
          </a:p>
        </p:txBody>
      </p:sp>
    </p:spTree>
    <p:extLst>
      <p:ext uri="{BB962C8B-B14F-4D97-AF65-F5344CB8AC3E}">
        <p14:creationId xmlns:p14="http://schemas.microsoft.com/office/powerpoint/2010/main" val="373818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EMBRYONIC DEVELOPMENT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1"/>
            <a:ext cx="8229600" cy="3352800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marL="91440" indent="-91440" fontAlgn="auto">
              <a:defRPr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same groups of embryonic cells develop in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similar patterns 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produce the tissues and organs of all vertebrates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91440" indent="-91440" fontAlgn="auto">
              <a:defRPr/>
            </a:pP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This shows a common ancestor.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86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MECHANISMS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420" y="16764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a. Genetic Mutations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25</a:t>
            </a:fld>
            <a:endParaRPr lang="en-US" altLang="en-US"/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295820" y="2438400"/>
            <a:ext cx="8686800" cy="2133600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Tx/>
              <a:buChar char="-"/>
            </a:pPr>
            <a:r>
              <a:rPr lang="en-US" sz="2000" b="0" dirty="0" smtClean="0"/>
              <a:t>A mutation is an error in the replication of a nucleotide sequence provides the genetic variation that evolution acts on.  </a:t>
            </a:r>
          </a:p>
          <a:p>
            <a:pPr marL="457200" indent="-457200">
              <a:buFontTx/>
              <a:buChar char="-"/>
            </a:pPr>
            <a:r>
              <a:rPr lang="en-US" sz="2000" b="0" dirty="0" smtClean="0"/>
              <a:t>Some “green genes” </a:t>
            </a:r>
            <a:r>
              <a:rPr lang="en-US" sz="2000" dirty="0" smtClean="0">
                <a:solidFill>
                  <a:srgbClr val="FF0000"/>
                </a:solidFill>
              </a:rPr>
              <a:t>randomly mutated </a:t>
            </a:r>
            <a:r>
              <a:rPr lang="en-US" sz="2000" b="0" dirty="0" smtClean="0"/>
              <a:t>to “brown genes” (mutations alone cannot account for a big change in allele frequency). 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en-US" altLang="en-US" sz="2000" b="0" dirty="0" smtClean="0">
                <a:cs typeface="Arial" panose="020B0604020202020204" pitchFamily="34" charset="0"/>
              </a:rPr>
              <a:t>Mutations can be transmitted in gametes to offspring, and immediately affect the composition of the gene pool.</a:t>
            </a:r>
            <a:endParaRPr lang="en-US" sz="2000" b="0" dirty="0" smtClean="0"/>
          </a:p>
          <a:p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29" y="5562600"/>
            <a:ext cx="8865182" cy="110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19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Gene Flow</a:t>
            </a:r>
          </a:p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26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533400" y="2436402"/>
            <a:ext cx="3657600" cy="2862322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000" dirty="0"/>
              <a:t>Genes from one population are incorporated into a different population. </a:t>
            </a:r>
          </a:p>
          <a:p>
            <a:pPr marL="457200" indent="-457200">
              <a:buFontTx/>
              <a:buChar char="-"/>
            </a:pPr>
            <a:r>
              <a:rPr lang="en-US" sz="2000" dirty="0"/>
              <a:t>Some beetles with brown genes </a:t>
            </a:r>
            <a:r>
              <a:rPr lang="en-US" sz="2000" dirty="0">
                <a:solidFill>
                  <a:srgbClr val="FF0000"/>
                </a:solidFill>
              </a:rPr>
              <a:t>immigrated</a:t>
            </a:r>
            <a:r>
              <a:rPr lang="en-US" sz="2000" dirty="0"/>
              <a:t> from another population or some beetles carrying green genes emigrated.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484" y="2529300"/>
            <a:ext cx="461962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323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Genetic Drift</a:t>
            </a:r>
          </a:p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27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381000" y="2877115"/>
            <a:ext cx="3657600" cy="2246769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>
            <a:spAutoFit/>
          </a:bodyPr>
          <a:lstStyle/>
          <a:p>
            <a:pPr marL="457200" indent="-457200" eaLnBrk="0" hangingPunct="0">
              <a:buFontTx/>
              <a:buChar char="-"/>
            </a:pPr>
            <a:r>
              <a:rPr lang="en-US" altLang="en-US" sz="2000" dirty="0">
                <a:cs typeface="Arial" panose="020B0604020202020204" pitchFamily="34" charset="0"/>
              </a:rPr>
              <a:t>Genetic drift = the alteration of the gene pool of a small population due to chance.</a:t>
            </a:r>
          </a:p>
          <a:p>
            <a:pPr marL="457200" indent="-457200" eaLnBrk="0" hangingPunct="0">
              <a:buFontTx/>
              <a:buChar char="-"/>
            </a:pPr>
            <a:r>
              <a:rPr lang="en-US" sz="2000" dirty="0"/>
              <a:t>It is random changes in the frequency of alleles within a population.  </a:t>
            </a: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59311" y="1981200"/>
            <a:ext cx="4281358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08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 smtClean="0"/>
              <a:t>Natural Selection</a:t>
            </a:r>
          </a:p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28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685800" y="3200400"/>
            <a:ext cx="7696200" cy="2246769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cs typeface="Arial" panose="020B0604020202020204" pitchFamily="34" charset="0"/>
              </a:rPr>
              <a:t>Differential success in reproduction based on heritable traits results in selected alleles being passed to relatively more offspring (Darwinian inheritance).</a:t>
            </a:r>
          </a:p>
          <a:p>
            <a:pPr eaLnBrk="0" hangingPunct="0">
              <a:buFont typeface="Arial" panose="020B0604020202020204" pitchFamily="34" charset="0"/>
              <a:buChar char="•"/>
            </a:pPr>
            <a:r>
              <a:rPr lang="en-US" altLang="en-US" sz="2000" dirty="0">
                <a:cs typeface="Arial" panose="020B0604020202020204" pitchFamily="34" charset="0"/>
              </a:rPr>
              <a:t>The only agent that results in adaptation to environment.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Beetles with brown genes escaped predation and survived to reproduce more frequently than beetles with green genes, so that more brown genes were passed to the next generation.</a:t>
            </a:r>
          </a:p>
        </p:txBody>
      </p:sp>
    </p:spTree>
    <p:extLst>
      <p:ext uri="{BB962C8B-B14F-4D97-AF65-F5344CB8AC3E}">
        <p14:creationId xmlns:p14="http://schemas.microsoft.com/office/powerpoint/2010/main" val="249505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 smtClean="0"/>
              <a:t>DIVERGENT EVOLUTION</a:t>
            </a:r>
            <a:endParaRPr lang="en-US" b="1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0070C0"/>
                </a:solidFill>
              </a:rPr>
              <a:t>Divergent evolution </a:t>
            </a:r>
            <a:r>
              <a:rPr lang="en-US" sz="3200" b="0" dirty="0"/>
              <a:t>is the process of two or more related species becoming more and more dissimilar. </a:t>
            </a:r>
            <a:endParaRPr lang="en-US" sz="3200" b="0" dirty="0" smtClean="0"/>
          </a:p>
          <a:p>
            <a:r>
              <a:rPr lang="en-US" sz="3200" b="0" dirty="0" smtClean="0"/>
              <a:t>Organisms</a:t>
            </a:r>
            <a:r>
              <a:rPr lang="en-US" sz="3200" b="0" dirty="0"/>
              <a:t>, who share a </a:t>
            </a:r>
            <a:r>
              <a:rPr lang="en-US" sz="3200" dirty="0">
                <a:solidFill>
                  <a:srgbClr val="FF0000"/>
                </a:solidFill>
              </a:rPr>
              <a:t>common ancestry</a:t>
            </a:r>
            <a:r>
              <a:rPr lang="en-US" sz="3200" b="0" dirty="0"/>
              <a:t>, have evolved into different organisms</a:t>
            </a:r>
            <a:r>
              <a:rPr lang="en-US" sz="3200" b="0" dirty="0" smtClean="0"/>
              <a:t>.</a:t>
            </a:r>
          </a:p>
          <a:p>
            <a:r>
              <a:rPr lang="en-US" sz="3200" b="0" dirty="0" smtClean="0"/>
              <a:t>They </a:t>
            </a:r>
            <a:r>
              <a:rPr lang="en-US" altLang="en-US" sz="3200" b="0" dirty="0">
                <a:cs typeface="Times New Roman" panose="02020603050405020304" pitchFamily="18" charset="0"/>
                <a:sym typeface="Wingdings" panose="05000000000000000000" pitchFamily="2" charset="2"/>
              </a:rPr>
              <a:t>diverge </a:t>
            </a:r>
            <a:r>
              <a:rPr lang="en-US" altLang="en-US" sz="3200" b="0" dirty="0" smtClean="0">
                <a:cs typeface="Times New Roman" panose="02020603050405020304" pitchFamily="18" charset="0"/>
                <a:sym typeface="Wingdings" panose="05000000000000000000" pitchFamily="2" charset="2"/>
              </a:rPr>
              <a:t>because </a:t>
            </a:r>
            <a:r>
              <a:rPr lang="en-US" altLang="en-US" sz="3200" b="0" dirty="0">
                <a:cs typeface="Times New Roman" panose="02020603050405020304" pitchFamily="18" charset="0"/>
                <a:sym typeface="Wingdings" panose="05000000000000000000" pitchFamily="2" charset="2"/>
              </a:rPr>
              <a:t>they are </a:t>
            </a:r>
            <a:r>
              <a:rPr lang="en-US" altLang="en-US" sz="3200" dirty="0">
                <a:solidFill>
                  <a:srgbClr val="0070C0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adapted by different </a:t>
            </a:r>
            <a:r>
              <a:rPr lang="en-US" altLang="en-US" sz="3200" dirty="0" smtClean="0">
                <a:solidFill>
                  <a:srgbClr val="0070C0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environments.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587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/>
              <a:t>DIVERGENT</a:t>
            </a:r>
            <a:r>
              <a:rPr lang="en-US" i="0" dirty="0"/>
              <a:t> </a:t>
            </a:r>
            <a:r>
              <a:rPr lang="en-US" b="1" i="0" dirty="0"/>
              <a:t>EVOLUTION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30</a:t>
            </a:fld>
            <a:endParaRPr lang="en-US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1447799"/>
            <a:ext cx="7880684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849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 smtClean="0"/>
              <a:t>CONVERGENT</a:t>
            </a:r>
            <a:r>
              <a:rPr lang="en-US" i="0" dirty="0" smtClean="0"/>
              <a:t> </a:t>
            </a:r>
            <a:r>
              <a:rPr lang="en-US" b="1" i="0" dirty="0" smtClean="0"/>
              <a:t>EVOLUTION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1" dirty="0" smtClean="0">
                <a:solidFill>
                  <a:srgbClr val="0070C0"/>
                </a:solidFill>
              </a:rPr>
              <a:t>Convergent </a:t>
            </a:r>
            <a:r>
              <a:rPr lang="en-US" sz="3200" b="1" dirty="0">
                <a:solidFill>
                  <a:srgbClr val="0070C0"/>
                </a:solidFill>
              </a:rPr>
              <a:t>evolution </a:t>
            </a:r>
            <a:r>
              <a:rPr lang="en-US" sz="3200" b="0" dirty="0"/>
              <a:t>is the emergence of biological structures or species that exhibit similar function and appearance but that evolved </a:t>
            </a:r>
            <a:r>
              <a:rPr lang="en-US" sz="3200" b="0" dirty="0" smtClean="0"/>
              <a:t>differently.</a:t>
            </a:r>
          </a:p>
          <a:p>
            <a:pPr marL="457200" indent="-457200" algn="just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3200" b="0" dirty="0">
                <a:cs typeface="Times New Roman" panose="02020603050405020304" pitchFamily="18" charset="0"/>
              </a:rPr>
              <a:t>result of geographic isolation and niches to be </a:t>
            </a:r>
            <a:r>
              <a:rPr lang="en-US" altLang="en-US" sz="3200" b="0" dirty="0" smtClean="0">
                <a:cs typeface="Times New Roman" panose="02020603050405020304" pitchFamily="18" charset="0"/>
              </a:rPr>
              <a:t>filled.</a:t>
            </a:r>
            <a:endParaRPr lang="en-US" altLang="en-US" sz="3200" b="0" dirty="0">
              <a:cs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3200" b="0" dirty="0">
                <a:cs typeface="Times New Roman" panose="02020603050405020304" pitchFamily="18" charset="0"/>
              </a:rPr>
              <a:t>process by which different species evolve similar structures or adaptations to  similar (but </a:t>
            </a:r>
            <a:r>
              <a:rPr lang="en-US" altLang="en-US" sz="3200" b="0" dirty="0" smtClean="0">
                <a:cs typeface="Times New Roman" panose="02020603050405020304" pitchFamily="18" charset="0"/>
              </a:rPr>
              <a:t>different) environments.</a:t>
            </a:r>
            <a:r>
              <a:rPr lang="en-US" altLang="en-US" sz="3200" b="0" dirty="0" smtClean="0"/>
              <a:t> </a:t>
            </a:r>
            <a:endParaRPr lang="en-US" altLang="en-US" sz="3200" b="0" dirty="0"/>
          </a:p>
          <a:p>
            <a:endParaRPr lang="en-US" sz="3200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336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 smtClean="0"/>
              <a:t>CONVERGENT EVOLUTION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1600200"/>
          </a:xfrm>
        </p:spPr>
        <p:txBody>
          <a:bodyPr/>
          <a:lstStyle/>
          <a:p>
            <a:endParaRPr lang="en-US" sz="3200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32</a:t>
            </a:fld>
            <a:endParaRPr lang="en-US" altLang="en-US"/>
          </a:p>
        </p:txBody>
      </p:sp>
      <p:pic>
        <p:nvPicPr>
          <p:cNvPr id="5" name="Picture 6" descr="C21_Convergent_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882" y="1524000"/>
            <a:ext cx="4397375" cy="352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86200"/>
            <a:ext cx="4783386" cy="2839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414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i="0" dirty="0" smtClean="0"/>
              <a:t>COEVOLUTION</a:t>
            </a:r>
            <a:endParaRPr lang="en-US" sz="5400" b="1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 smtClean="0"/>
              <a:t>Co-Evolution </a:t>
            </a:r>
            <a:r>
              <a:rPr lang="en-US" sz="3200" b="0" dirty="0"/>
              <a:t>is the joint change of two or more species in close interaction. </a:t>
            </a:r>
            <a:endParaRPr lang="en-US" sz="3200" b="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 smtClean="0"/>
              <a:t>Example - Bumblebees and </a:t>
            </a:r>
            <a:r>
              <a:rPr lang="en-US" sz="3200" b="0" dirty="0"/>
              <a:t>the flowers they pollinate have coevolved so that both have become </a:t>
            </a:r>
            <a:r>
              <a:rPr lang="en-US" sz="3200" dirty="0">
                <a:solidFill>
                  <a:srgbClr val="FF0000"/>
                </a:solidFill>
              </a:rPr>
              <a:t>dependent</a:t>
            </a:r>
            <a:r>
              <a:rPr lang="en-US" sz="3200" dirty="0"/>
              <a:t> </a:t>
            </a:r>
            <a:r>
              <a:rPr lang="en-US" sz="3200" b="0" dirty="0"/>
              <a:t>on each other for survival</a:t>
            </a:r>
            <a:r>
              <a:rPr lang="en-US" sz="3200" b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5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i="0" dirty="0" smtClean="0"/>
              <a:t>GRADUALISM</a:t>
            </a:r>
            <a:endParaRPr lang="en-US" sz="5400" b="1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4953000" cy="4267200"/>
          </a:xfrm>
        </p:spPr>
        <p:txBody>
          <a:bodyPr/>
          <a:lstStyle/>
          <a:p>
            <a:r>
              <a:rPr lang="en-US" sz="3200" b="0" dirty="0" smtClean="0"/>
              <a:t>Very </a:t>
            </a:r>
            <a:r>
              <a:rPr lang="en-US" sz="3200" b="0" dirty="0"/>
              <a:t>gradually, over a long time, the population changes. Change is slow, constant, and consistent.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34</a:t>
            </a:fld>
            <a:endParaRPr lang="en-US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676400"/>
            <a:ext cx="3362325" cy="493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07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i="0" dirty="0"/>
              <a:t>PUNCTUATED EQUILIBRIUM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089095"/>
            <a:ext cx="4953000" cy="4267200"/>
          </a:xfrm>
        </p:spPr>
        <p:txBody>
          <a:bodyPr/>
          <a:lstStyle/>
          <a:p>
            <a:r>
              <a:rPr lang="en-US" sz="3200" b="0" dirty="0"/>
              <a:t>The species changes very rapidly over a few generations, then settles down again to a period of little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35</a:t>
            </a:fld>
            <a:endParaRPr lang="en-US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342" y="1828800"/>
            <a:ext cx="3276600" cy="478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49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1876</TotalTime>
  <Words>1138</Words>
  <Application>Microsoft Office PowerPoint</Application>
  <PresentationFormat>On-screen Show (4:3)</PresentationFormat>
  <Paragraphs>166</Paragraphs>
  <Slides>35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Default Design</vt:lpstr>
      <vt:lpstr>ORIGIN OF LIFE</vt:lpstr>
      <vt:lpstr>PowerPoint Presentation</vt:lpstr>
      <vt:lpstr>POPULATION GROWTH</vt:lpstr>
      <vt:lpstr>LAMARCK</vt:lpstr>
      <vt:lpstr>DARWIN</vt:lpstr>
      <vt:lpstr>PowerPoint Presentation</vt:lpstr>
      <vt:lpstr>NATURAL SELECTION</vt:lpstr>
      <vt:lpstr>NATURAL SELECTION</vt:lpstr>
      <vt:lpstr>PowerPoint Presentation</vt:lpstr>
      <vt:lpstr>NATURAL SELECTION</vt:lpstr>
      <vt:lpstr>NATURAL SELECTION</vt:lpstr>
      <vt:lpstr>NATURAL SELECTION</vt:lpstr>
      <vt:lpstr>SPECIATION</vt:lpstr>
      <vt:lpstr>SPECIATION</vt:lpstr>
      <vt:lpstr>MECHANISMS</vt:lpstr>
      <vt:lpstr>ADAPTATIONS</vt:lpstr>
      <vt:lpstr>TYPES OF SELECTION</vt:lpstr>
      <vt:lpstr>EVIDENCE FOR EVOLUTION</vt:lpstr>
      <vt:lpstr>HOMOLOGOUS</vt:lpstr>
      <vt:lpstr>ANALOGOUS</vt:lpstr>
      <vt:lpstr>VESTIGIAL</vt:lpstr>
      <vt:lpstr>FOSSILS</vt:lpstr>
      <vt:lpstr>ADAPTIVE RADIATION</vt:lpstr>
      <vt:lpstr>EMBRYONIC DEVELOPMENT</vt:lpstr>
      <vt:lpstr>MECHANISMS</vt:lpstr>
      <vt:lpstr>MECHANISMS</vt:lpstr>
      <vt:lpstr>MECHANISMS</vt:lpstr>
      <vt:lpstr>MECHANISMS</vt:lpstr>
      <vt:lpstr>DIVERGENT EVOLUTION</vt:lpstr>
      <vt:lpstr>DIVERGENT EVOLUTION</vt:lpstr>
      <vt:lpstr>CONVERGENT EVOLUTION</vt:lpstr>
      <vt:lpstr>CONVERGENT EVOLUTION</vt:lpstr>
      <vt:lpstr>COEVOLUTION</vt:lpstr>
      <vt:lpstr>GRADUALISM</vt:lpstr>
      <vt:lpstr>PUNCTUATED EQUILIBRIUM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Biology Top 101</dc:title>
  <dc:creator>Leslie</dc:creator>
  <cp:lastModifiedBy>JCBOE</cp:lastModifiedBy>
  <cp:revision>124</cp:revision>
  <dcterms:created xsi:type="dcterms:W3CDTF">2008-08-04T14:57:27Z</dcterms:created>
  <dcterms:modified xsi:type="dcterms:W3CDTF">2016-05-03T10:37:26Z</dcterms:modified>
</cp:coreProperties>
</file>