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422" r:id="rId2"/>
    <p:sldId id="423" r:id="rId3"/>
    <p:sldId id="424" r:id="rId4"/>
    <p:sldId id="437" r:id="rId5"/>
    <p:sldId id="425" r:id="rId6"/>
    <p:sldId id="438" r:id="rId7"/>
    <p:sldId id="436" r:id="rId8"/>
    <p:sldId id="439" r:id="rId9"/>
    <p:sldId id="426" r:id="rId10"/>
    <p:sldId id="451" r:id="rId11"/>
    <p:sldId id="427" r:id="rId12"/>
    <p:sldId id="452" r:id="rId13"/>
    <p:sldId id="428" r:id="rId14"/>
    <p:sldId id="429" r:id="rId15"/>
    <p:sldId id="430" r:id="rId16"/>
    <p:sldId id="431" r:id="rId17"/>
    <p:sldId id="483" r:id="rId18"/>
    <p:sldId id="484" r:id="rId19"/>
    <p:sldId id="485" r:id="rId20"/>
    <p:sldId id="486" r:id="rId21"/>
    <p:sldId id="487" r:id="rId22"/>
    <p:sldId id="488" r:id="rId23"/>
    <p:sldId id="481" r:id="rId24"/>
    <p:sldId id="482" r:id="rId25"/>
    <p:sldId id="453" r:id="rId26"/>
    <p:sldId id="420" r:id="rId27"/>
    <p:sldId id="454" r:id="rId28"/>
    <p:sldId id="458" r:id="rId29"/>
    <p:sldId id="459" r:id="rId30"/>
    <p:sldId id="460" r:id="rId31"/>
    <p:sldId id="461" r:id="rId32"/>
    <p:sldId id="462" r:id="rId33"/>
    <p:sldId id="463" r:id="rId34"/>
    <p:sldId id="464" r:id="rId35"/>
    <p:sldId id="466" r:id="rId36"/>
    <p:sldId id="467" r:id="rId37"/>
    <p:sldId id="468" r:id="rId38"/>
    <p:sldId id="456" r:id="rId39"/>
    <p:sldId id="469" r:id="rId40"/>
    <p:sldId id="470" r:id="rId41"/>
    <p:sldId id="471" r:id="rId42"/>
    <p:sldId id="472" r:id="rId43"/>
    <p:sldId id="474" r:id="rId44"/>
    <p:sldId id="475" r:id="rId45"/>
    <p:sldId id="473" r:id="rId46"/>
    <p:sldId id="421" r:id="rId47"/>
    <p:sldId id="444" r:id="rId48"/>
    <p:sldId id="445" r:id="rId49"/>
    <p:sldId id="446" r:id="rId50"/>
    <p:sldId id="447" r:id="rId51"/>
    <p:sldId id="448" r:id="rId52"/>
    <p:sldId id="449" r:id="rId53"/>
    <p:sldId id="450" r:id="rId5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2922" autoAdjust="0"/>
    <p:restoredTop sz="94660"/>
  </p:normalViewPr>
  <p:slideViewPr>
    <p:cSldViewPr>
      <p:cViewPr varScale="1">
        <p:scale>
          <a:sx n="70" d="100"/>
          <a:sy n="70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97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0F37A-D068-464C-AE96-E6C3119C8C3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29C6C-A492-4C42-BDE6-201348FB0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1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D4FAF6B6-4CCE-4BA0-AD97-2E9AFB5D3A0E}" type="slidenum">
              <a:rPr kumimoji="0" lang="en-US" altLang="en-US"/>
              <a:pPr>
                <a:spcBef>
                  <a:spcPct val="0"/>
                </a:spcBef>
              </a:pPr>
              <a:t>4</a:t>
            </a:fld>
            <a:endParaRPr kumimoji="0"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F4D63085-9FD4-427E-9494-6F1F222CCEC6}" type="slidenum">
              <a:rPr kumimoji="0" lang="en-US" altLang="en-US"/>
              <a:pPr>
                <a:spcBef>
                  <a:spcPct val="0"/>
                </a:spcBef>
              </a:pPr>
              <a:t>6</a:t>
            </a:fld>
            <a:endParaRPr kumimoji="0"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15426-EC5B-42D0-817A-F0DCD4082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01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D7042-7FBD-4708-AFE2-80C8C4DA1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342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1170A-D847-4F58-9332-59FEC78E40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4367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007C4-BCF8-4039-BE9E-BE6EC42459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5384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E81EB-AA4D-4B21-8F0F-A82DBDE264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7181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A3182-BC0E-44CE-B0EA-0FC3DEF006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573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C4610-7E18-42BB-83FC-DD3DD1EC84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03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00150-A909-44C0-8D78-FAC94D147D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736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62001-3C9E-4FC8-BDD0-463C4CFED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161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937A4-8B78-4167-8D12-199AABD7CD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939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E332F-A093-47D8-BEAE-617B37F46D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984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90B1B80-81CB-4B49-8A29-BEDCE63B7D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/>
              <a:t>BINOMIAL NOMENCLATURE</a:t>
            </a:r>
            <a:endParaRPr lang="en-US" altLang="en-US" b="1" dirty="0"/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eaLnBrk="1" hangingPunct="1"/>
            <a:r>
              <a:rPr lang="en-US" altLang="en-US" dirty="0"/>
              <a:t>Two word naming system</a:t>
            </a:r>
          </a:p>
          <a:p>
            <a:pPr eaLnBrk="1" hangingPunct="1"/>
            <a:r>
              <a:rPr lang="en-US" altLang="en-US" dirty="0"/>
              <a:t>Scientific name</a:t>
            </a:r>
          </a:p>
          <a:p>
            <a:pPr eaLnBrk="1" hangingPunct="1"/>
            <a:r>
              <a:rPr lang="en-US" altLang="en-US" dirty="0"/>
              <a:t>Uses </a:t>
            </a:r>
            <a:r>
              <a:rPr lang="en-US" altLang="en-US" i="1" dirty="0"/>
              <a:t>Genus</a:t>
            </a:r>
            <a:r>
              <a:rPr lang="en-US" altLang="en-US" dirty="0"/>
              <a:t> and </a:t>
            </a:r>
            <a:r>
              <a:rPr lang="en-US" altLang="en-US" i="1" dirty="0"/>
              <a:t>Species </a:t>
            </a:r>
            <a:r>
              <a:rPr lang="en-US" altLang="en-US" dirty="0"/>
              <a:t>names</a:t>
            </a:r>
          </a:p>
          <a:p>
            <a:pPr eaLnBrk="1" hangingPunct="1"/>
            <a:r>
              <a:rPr lang="en-US" altLang="en-US" dirty="0" smtClean="0"/>
              <a:t>Example: </a:t>
            </a:r>
            <a:r>
              <a:rPr lang="en-US" altLang="en-US" dirty="0"/>
              <a:t>Dogs: </a:t>
            </a:r>
            <a:r>
              <a:rPr lang="en-US" altLang="en-US" i="1" dirty="0" err="1"/>
              <a:t>Canis</a:t>
            </a:r>
            <a:r>
              <a:rPr lang="en-US" altLang="en-US" i="1" dirty="0"/>
              <a:t> </a:t>
            </a:r>
            <a:r>
              <a:rPr lang="en-US" altLang="en-US" i="1" dirty="0" err="1"/>
              <a:t>familiaris</a:t>
            </a:r>
            <a:endParaRPr lang="en-US" altLang="en-US" i="1" dirty="0"/>
          </a:p>
        </p:txBody>
      </p:sp>
      <p:pic>
        <p:nvPicPr>
          <p:cNvPr id="71684" name="Picture 5" descr="https://webmail.gcsnc.com/exchange/carrikl/Inbox/No%20Subject-66.EML/1_multipart_xF8FF_2_s647834213_3906.jpg/C58EA28C-18C0-4a97-9AF2-036E93DDAFB3/s647834213_3906.jpg?attach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1910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04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 smtClean="0"/>
              <a:t>DICHOTOMOUS KEYS</a:t>
            </a:r>
            <a:endParaRPr lang="en-US" altLang="en-US" sz="4800" b="1" dirty="0"/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71600"/>
          </a:xfrm>
        </p:spPr>
        <p:txBody>
          <a:bodyPr/>
          <a:lstStyle/>
          <a:p>
            <a:pPr eaLnBrk="1" hangingPunct="1"/>
            <a:r>
              <a:rPr lang="en-US" altLang="en-US"/>
              <a:t>Used to identify organisms</a:t>
            </a:r>
          </a:p>
          <a:p>
            <a:pPr eaLnBrk="1" hangingPunct="1"/>
            <a:r>
              <a:rPr lang="en-US" altLang="en-US"/>
              <a:t>Paired set of questions with two choices</a:t>
            </a:r>
          </a:p>
        </p:txBody>
      </p:sp>
      <p:pic>
        <p:nvPicPr>
          <p:cNvPr id="72708" name="Picture 5" descr="http://www.lucidcentral.com/keys/images/dichotomou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124200"/>
            <a:ext cx="586740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00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LEVELS OF ORGANIZATION</a:t>
            </a:r>
            <a:endParaRPr lang="en-US" altLang="en-US" b="1" dirty="0"/>
          </a:p>
        </p:txBody>
      </p:sp>
      <p:pic>
        <p:nvPicPr>
          <p:cNvPr id="73731" name="Picture 5" descr="http://www.mun.ca/biology/scarr/138599_KPCOFG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21692"/>
            <a:ext cx="6629400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09800" y="1295400"/>
            <a:ext cx="4572000" cy="52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DOMAIN</a:t>
            </a:r>
            <a:r>
              <a:rPr lang="en-US" dirty="0" smtClean="0"/>
              <a:t> - Eukarya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21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5A87323F-7794-4D40-980F-8E97BB6216E9}" type="slidenum">
              <a:rPr lang="en-US" altLang="en-US" sz="8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4</a:t>
            </a:fld>
            <a:endParaRPr lang="en-US" altLang="en-US" sz="800">
              <a:solidFill>
                <a:schemeClr val="bg1"/>
              </a:solidFill>
            </a:endParaRPr>
          </a:p>
        </p:txBody>
      </p:sp>
      <p:pic>
        <p:nvPicPr>
          <p:cNvPr id="20483" name="Picture 2" descr="01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7" b="10416"/>
          <a:stretch>
            <a:fillRect/>
          </a:stretch>
        </p:blipFill>
        <p:spPr bwMode="auto">
          <a:xfrm>
            <a:off x="990600" y="838200"/>
            <a:ext cx="7239000" cy="532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572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 smtClean="0"/>
              <a:t>PHYLOGENIC TREE</a:t>
            </a:r>
            <a:endParaRPr lang="en-US" altLang="en-US" sz="4800" b="1" dirty="0"/>
          </a:p>
        </p:txBody>
      </p:sp>
      <p:pic>
        <p:nvPicPr>
          <p:cNvPr id="74755" name="Picture 5" descr="http://www.cartage.org.lb/en/themes/Sciences/Zoology/Biologicaldiverstity/Classification/cladogram_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7391400" cy="497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811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41E380CF-6927-4D14-B58B-AC6C005C0A64}" type="slidenum">
              <a:rPr lang="en-US" altLang="en-US" sz="8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6</a:t>
            </a:fld>
            <a:endParaRPr lang="en-US" altLang="en-US" sz="800">
              <a:solidFill>
                <a:schemeClr val="bg1"/>
              </a:solidFill>
            </a:endParaRPr>
          </a:p>
        </p:txBody>
      </p:sp>
      <p:sp>
        <p:nvSpPr>
          <p:cNvPr id="136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371600"/>
            <a:ext cx="7162800" cy="5257800"/>
          </a:xfrm>
        </p:spPr>
        <p:txBody>
          <a:bodyPr/>
          <a:lstStyle/>
          <a:p>
            <a:pPr eaLnBrk="1" hangingPunct="1">
              <a:buFontTx/>
              <a:buChar char="•"/>
              <a:defRPr/>
            </a:pP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Broadest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, most inclusive taxon</a:t>
            </a:r>
          </a:p>
          <a:p>
            <a:pPr eaLnBrk="1" hangingPunct="1">
              <a:buFontTx/>
              <a:buChar char="•"/>
              <a:defRPr/>
            </a:pP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Three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 domains</a:t>
            </a:r>
          </a:p>
          <a:p>
            <a:pPr eaLnBrk="1" hangingPunct="1">
              <a:buFontTx/>
              <a:buChar char="•"/>
              <a:defRPr/>
            </a:pP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Archaea and Eubacteria 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are unicellular prokaryotes (no nucleus or membrane-bound organelles)</a:t>
            </a:r>
          </a:p>
          <a:p>
            <a:pPr eaLnBrk="1" hangingPunct="1">
              <a:buFontTx/>
              <a:buChar char="•"/>
              <a:defRPr/>
            </a:pP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Eukarya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 are more complex and have a nucleus and membrane-bound organelles</a:t>
            </a:r>
            <a:endParaRPr lang="en-US" sz="3600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696200" cy="990600"/>
          </a:xfrm>
          <a:noFill/>
        </p:spPr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DOMAINS</a:t>
            </a:r>
          </a:p>
        </p:txBody>
      </p:sp>
    </p:spTree>
    <p:extLst>
      <p:ext uri="{BB962C8B-B14F-4D97-AF65-F5344CB8AC3E}">
        <p14:creationId xmlns:p14="http://schemas.microsoft.com/office/powerpoint/2010/main" val="243214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6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6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6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6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6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6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E19AA61E-4D22-4FD9-98F2-F74DA9F41D0C}" type="slidenum">
              <a:rPr lang="en-US" altLang="en-US" sz="8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7</a:t>
            </a:fld>
            <a:endParaRPr lang="en-US" altLang="en-US" sz="800">
              <a:solidFill>
                <a:schemeClr val="bg1"/>
              </a:solidFill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26988"/>
            <a:ext cx="7772400" cy="88741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5400" b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DOMAINS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145543"/>
              </p:ext>
            </p:extLst>
          </p:nvPr>
        </p:nvGraphicFramePr>
        <p:xfrm>
          <a:off x="381000" y="1397000"/>
          <a:ext cx="8534400" cy="462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/>
                  </a:extLst>
                </a:gridCol>
                <a:gridCol w="4267200">
                  <a:extLst>
                    <a:ext uri="{9D8B030D-6E8A-4147-A177-3AD203B41FA5}"/>
                  </a:extLst>
                </a:gridCol>
              </a:tblGrid>
              <a:tr h="519176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>
                          <a:solidFill>
                            <a:schemeClr val="tx1"/>
                          </a:solidFill>
                        </a:rPr>
                        <a:t>Domains</a:t>
                      </a:r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ARCHAE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/>
                </a:tc>
                <a:extLst>
                  <a:ext uri="{0D108BD9-81ED-4DB2-BD59-A6C34878D82A}"/>
                </a:extLst>
              </a:tr>
              <a:tr h="519176"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/>
                        <a:t>Kingdoms</a:t>
                      </a:r>
                      <a:endParaRPr lang="en-US" sz="2500" b="1" dirty="0"/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rgbClr val="FF0000"/>
                          </a:solidFill>
                        </a:rPr>
                        <a:t>ARCHAEBACTERIA</a:t>
                      </a:r>
                      <a:endParaRPr lang="en-US" sz="2500" b="1" dirty="0">
                        <a:solidFill>
                          <a:srgbClr val="FF0000"/>
                        </a:solidFill>
                      </a:endParaRPr>
                    </a:p>
                  </a:txBody>
                  <a:tcPr marL="128016" marR="128016" marT="64008" marB="64008"/>
                </a:tc>
                <a:extLst>
                  <a:ext uri="{0D108BD9-81ED-4DB2-BD59-A6C34878D82A}"/>
                </a:extLst>
              </a:tr>
              <a:tr h="896112">
                <a:tc>
                  <a:txBody>
                    <a:bodyPr/>
                    <a:lstStyle/>
                    <a:p>
                      <a:pPr algn="ctr"/>
                      <a:r>
                        <a:rPr lang="en-US" sz="25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Type – Prokaryote or Eukaryote</a:t>
                      </a:r>
                      <a:endParaRPr lang="en-US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rgbClr val="0070C0"/>
                          </a:solidFill>
                        </a:rPr>
                        <a:t>PROKARYOTE</a:t>
                      </a:r>
                      <a:endParaRPr lang="en-US" sz="2500" b="1" dirty="0">
                        <a:solidFill>
                          <a:srgbClr val="0070C0"/>
                        </a:solidFill>
                      </a:endParaRPr>
                    </a:p>
                  </a:txBody>
                  <a:tcPr marL="128016" marR="128016" marT="64008" marB="64008"/>
                </a:tc>
                <a:extLst>
                  <a:ext uri="{0D108BD9-81ED-4DB2-BD59-A6C34878D82A}"/>
                </a:extLst>
              </a:tr>
              <a:tr h="8961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cells – Unicellular or Multicellular or Both</a:t>
                      </a:r>
                      <a:endParaRPr lang="en-US" sz="25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rgbClr val="0070C0"/>
                          </a:solidFill>
                        </a:rPr>
                        <a:t>UNICELLULAR</a:t>
                      </a:r>
                      <a:endParaRPr lang="en-US" sz="2500" b="1" dirty="0">
                        <a:solidFill>
                          <a:srgbClr val="0070C0"/>
                        </a:solidFill>
                      </a:endParaRPr>
                    </a:p>
                  </a:txBody>
                  <a:tcPr marL="128016" marR="128016" marT="64008" marB="64008"/>
                </a:tc>
                <a:extLst>
                  <a:ext uri="{0D108BD9-81ED-4DB2-BD59-A6C34878D82A}"/>
                </a:extLst>
              </a:tr>
              <a:tr h="8961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Structure – Cell wall composition</a:t>
                      </a:r>
                      <a:endParaRPr lang="en-US" sz="25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rgbClr val="0070C0"/>
                          </a:solidFill>
                        </a:rPr>
                        <a:t>CELL</a:t>
                      </a:r>
                      <a:r>
                        <a:rPr lang="en-US" sz="2500" b="1" baseline="0" dirty="0" smtClean="0">
                          <a:solidFill>
                            <a:srgbClr val="0070C0"/>
                          </a:solidFill>
                        </a:rPr>
                        <a:t> WALL WITH no PEPTIDOGLYCAN</a:t>
                      </a:r>
                      <a:endParaRPr lang="en-US" sz="2500" b="1" dirty="0">
                        <a:solidFill>
                          <a:srgbClr val="0070C0"/>
                        </a:solidFill>
                      </a:endParaRPr>
                    </a:p>
                  </a:txBody>
                  <a:tcPr marL="128016" marR="128016" marT="64008" marB="64008"/>
                </a:tc>
                <a:extLst>
                  <a:ext uri="{0D108BD9-81ED-4DB2-BD59-A6C34878D82A}"/>
                </a:extLst>
              </a:tr>
              <a:tr h="8961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– Autotroph or Heterotroph or Both</a:t>
                      </a:r>
                      <a:endParaRPr lang="en-US" sz="25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rgbClr val="0070C0"/>
                          </a:solidFill>
                        </a:rPr>
                        <a:t>BOTH</a:t>
                      </a:r>
                      <a:endParaRPr lang="en-US" sz="2500" b="1" dirty="0">
                        <a:solidFill>
                          <a:srgbClr val="0070C0"/>
                        </a:solidFill>
                      </a:endParaRPr>
                    </a:p>
                  </a:txBody>
                  <a:tcPr marL="128016" marR="128016" marT="64008" marB="64008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026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148B0028-A9D0-4C49-8E24-CF732FFD1EA1}" type="slidenum">
              <a:rPr lang="en-US" altLang="en-US" sz="8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8</a:t>
            </a:fld>
            <a:endParaRPr lang="en-US" altLang="en-US" sz="800">
              <a:solidFill>
                <a:schemeClr val="bg1"/>
              </a:solidFill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26988"/>
            <a:ext cx="7772400" cy="81121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4800" b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DOMAINS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35103"/>
              </p:ext>
            </p:extLst>
          </p:nvPr>
        </p:nvGraphicFramePr>
        <p:xfrm>
          <a:off x="838200" y="1397000"/>
          <a:ext cx="7848600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300">
                  <a:extLst>
                    <a:ext uri="{9D8B030D-6E8A-4147-A177-3AD203B41FA5}"/>
                  </a:extLst>
                </a:gridCol>
                <a:gridCol w="3924300">
                  <a:extLst>
                    <a:ext uri="{9D8B030D-6E8A-4147-A177-3AD203B41FA5}"/>
                  </a:extLst>
                </a:gridCol>
              </a:tblGrid>
              <a:tr h="5448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Domains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BACTERIA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5448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Kingdoms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EUBACTERIA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940425"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Type – Prokaryote or Eukaryote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70C0"/>
                          </a:solidFill>
                        </a:rPr>
                        <a:t>PROKARYOTE</a:t>
                      </a: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9404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cells – Unicellular or Multicellular or Both</a:t>
                      </a:r>
                      <a:endParaRPr lang="en-US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70C0"/>
                          </a:solidFill>
                        </a:rPr>
                        <a:t>UNICELLULAR</a:t>
                      </a: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9404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Structure – Cell wall composition</a:t>
                      </a:r>
                      <a:endParaRPr lang="en-US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70C0"/>
                          </a:solidFill>
                        </a:rPr>
                        <a:t>CELL WALL</a:t>
                      </a:r>
                      <a:r>
                        <a:rPr lang="en-US" sz="2400" b="1" baseline="0" dirty="0" smtClean="0">
                          <a:solidFill>
                            <a:srgbClr val="0070C0"/>
                          </a:solidFill>
                        </a:rPr>
                        <a:t> WITH PEPTIDOGLYCAN</a:t>
                      </a: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9404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– Autotroph or Heterotroph or Both</a:t>
                      </a:r>
                      <a:endParaRPr lang="en-US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70C0"/>
                          </a:solidFill>
                        </a:rPr>
                        <a:t>BOTH</a:t>
                      </a: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68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 smtClean="0"/>
              <a:t>PROTISTS</a:t>
            </a:r>
            <a:endParaRPr lang="en-US" altLang="en-US" sz="5400" b="1" dirty="0"/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057400"/>
          </a:xfrm>
        </p:spPr>
        <p:txBody>
          <a:bodyPr/>
          <a:lstStyle/>
          <a:p>
            <a:pPr eaLnBrk="1" hangingPunct="1"/>
            <a:r>
              <a:rPr lang="en-US" altLang="en-US" dirty="0"/>
              <a:t>Unicellular Eukaryotes</a:t>
            </a:r>
          </a:p>
          <a:p>
            <a:pPr eaLnBrk="1" hangingPunct="1"/>
            <a:r>
              <a:rPr lang="en-US" altLang="en-US" dirty="0"/>
              <a:t>Can be autotrophic or heterotrophic</a:t>
            </a:r>
          </a:p>
          <a:p>
            <a:pPr eaLnBrk="1" hangingPunct="1"/>
            <a:r>
              <a:rPr lang="en-US" altLang="en-US" dirty="0"/>
              <a:t>Reproduce mostly asexually</a:t>
            </a:r>
          </a:p>
        </p:txBody>
      </p:sp>
      <p:pic>
        <p:nvPicPr>
          <p:cNvPr id="75780" name="Picture 5" descr="http://www.dkimages.com/discover/previews/801/9085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296" y="3733800"/>
            <a:ext cx="5638800" cy="301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781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20th Century Font" pitchFamily="2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20th Century Font" pitchFamily="2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9pPr>
          </a:lstStyle>
          <a:p>
            <a:fld id="{64BF4AA7-92B6-44E7-B2F5-F42CA18F9221}" type="slidenum">
              <a:rPr lang="en-US" altLang="en-US" sz="800">
                <a:solidFill>
                  <a:schemeClr val="bg1"/>
                </a:solidFill>
                <a:latin typeface="Tahoma" pitchFamily="34" charset="0"/>
              </a:rPr>
              <a:pPr/>
              <a:t>10</a:t>
            </a:fld>
            <a:endParaRPr lang="en-US" altLang="en-US" sz="800">
              <a:solidFill>
                <a:schemeClr val="bg1"/>
              </a:solidFill>
              <a:latin typeface="Tahom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880686"/>
              </p:ext>
            </p:extLst>
          </p:nvPr>
        </p:nvGraphicFramePr>
        <p:xfrm>
          <a:off x="152400" y="1397000"/>
          <a:ext cx="8921262" cy="4832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0631">
                  <a:extLst>
                    <a:ext uri="{9D8B030D-6E8A-4147-A177-3AD203B41FA5}">
                      <a16:colId xmlns="" xmlns:a16="http://schemas.microsoft.com/office/drawing/2014/main" val="1045510627"/>
                    </a:ext>
                  </a:extLst>
                </a:gridCol>
                <a:gridCol w="4460631">
                  <a:extLst>
                    <a:ext uri="{9D8B030D-6E8A-4147-A177-3AD203B41FA5}">
                      <a16:colId xmlns="" xmlns:a16="http://schemas.microsoft.com/office/drawing/2014/main" val="1709025799"/>
                    </a:ext>
                  </a:extLst>
                </a:gridCol>
              </a:tblGrid>
              <a:tr h="54271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solidFill>
                            <a:schemeClr val="tx1"/>
                          </a:solidFill>
                        </a:rPr>
                        <a:t>Domains</a:t>
                      </a:r>
                    </a:p>
                  </a:txBody>
                  <a:tcPr marL="133819" marR="133819" marT="66909" marB="669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EUKARYA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33819" marR="133819" marT="66909" marB="66909"/>
                </a:tc>
                <a:extLst>
                  <a:ext uri="{0D108BD9-81ED-4DB2-BD59-A6C34878D82A}">
                    <a16:rowId xmlns="" xmlns:a16="http://schemas.microsoft.com/office/drawing/2014/main" val="580344562"/>
                  </a:ext>
                </a:extLst>
              </a:tr>
              <a:tr h="54271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/>
                        <a:t>Kingdoms</a:t>
                      </a:r>
                      <a:endParaRPr lang="en-US" sz="2600" b="1" dirty="0"/>
                    </a:p>
                  </a:txBody>
                  <a:tcPr marL="133819" marR="133819" marT="66909" marB="669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PROTIST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3819" marR="133819" marT="66909" marB="66909"/>
                </a:tc>
                <a:extLst>
                  <a:ext uri="{0D108BD9-81ED-4DB2-BD59-A6C34878D82A}">
                    <a16:rowId xmlns="" xmlns:a16="http://schemas.microsoft.com/office/drawing/2014/main" val="1450630472"/>
                  </a:ext>
                </a:extLst>
              </a:tr>
              <a:tr h="936732"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Type – Prokaryote or Eukaryote</a:t>
                      </a:r>
                      <a:endParaRPr lang="en-US" sz="2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3819" marR="133819" marT="66909" marB="669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EUKARYOTE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33819" marR="133819" marT="66909" marB="66909"/>
                </a:tc>
                <a:extLst>
                  <a:ext uri="{0D108BD9-81ED-4DB2-BD59-A6C34878D82A}">
                    <a16:rowId xmlns="" xmlns:a16="http://schemas.microsoft.com/office/drawing/2014/main" val="2177834175"/>
                  </a:ext>
                </a:extLst>
              </a:tr>
              <a:tr h="9367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cells – Unicellular or Multicellular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3819" marR="133819" marT="66909" marB="669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MOSTLY</a:t>
                      </a:r>
                      <a:r>
                        <a:rPr lang="en-US" sz="2600" b="1" baseline="0" dirty="0" smtClean="0">
                          <a:solidFill>
                            <a:srgbClr val="0070C0"/>
                          </a:solidFill>
                        </a:rPr>
                        <a:t> UNICELLULAR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33819" marR="133819" marT="66909" marB="66909"/>
                </a:tc>
                <a:extLst>
                  <a:ext uri="{0D108BD9-81ED-4DB2-BD59-A6C34878D82A}">
                    <a16:rowId xmlns="" xmlns:a16="http://schemas.microsoft.com/office/drawing/2014/main" val="1934851100"/>
                  </a:ext>
                </a:extLst>
              </a:tr>
              <a:tr h="9367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Structure – Cell wall composition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3819" marR="133819" marT="66909" marB="669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CELL WALL WITH CELLULOSE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33819" marR="133819" marT="66909" marB="66909"/>
                </a:tc>
                <a:extLst>
                  <a:ext uri="{0D108BD9-81ED-4DB2-BD59-A6C34878D82A}">
                    <a16:rowId xmlns="" xmlns:a16="http://schemas.microsoft.com/office/drawing/2014/main" val="2002761612"/>
                  </a:ext>
                </a:extLst>
              </a:tr>
              <a:tr h="9367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– Autotroph or Heterotroph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3819" marR="133819" marT="66909" marB="669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BOTH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33819" marR="133819" marT="66909" marB="66909"/>
                </a:tc>
                <a:extLst>
                  <a:ext uri="{0D108BD9-81ED-4DB2-BD59-A6C34878D82A}">
                    <a16:rowId xmlns="" xmlns:a16="http://schemas.microsoft.com/office/drawing/2014/main" val="3442545922"/>
                  </a:ext>
                </a:extLst>
              </a:tr>
            </a:tbl>
          </a:graphicData>
        </a:graphic>
      </p:graphicFrame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85800" y="26988"/>
            <a:ext cx="7772400" cy="81121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5400" b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DOMAINS</a:t>
            </a:r>
          </a:p>
        </p:txBody>
      </p:sp>
    </p:spTree>
    <p:extLst>
      <p:ext uri="{BB962C8B-B14F-4D97-AF65-F5344CB8AC3E}">
        <p14:creationId xmlns:p14="http://schemas.microsoft.com/office/powerpoint/2010/main" val="104641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 smtClean="0"/>
              <a:t>FUNGI</a:t>
            </a:r>
            <a:endParaRPr lang="en-US" altLang="en-US" sz="5400" b="1" dirty="0"/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429000" cy="2438400"/>
          </a:xfrm>
        </p:spPr>
        <p:txBody>
          <a:bodyPr/>
          <a:lstStyle/>
          <a:p>
            <a:pPr eaLnBrk="1" hangingPunct="1"/>
            <a:r>
              <a:rPr lang="en-US" altLang="en-US"/>
              <a:t>Multicellular eukaryotes </a:t>
            </a:r>
          </a:p>
          <a:p>
            <a:pPr eaLnBrk="1" hangingPunct="1">
              <a:buFontTx/>
              <a:buNone/>
            </a:pPr>
            <a:r>
              <a:rPr lang="en-US" altLang="en-US"/>
              <a:t>	(yeast are the only unicellular fungi)</a:t>
            </a:r>
          </a:p>
          <a:p>
            <a:pPr eaLnBrk="1" hangingPunct="1"/>
            <a:r>
              <a:rPr lang="en-US" altLang="en-US"/>
              <a:t>Heterotrophs</a:t>
            </a:r>
          </a:p>
          <a:p>
            <a:pPr eaLnBrk="1" hangingPunct="1"/>
            <a:r>
              <a:rPr lang="en-US" altLang="en-US"/>
              <a:t>Reproduce asexually and sexually</a:t>
            </a:r>
          </a:p>
        </p:txBody>
      </p:sp>
      <p:pic>
        <p:nvPicPr>
          <p:cNvPr id="76804" name="Picture 5" descr="http://www.bbc.co.uk/devon/content/images/2006/10/25/fungi_basset_450x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981200"/>
            <a:ext cx="432435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70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20th Century Font" pitchFamily="2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20th Century Font" pitchFamily="2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9pPr>
          </a:lstStyle>
          <a:p>
            <a:fld id="{3350D86C-9C43-45FD-B97D-FC0776A04121}" type="slidenum">
              <a:rPr lang="en-US" altLang="en-US" sz="800">
                <a:solidFill>
                  <a:schemeClr val="bg1"/>
                </a:solidFill>
                <a:latin typeface="Tahoma" pitchFamily="34" charset="0"/>
              </a:rPr>
              <a:pPr/>
              <a:t>12</a:t>
            </a:fld>
            <a:endParaRPr lang="en-US" altLang="en-US" sz="800">
              <a:solidFill>
                <a:schemeClr val="bg1"/>
              </a:solidFill>
              <a:latin typeface="Tahom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510040"/>
              </p:ext>
            </p:extLst>
          </p:nvPr>
        </p:nvGraphicFramePr>
        <p:xfrm>
          <a:off x="70338" y="1397000"/>
          <a:ext cx="8956436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8218">
                  <a:extLst>
                    <a:ext uri="{9D8B030D-6E8A-4147-A177-3AD203B41FA5}">
                      <a16:colId xmlns="" xmlns:a16="http://schemas.microsoft.com/office/drawing/2014/main" val="1045510627"/>
                    </a:ext>
                  </a:extLst>
                </a:gridCol>
                <a:gridCol w="4478218">
                  <a:extLst>
                    <a:ext uri="{9D8B030D-6E8A-4147-A177-3AD203B41FA5}">
                      <a16:colId xmlns="" xmlns:a16="http://schemas.microsoft.com/office/drawing/2014/main" val="1709025799"/>
                    </a:ext>
                  </a:extLst>
                </a:gridCol>
              </a:tblGrid>
              <a:tr h="54485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solidFill>
                            <a:schemeClr val="tx1"/>
                          </a:solidFill>
                        </a:rPr>
                        <a:t>Domains</a:t>
                      </a:r>
                    </a:p>
                  </a:txBody>
                  <a:tcPr marL="134347" marR="134347" marT="67173" marB="671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EUKARYA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34347" marR="134347" marT="67173" marB="67173"/>
                </a:tc>
                <a:extLst>
                  <a:ext uri="{0D108BD9-81ED-4DB2-BD59-A6C34878D82A}">
                    <a16:rowId xmlns="" xmlns:a16="http://schemas.microsoft.com/office/drawing/2014/main" val="580344562"/>
                  </a:ext>
                </a:extLst>
              </a:tr>
              <a:tr h="54485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/>
                        <a:t>Kingdoms</a:t>
                      </a:r>
                      <a:endParaRPr lang="en-US" sz="2600" b="1" dirty="0"/>
                    </a:p>
                  </a:txBody>
                  <a:tcPr marL="134347" marR="134347" marT="67173" marB="671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FUNGI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4347" marR="134347" marT="67173" marB="67173"/>
                </a:tc>
                <a:extLst>
                  <a:ext uri="{0D108BD9-81ED-4DB2-BD59-A6C34878D82A}">
                    <a16:rowId xmlns="" xmlns:a16="http://schemas.microsoft.com/office/drawing/2014/main" val="1450630472"/>
                  </a:ext>
                </a:extLst>
              </a:tr>
              <a:tr h="940425"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Type – Prokaryote or Eukaryote</a:t>
                      </a:r>
                      <a:endParaRPr lang="en-US" sz="2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347" marR="134347" marT="67173" marB="671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EUKARYOTE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34347" marR="134347" marT="67173" marB="67173"/>
                </a:tc>
                <a:extLst>
                  <a:ext uri="{0D108BD9-81ED-4DB2-BD59-A6C34878D82A}">
                    <a16:rowId xmlns="" xmlns:a16="http://schemas.microsoft.com/office/drawing/2014/main" val="2177834175"/>
                  </a:ext>
                </a:extLst>
              </a:tr>
              <a:tr h="9404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cells – Unicellular or Multicellular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347" marR="134347" marT="67173" marB="6717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MULTICELLULAR EXCEPT ONE</a:t>
                      </a:r>
                    </a:p>
                  </a:txBody>
                  <a:tcPr marL="134347" marR="134347" marT="67173" marB="67173"/>
                </a:tc>
                <a:extLst>
                  <a:ext uri="{0D108BD9-81ED-4DB2-BD59-A6C34878D82A}">
                    <a16:rowId xmlns="" xmlns:a16="http://schemas.microsoft.com/office/drawing/2014/main" val="1934851100"/>
                  </a:ext>
                </a:extLst>
              </a:tr>
              <a:tr h="9404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Structure – Cell wall composition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347" marR="134347" marT="67173" marB="671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CELL WALL CONTAIN CHITIN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34347" marR="134347" marT="67173" marB="67173"/>
                </a:tc>
                <a:extLst>
                  <a:ext uri="{0D108BD9-81ED-4DB2-BD59-A6C34878D82A}">
                    <a16:rowId xmlns="" xmlns:a16="http://schemas.microsoft.com/office/drawing/2014/main" val="2002761612"/>
                  </a:ext>
                </a:extLst>
              </a:tr>
              <a:tr h="9404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– Autotroph or Heterotroph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347" marR="134347" marT="67173" marB="671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HETEROTROPHS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34347" marR="134347" marT="67173" marB="67173"/>
                </a:tc>
                <a:extLst>
                  <a:ext uri="{0D108BD9-81ED-4DB2-BD59-A6C34878D82A}">
                    <a16:rowId xmlns="" xmlns:a16="http://schemas.microsoft.com/office/drawing/2014/main" val="3442545922"/>
                  </a:ext>
                </a:extLst>
              </a:tr>
            </a:tbl>
          </a:graphicData>
        </a:graphic>
      </p:graphicFrame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85800" y="26988"/>
            <a:ext cx="7772400" cy="81121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5400" b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DOMAINS</a:t>
            </a:r>
          </a:p>
        </p:txBody>
      </p:sp>
    </p:spTree>
    <p:extLst>
      <p:ext uri="{BB962C8B-B14F-4D97-AF65-F5344CB8AC3E}">
        <p14:creationId xmlns:p14="http://schemas.microsoft.com/office/powerpoint/2010/main" val="192972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 smtClean="0"/>
              <a:t>PLANTS</a:t>
            </a:r>
            <a:endParaRPr lang="en-US" altLang="en-US" sz="5400" b="1" dirty="0"/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5257800" cy="2819400"/>
          </a:xfrm>
        </p:spPr>
        <p:txBody>
          <a:bodyPr/>
          <a:lstStyle/>
          <a:p>
            <a:pPr eaLnBrk="1" hangingPunct="1"/>
            <a:r>
              <a:rPr lang="en-US" altLang="en-US"/>
              <a:t>Multicelluar eukaryotes</a:t>
            </a:r>
          </a:p>
          <a:p>
            <a:pPr eaLnBrk="1" hangingPunct="1"/>
            <a:r>
              <a:rPr lang="en-US" altLang="en-US"/>
              <a:t>Autotrophs</a:t>
            </a:r>
          </a:p>
          <a:p>
            <a:pPr eaLnBrk="1" hangingPunct="1"/>
            <a:r>
              <a:rPr lang="en-US" altLang="en-US"/>
              <a:t>Reproduce sexually and asexually</a:t>
            </a:r>
          </a:p>
        </p:txBody>
      </p:sp>
      <p:pic>
        <p:nvPicPr>
          <p:cNvPr id="77828" name="Picture 5" descr="http://www.moocowfanclub.com/files/china/Tea-pla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71600"/>
            <a:ext cx="3171825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27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 smtClean="0"/>
              <a:t>NON VASCULAR PLANTS</a:t>
            </a:r>
            <a:endParaRPr lang="en-US" altLang="en-US" sz="4800" b="1" dirty="0"/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>
          <a:xfrm>
            <a:off x="169423" y="1591101"/>
            <a:ext cx="4876800" cy="5257800"/>
          </a:xfrm>
        </p:spPr>
        <p:txBody>
          <a:bodyPr/>
          <a:lstStyle/>
          <a:p>
            <a:pPr eaLnBrk="1" hangingPunct="1"/>
            <a:r>
              <a:rPr lang="en-US" altLang="en-US" dirty="0"/>
              <a:t>Also called Bryophytes</a:t>
            </a:r>
          </a:p>
          <a:p>
            <a:pPr eaLnBrk="1" hangingPunct="1"/>
            <a:r>
              <a:rPr lang="en-US" altLang="en-US" dirty="0"/>
              <a:t>No true roots or vascular tissue causing them to be small in size</a:t>
            </a:r>
          </a:p>
          <a:p>
            <a:pPr eaLnBrk="1" hangingPunct="1"/>
            <a:r>
              <a:rPr lang="en-US" altLang="en-US" dirty="0"/>
              <a:t>Must live in moist environments</a:t>
            </a:r>
          </a:p>
          <a:p>
            <a:pPr eaLnBrk="1" hangingPunct="1"/>
            <a:r>
              <a:rPr lang="en-US" altLang="en-US" dirty="0"/>
              <a:t>Reproduce with spores</a:t>
            </a:r>
          </a:p>
        </p:txBody>
      </p:sp>
      <p:pic>
        <p:nvPicPr>
          <p:cNvPr id="79876" name="Picture 5" descr="http://www.kingsnake.com/westindian/hepaticopsida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840173"/>
            <a:ext cx="3743325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7" name="TextBox 5"/>
          <p:cNvSpPr txBox="1">
            <a:spLocks noChangeArrowheads="1"/>
          </p:cNvSpPr>
          <p:nvPr/>
        </p:nvSpPr>
        <p:spPr bwMode="auto">
          <a:xfrm>
            <a:off x="5079205" y="5627427"/>
            <a:ext cx="3948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Ex. Mosses, liverworts</a:t>
            </a:r>
          </a:p>
        </p:txBody>
      </p:sp>
    </p:spTree>
    <p:extLst>
      <p:ext uri="{BB962C8B-B14F-4D97-AF65-F5344CB8AC3E}">
        <p14:creationId xmlns:p14="http://schemas.microsoft.com/office/powerpoint/2010/main" val="122600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 smtClean="0"/>
              <a:t>GYMNOSPERMS</a:t>
            </a:r>
            <a:endParaRPr lang="en-US" altLang="en-US" sz="5400" b="1" dirty="0"/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81600" cy="4525963"/>
          </a:xfrm>
        </p:spPr>
        <p:txBody>
          <a:bodyPr/>
          <a:lstStyle/>
          <a:p>
            <a:pPr eaLnBrk="1" hangingPunct="1"/>
            <a:r>
              <a:rPr lang="en-US" altLang="en-US"/>
              <a:t>Non-flowering vascular plants</a:t>
            </a:r>
          </a:p>
          <a:p>
            <a:pPr eaLnBrk="1" hangingPunct="1"/>
            <a:r>
              <a:rPr lang="en-US" altLang="en-US"/>
              <a:t>Reproduce with </a:t>
            </a:r>
          </a:p>
          <a:p>
            <a:pPr eaLnBrk="1" hangingPunct="1">
              <a:buFontTx/>
              <a:buNone/>
            </a:pPr>
            <a:r>
              <a:rPr lang="en-US" altLang="en-US"/>
              <a:t>   cones that contain seeds</a:t>
            </a:r>
          </a:p>
          <a:p>
            <a:pPr eaLnBrk="1" hangingPunct="1"/>
            <a:r>
              <a:rPr lang="en-US" altLang="en-US"/>
              <a:t>Ex. Conifers (pine trees)</a:t>
            </a:r>
          </a:p>
          <a:p>
            <a:pPr eaLnBrk="1" hangingPunct="1"/>
            <a:endParaRPr lang="en-US" altLang="en-US"/>
          </a:p>
        </p:txBody>
      </p:sp>
      <p:pic>
        <p:nvPicPr>
          <p:cNvPr id="80900" name="Picture 5" descr="http://www.bigtimbercreek.org/Va._Pine_Co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438400"/>
            <a:ext cx="41148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85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 smtClean="0"/>
              <a:t>ANGIOSPERMS</a:t>
            </a:r>
            <a:endParaRPr lang="en-US" altLang="en-US" sz="5400" b="1" dirty="0"/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43400" cy="4525963"/>
          </a:xfrm>
        </p:spPr>
        <p:txBody>
          <a:bodyPr/>
          <a:lstStyle/>
          <a:p>
            <a:pPr eaLnBrk="1" hangingPunct="1"/>
            <a:r>
              <a:rPr lang="en-US" altLang="en-US"/>
              <a:t>Flowering vascular plants</a:t>
            </a:r>
          </a:p>
          <a:p>
            <a:pPr eaLnBrk="1" hangingPunct="1"/>
            <a:r>
              <a:rPr lang="en-US" altLang="en-US"/>
              <a:t>Flower is main reproductive organ </a:t>
            </a:r>
          </a:p>
          <a:p>
            <a:pPr eaLnBrk="1" hangingPunct="1"/>
            <a:r>
              <a:rPr lang="en-US" altLang="en-US"/>
              <a:t>Seeds are enclosed within a fruit</a:t>
            </a:r>
          </a:p>
          <a:p>
            <a:pPr eaLnBrk="1" hangingPunct="1"/>
            <a:r>
              <a:rPr lang="en-US" altLang="en-US"/>
              <a:t>Ex. Deciduous plants</a:t>
            </a:r>
          </a:p>
          <a:p>
            <a:pPr eaLnBrk="1" hangingPunct="1"/>
            <a:endParaRPr lang="en-US" altLang="en-US"/>
          </a:p>
        </p:txBody>
      </p:sp>
      <p:pic>
        <p:nvPicPr>
          <p:cNvPr id="81924" name="Picture 5" descr="http://upload.wikimedia.org/wikipedia/commons/f/f6/Lemon_8FruitAndFlower_w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47800"/>
            <a:ext cx="4179888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733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ADAPTATIONS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To prevent desiccation, many plants developed a </a:t>
            </a:r>
            <a:r>
              <a:rPr lang="en-US" sz="2800" b="1" dirty="0">
                <a:solidFill>
                  <a:srgbClr val="FF0000"/>
                </a:solidFill>
              </a:rPr>
              <a:t>cuticle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(a thick, waxy, watertight barrier) that covers the plant and prevents loss of moisture to the air.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417" y="4078108"/>
            <a:ext cx="3125444" cy="2571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53" y="4463713"/>
            <a:ext cx="18573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800" y="4090340"/>
            <a:ext cx="2048177" cy="2221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1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ADAPTATIONS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3130" y="1752600"/>
            <a:ext cx="6577928" cy="1846997"/>
          </a:xfrm>
        </p:spPr>
        <p:txBody>
          <a:bodyPr/>
          <a:lstStyle/>
          <a:p>
            <a:pPr lvl="0"/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stomata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are openings in the cuticle that allow for gas exchange and transpiration of water as the plant photosynthesis.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763" y="4085869"/>
            <a:ext cx="5338475" cy="2439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474" y="4085869"/>
            <a:ext cx="1894465" cy="240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9" y="4085870"/>
            <a:ext cx="1980570" cy="227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246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/>
              <a:t>ADAPTATIONS</a:t>
            </a:r>
            <a:br>
              <a:rPr lang="en-US" sz="5400" b="1" dirty="0"/>
            </a:br>
            <a:r>
              <a:rPr lang="en-US" sz="5400" b="1" dirty="0"/>
              <a:t>- DESERT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600200"/>
            <a:ext cx="66294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SUCCULENTS </a:t>
            </a:r>
            <a:r>
              <a:rPr lang="en-US" sz="2400" dirty="0"/>
              <a:t>store water in their stems and leaves.</a:t>
            </a:r>
          </a:p>
          <a:p>
            <a:r>
              <a:rPr lang="en-US" sz="2400" dirty="0"/>
              <a:t>Some plants have no leaves or leaves that only grow after it </a:t>
            </a:r>
            <a:r>
              <a:rPr lang="en-US" sz="2400" dirty="0" smtClean="0"/>
              <a:t>rains – do photosynthesis </a:t>
            </a:r>
            <a:r>
              <a:rPr lang="en-US" sz="2400" dirty="0"/>
              <a:t>in their green stems.</a:t>
            </a:r>
          </a:p>
          <a:p>
            <a:r>
              <a:rPr lang="en-US" sz="2400" dirty="0"/>
              <a:t>Long roots spread out wide or go </a:t>
            </a:r>
            <a:r>
              <a:rPr lang="en-US" sz="2400" dirty="0" smtClean="0"/>
              <a:t>deep.</a:t>
            </a:r>
          </a:p>
          <a:p>
            <a:r>
              <a:rPr lang="en-US" sz="2400" dirty="0" smtClean="0"/>
              <a:t>Leaves </a:t>
            </a:r>
            <a:r>
              <a:rPr lang="en-US" sz="2400" dirty="0"/>
              <a:t>with hair help shade the plant, reducing water loss.</a:t>
            </a:r>
          </a:p>
          <a:p>
            <a:r>
              <a:rPr lang="en-US" sz="2400" dirty="0"/>
              <a:t>Some leaves turn during the day to expose a minimum surface area to the heat.</a:t>
            </a:r>
          </a:p>
          <a:p>
            <a:r>
              <a:rPr lang="en-US" sz="2400" dirty="0"/>
              <a:t>Grow slowly – uses less water.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29" y="833225"/>
            <a:ext cx="1511862" cy="56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497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31617"/>
            <a:ext cx="8057147" cy="1560716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ADAPTATIONS</a:t>
            </a:r>
            <a:br>
              <a:rPr lang="en-US" sz="5400" b="1" dirty="0"/>
            </a:br>
            <a:r>
              <a:rPr lang="en-US" sz="5400" b="1" dirty="0"/>
              <a:t>- GRASSLAND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95548"/>
            <a:ext cx="8229600" cy="4525963"/>
          </a:xfrm>
        </p:spPr>
        <p:txBody>
          <a:bodyPr/>
          <a:lstStyle/>
          <a:p>
            <a:r>
              <a:rPr lang="en-US" sz="2800" dirty="0"/>
              <a:t>Roots extend deep into the ground to absorb as much moisture as they can.</a:t>
            </a:r>
          </a:p>
          <a:p>
            <a:r>
              <a:rPr lang="en-US" sz="2800" dirty="0"/>
              <a:t>Prairie grasses have narrow leaves which slow water loss.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31058"/>
            <a:ext cx="7254281" cy="2059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50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/>
              <a:t>ADAPTATIONS</a:t>
            </a:r>
            <a:br>
              <a:rPr lang="en-US" sz="5400" b="1" dirty="0"/>
            </a:br>
            <a:r>
              <a:rPr lang="en-US" sz="5400" b="1" dirty="0"/>
              <a:t>- TAIGA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224" y="2438400"/>
            <a:ext cx="8229600" cy="4525963"/>
          </a:xfrm>
        </p:spPr>
        <p:txBody>
          <a:bodyPr/>
          <a:lstStyle/>
          <a:p>
            <a:r>
              <a:rPr lang="en-US" sz="2800" dirty="0"/>
              <a:t>Many trees have needle-like leaves whose shape reduced water loss</a:t>
            </a:r>
          </a:p>
          <a:p>
            <a:r>
              <a:rPr lang="en-US" sz="2800" dirty="0"/>
              <a:t>Waxy coating on leaves prevents evaporation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349338"/>
            <a:ext cx="6824590" cy="2324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30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74638"/>
            <a:ext cx="6400800" cy="1858962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ADAPTATIONS– TROPICAL RAIN FOREST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2456596"/>
            <a:ext cx="6577928" cy="4435523"/>
          </a:xfrm>
        </p:spPr>
        <p:txBody>
          <a:bodyPr>
            <a:normAutofit fontScale="70000" lnSpcReduction="20000"/>
          </a:bodyPr>
          <a:lstStyle/>
          <a:p>
            <a:r>
              <a:rPr lang="en-US" sz="4500" dirty="0" smtClean="0"/>
              <a:t>Drip </a:t>
            </a:r>
            <a:r>
              <a:rPr lang="en-US" sz="4500" dirty="0"/>
              <a:t>tips and waxy surfaces allow water to run off to discourage growth of bacteria and fungi.</a:t>
            </a:r>
          </a:p>
          <a:p>
            <a:r>
              <a:rPr lang="en-US" sz="4500" dirty="0"/>
              <a:t>Smooth bark or waxy flowers speed the run-off of water.</a:t>
            </a:r>
          </a:p>
          <a:p>
            <a:r>
              <a:rPr lang="en-US" sz="4500" dirty="0"/>
              <a:t>Many bromeliads are epiphytes (plant that live on other plants).  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34" y="151680"/>
            <a:ext cx="1757363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0" y="1905133"/>
            <a:ext cx="1768307" cy="145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09" y="3377527"/>
            <a:ext cx="1721644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09" y="4924701"/>
            <a:ext cx="1726540" cy="1830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074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ADAPTATIONS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0" lvl="0" indent="0">
              <a:buNone/>
            </a:pPr>
            <a:r>
              <a:rPr lang="en-US" b="1" dirty="0"/>
              <a:t>Growth Adjustment</a:t>
            </a:r>
          </a:p>
          <a:p>
            <a:pPr lvl="0"/>
            <a:r>
              <a:rPr lang="en-US" b="1" dirty="0"/>
              <a:t>Gravitropism or Geotropism– </a:t>
            </a:r>
            <a:r>
              <a:rPr lang="en-US" dirty="0"/>
              <a:t>a growth response to </a:t>
            </a:r>
            <a:r>
              <a:rPr lang="en-US" b="1" dirty="0">
                <a:solidFill>
                  <a:srgbClr val="0070C0"/>
                </a:solidFill>
              </a:rPr>
              <a:t>gravitational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forces.</a:t>
            </a:r>
          </a:p>
          <a:p>
            <a:pPr lvl="0"/>
            <a:r>
              <a:rPr lang="en-US" b="1" dirty="0"/>
              <a:t>Phototropism—</a:t>
            </a:r>
            <a:r>
              <a:rPr lang="en-US" dirty="0"/>
              <a:t> when stems/leaves adjust the direction of growth in response to </a:t>
            </a:r>
            <a:r>
              <a:rPr lang="en-US" b="1" dirty="0">
                <a:solidFill>
                  <a:srgbClr val="0070C0"/>
                </a:solidFill>
              </a:rPr>
              <a:t>light</a:t>
            </a:r>
          </a:p>
          <a:p>
            <a:pPr lvl="0"/>
            <a:r>
              <a:rPr lang="en-US" b="1" dirty="0" err="1"/>
              <a:t>Thigmotropism</a:t>
            </a:r>
            <a:r>
              <a:rPr lang="en-US" b="1" dirty="0"/>
              <a:t>—</a:t>
            </a:r>
            <a:r>
              <a:rPr lang="en-US" dirty="0"/>
              <a:t> plants shift a direction of growth as they </a:t>
            </a:r>
            <a:r>
              <a:rPr lang="en-US" b="1" dirty="0">
                <a:solidFill>
                  <a:srgbClr val="0070C0"/>
                </a:solidFill>
              </a:rPr>
              <a:t>contact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objects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04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ADAPTATIONS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948801"/>
          </a:xfrm>
          <a:noFill/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en-US" b="1" dirty="0"/>
              <a:t>Hormones</a:t>
            </a:r>
          </a:p>
          <a:p>
            <a:pPr lvl="1"/>
            <a:r>
              <a:rPr lang="en-US" sz="2800" b="1" dirty="0">
                <a:solidFill>
                  <a:srgbClr val="0070C0"/>
                </a:solidFill>
              </a:rPr>
              <a:t>Auxin</a:t>
            </a:r>
            <a:r>
              <a:rPr lang="en-US" sz="2800" dirty="0"/>
              <a:t> - hormone responsible for </a:t>
            </a:r>
            <a:r>
              <a:rPr lang="en-US" sz="2800" b="1" dirty="0">
                <a:solidFill>
                  <a:srgbClr val="0070C0"/>
                </a:solidFill>
              </a:rPr>
              <a:t>regulating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phototropism in a plant by stimulating the elongation of cells and helps promote the growth of fruit.</a:t>
            </a:r>
          </a:p>
          <a:p>
            <a:pPr lvl="1"/>
            <a:r>
              <a:rPr lang="en-US" sz="2800" b="1" dirty="0">
                <a:solidFill>
                  <a:srgbClr val="0070C0"/>
                </a:solidFill>
              </a:rPr>
              <a:t>Abscisic Acid </a:t>
            </a:r>
            <a:r>
              <a:rPr lang="en-US" sz="2800" dirty="0"/>
              <a:t>- inhibits plant growth during times of stress such as cold temperature or drought.</a:t>
            </a:r>
          </a:p>
          <a:p>
            <a:pPr lvl="1"/>
            <a:r>
              <a:rPr lang="en-US" sz="2800" b="1" dirty="0">
                <a:solidFill>
                  <a:srgbClr val="0070C0"/>
                </a:solidFill>
              </a:rPr>
              <a:t>Gibberellins</a:t>
            </a:r>
            <a:r>
              <a:rPr lang="en-US" sz="2800" dirty="0"/>
              <a:t> - growth hormones that cause plants to grow taller and increase the rate of seed germination and bud development.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5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20th Century Font" pitchFamily="2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20th Century Font" pitchFamily="2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9pPr>
          </a:lstStyle>
          <a:p>
            <a:fld id="{AEB05EE8-1F3B-464E-B992-E266E0CEA3A1}" type="slidenum">
              <a:rPr lang="en-US" altLang="en-US" sz="800">
                <a:solidFill>
                  <a:schemeClr val="bg1"/>
                </a:solidFill>
                <a:latin typeface="Tahoma" pitchFamily="34" charset="0"/>
              </a:rPr>
              <a:pPr/>
              <a:t>25</a:t>
            </a:fld>
            <a:endParaRPr lang="en-US" altLang="en-US" sz="800">
              <a:solidFill>
                <a:schemeClr val="bg1"/>
              </a:solidFill>
              <a:latin typeface="Tahom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25722"/>
              </p:ext>
            </p:extLst>
          </p:nvPr>
        </p:nvGraphicFramePr>
        <p:xfrm>
          <a:off x="257904" y="1397000"/>
          <a:ext cx="8815758" cy="477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7879">
                  <a:extLst>
                    <a:ext uri="{9D8B030D-6E8A-4147-A177-3AD203B41FA5}">
                      <a16:colId xmlns="" xmlns:a16="http://schemas.microsoft.com/office/drawing/2014/main" val="1045510627"/>
                    </a:ext>
                  </a:extLst>
                </a:gridCol>
                <a:gridCol w="4407879">
                  <a:extLst>
                    <a:ext uri="{9D8B030D-6E8A-4147-A177-3AD203B41FA5}">
                      <a16:colId xmlns="" xmlns:a16="http://schemas.microsoft.com/office/drawing/2014/main" val="1709025799"/>
                    </a:ext>
                  </a:extLst>
                </a:gridCol>
              </a:tblGrid>
              <a:tr h="536292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solidFill>
                            <a:schemeClr val="tx1"/>
                          </a:solidFill>
                        </a:rPr>
                        <a:t>Domains</a:t>
                      </a:r>
                    </a:p>
                  </a:txBody>
                  <a:tcPr marL="132236" marR="132236" marT="66118" marB="661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EUKARYA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32236" marR="132236" marT="66118" marB="66118"/>
                </a:tc>
                <a:extLst>
                  <a:ext uri="{0D108BD9-81ED-4DB2-BD59-A6C34878D82A}">
                    <a16:rowId xmlns="" xmlns:a16="http://schemas.microsoft.com/office/drawing/2014/main" val="580344562"/>
                  </a:ext>
                </a:extLst>
              </a:tr>
              <a:tr h="536292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/>
                        <a:t>Kingdoms</a:t>
                      </a:r>
                      <a:endParaRPr lang="en-US" sz="2600" b="1" dirty="0"/>
                    </a:p>
                  </a:txBody>
                  <a:tcPr marL="132236" marR="132236" marT="66118" marB="661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PLANT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2236" marR="132236" marT="66118" marB="66118"/>
                </a:tc>
                <a:extLst>
                  <a:ext uri="{0D108BD9-81ED-4DB2-BD59-A6C34878D82A}">
                    <a16:rowId xmlns="" xmlns:a16="http://schemas.microsoft.com/office/drawing/2014/main" val="1450630472"/>
                  </a:ext>
                </a:extLst>
              </a:tr>
              <a:tr h="925654"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Type – Prokaryote or Eukaryote</a:t>
                      </a:r>
                      <a:endParaRPr lang="en-US" sz="2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2236" marR="132236" marT="66118" marB="661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EUKARYOTE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32236" marR="132236" marT="66118" marB="66118"/>
                </a:tc>
                <a:extLst>
                  <a:ext uri="{0D108BD9-81ED-4DB2-BD59-A6C34878D82A}">
                    <a16:rowId xmlns="" xmlns:a16="http://schemas.microsoft.com/office/drawing/2014/main" val="2177834175"/>
                  </a:ext>
                </a:extLst>
              </a:tr>
              <a:tr h="9256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cells – Unicellular or Multicellular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2236" marR="132236" marT="66118" marB="661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MULTICELLULAR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32236" marR="132236" marT="66118" marB="66118"/>
                </a:tc>
                <a:extLst>
                  <a:ext uri="{0D108BD9-81ED-4DB2-BD59-A6C34878D82A}">
                    <a16:rowId xmlns="" xmlns:a16="http://schemas.microsoft.com/office/drawing/2014/main" val="1934851100"/>
                  </a:ext>
                </a:extLst>
              </a:tr>
              <a:tr h="9256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Structure – Cell wall composition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2236" marR="132236" marT="66118" marB="661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CELL</a:t>
                      </a:r>
                      <a:r>
                        <a:rPr lang="en-US" sz="2600" b="1" baseline="0" dirty="0" smtClean="0">
                          <a:solidFill>
                            <a:srgbClr val="0070C0"/>
                          </a:solidFill>
                        </a:rPr>
                        <a:t> WALL MADE WITH CELLULOSE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32236" marR="132236" marT="66118" marB="66118"/>
                </a:tc>
                <a:extLst>
                  <a:ext uri="{0D108BD9-81ED-4DB2-BD59-A6C34878D82A}">
                    <a16:rowId xmlns="" xmlns:a16="http://schemas.microsoft.com/office/drawing/2014/main" val="2002761612"/>
                  </a:ext>
                </a:extLst>
              </a:tr>
              <a:tr h="9256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– Autotroph or Heterotroph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2236" marR="132236" marT="66118" marB="661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AUTOTROPHS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32236" marR="132236" marT="66118" marB="66118"/>
                </a:tc>
                <a:extLst>
                  <a:ext uri="{0D108BD9-81ED-4DB2-BD59-A6C34878D82A}">
                    <a16:rowId xmlns="" xmlns:a16="http://schemas.microsoft.com/office/drawing/2014/main" val="3442545922"/>
                  </a:ext>
                </a:extLst>
              </a:tr>
            </a:tbl>
          </a:graphicData>
        </a:graphic>
      </p:graphicFrame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85800" y="26988"/>
            <a:ext cx="7772400" cy="81121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5400" b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DOMAINS</a:t>
            </a:r>
          </a:p>
        </p:txBody>
      </p:sp>
    </p:spTree>
    <p:extLst>
      <p:ext uri="{BB962C8B-B14F-4D97-AF65-F5344CB8AC3E}">
        <p14:creationId xmlns:p14="http://schemas.microsoft.com/office/powerpoint/2010/main" val="428431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 smtClean="0"/>
              <a:t>ANIMALS</a:t>
            </a:r>
            <a:endParaRPr lang="en-US" altLang="en-US" sz="5400" b="1" dirty="0"/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62400" cy="4525963"/>
          </a:xfrm>
        </p:spPr>
        <p:txBody>
          <a:bodyPr/>
          <a:lstStyle/>
          <a:p>
            <a:pPr eaLnBrk="1" hangingPunct="1"/>
            <a:r>
              <a:rPr lang="en-US" altLang="en-US"/>
              <a:t>Multicellular eukaryotes</a:t>
            </a:r>
          </a:p>
          <a:p>
            <a:pPr eaLnBrk="1" hangingPunct="1"/>
            <a:r>
              <a:rPr lang="en-US" altLang="en-US"/>
              <a:t>Heterotrophs</a:t>
            </a:r>
          </a:p>
          <a:p>
            <a:pPr eaLnBrk="1" hangingPunct="1"/>
            <a:r>
              <a:rPr lang="en-US" altLang="en-US"/>
              <a:t>Reproduce sexually and asexually</a:t>
            </a:r>
          </a:p>
        </p:txBody>
      </p:sp>
      <p:pic>
        <p:nvPicPr>
          <p:cNvPr id="78852" name="Picture 5" descr="http://www.myteacherpages.com/webpages/MrsThonus/photos/154182/african%20animal%20coll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371600"/>
            <a:ext cx="4724400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07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20th Century Font" pitchFamily="2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20th Century Font" pitchFamily="2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9pPr>
          </a:lstStyle>
          <a:p>
            <a:fld id="{AAAEBE4C-DAA7-484C-847B-79B8BBD40881}" type="slidenum">
              <a:rPr lang="en-US" altLang="en-US" sz="800">
                <a:solidFill>
                  <a:schemeClr val="bg1"/>
                </a:solidFill>
                <a:latin typeface="Tahoma" pitchFamily="34" charset="0"/>
              </a:rPr>
              <a:pPr/>
              <a:t>27</a:t>
            </a:fld>
            <a:endParaRPr lang="en-US" altLang="en-US" sz="800">
              <a:solidFill>
                <a:schemeClr val="bg1"/>
              </a:solidFill>
              <a:latin typeface="Tahom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4483"/>
              </p:ext>
            </p:extLst>
          </p:nvPr>
        </p:nvGraphicFramePr>
        <p:xfrm>
          <a:off x="304800" y="1397000"/>
          <a:ext cx="8569604" cy="4733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802">
                  <a:extLst>
                    <a:ext uri="{9D8B030D-6E8A-4147-A177-3AD203B41FA5}">
                      <a16:colId xmlns="" xmlns:a16="http://schemas.microsoft.com/office/drawing/2014/main" val="1045510627"/>
                    </a:ext>
                  </a:extLst>
                </a:gridCol>
                <a:gridCol w="4284802">
                  <a:extLst>
                    <a:ext uri="{9D8B030D-6E8A-4147-A177-3AD203B41FA5}">
                      <a16:colId xmlns="" xmlns:a16="http://schemas.microsoft.com/office/drawing/2014/main" val="1709025799"/>
                    </a:ext>
                  </a:extLst>
                </a:gridCol>
              </a:tblGrid>
              <a:tr h="521318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solidFill>
                            <a:schemeClr val="tx1"/>
                          </a:solidFill>
                        </a:rPr>
                        <a:t>Domains</a:t>
                      </a:r>
                    </a:p>
                  </a:txBody>
                  <a:tcPr marL="128544" marR="128544" marT="64272" marB="642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EUKARYA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28544" marR="128544" marT="64272" marB="64272"/>
                </a:tc>
                <a:extLst>
                  <a:ext uri="{0D108BD9-81ED-4DB2-BD59-A6C34878D82A}">
                    <a16:rowId xmlns="" xmlns:a16="http://schemas.microsoft.com/office/drawing/2014/main" val="580344562"/>
                  </a:ext>
                </a:extLst>
              </a:tr>
              <a:tr h="521318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/>
                        <a:t>Kingdoms</a:t>
                      </a:r>
                      <a:endParaRPr lang="en-US" sz="2600" b="1" dirty="0"/>
                    </a:p>
                  </a:txBody>
                  <a:tcPr marL="128544" marR="128544" marT="64272" marB="642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ANIMALS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28544" marR="128544" marT="64272" marB="64272"/>
                </a:tc>
                <a:extLst>
                  <a:ext uri="{0D108BD9-81ED-4DB2-BD59-A6C34878D82A}">
                    <a16:rowId xmlns="" xmlns:a16="http://schemas.microsoft.com/office/drawing/2014/main" val="1450630472"/>
                  </a:ext>
                </a:extLst>
              </a:tr>
              <a:tr h="914091"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Type – Prokaryote or Eukaryote</a:t>
                      </a:r>
                      <a:endParaRPr lang="en-US" sz="2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544" marR="128544" marT="64272" marB="642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EUKARYOTE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28544" marR="128544" marT="64272" marB="64272"/>
                </a:tc>
                <a:extLst>
                  <a:ext uri="{0D108BD9-81ED-4DB2-BD59-A6C34878D82A}">
                    <a16:rowId xmlns="" xmlns:a16="http://schemas.microsoft.com/office/drawing/2014/main" val="2177834175"/>
                  </a:ext>
                </a:extLst>
              </a:tr>
              <a:tr h="9140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cells – Unicellular or Multicellular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544" marR="128544" marT="64272" marB="642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MULTICELLULAR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28544" marR="128544" marT="64272" marB="64272"/>
                </a:tc>
                <a:extLst>
                  <a:ext uri="{0D108BD9-81ED-4DB2-BD59-A6C34878D82A}">
                    <a16:rowId xmlns="" xmlns:a16="http://schemas.microsoft.com/office/drawing/2014/main" val="1934851100"/>
                  </a:ext>
                </a:extLst>
              </a:tr>
              <a:tr h="9140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Structure – Cell wall composition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544" marR="128544" marT="64272" marB="642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NO CELL WALL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28544" marR="128544" marT="64272" marB="64272"/>
                </a:tc>
                <a:extLst>
                  <a:ext uri="{0D108BD9-81ED-4DB2-BD59-A6C34878D82A}">
                    <a16:rowId xmlns="" xmlns:a16="http://schemas.microsoft.com/office/drawing/2014/main" val="2002761612"/>
                  </a:ext>
                </a:extLst>
              </a:tr>
              <a:tr h="9140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– Autotroph or Heterotroph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544" marR="128544" marT="64272" marB="642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0070C0"/>
                          </a:solidFill>
                        </a:rPr>
                        <a:t>HETEROTROPHS</a:t>
                      </a:r>
                      <a:endParaRPr lang="en-US" sz="2600" b="1" dirty="0">
                        <a:solidFill>
                          <a:srgbClr val="0070C0"/>
                        </a:solidFill>
                      </a:endParaRPr>
                    </a:p>
                  </a:txBody>
                  <a:tcPr marL="128544" marR="128544" marT="64272" marB="64272"/>
                </a:tc>
                <a:extLst>
                  <a:ext uri="{0D108BD9-81ED-4DB2-BD59-A6C34878D82A}">
                    <a16:rowId xmlns="" xmlns:a16="http://schemas.microsoft.com/office/drawing/2014/main" val="3442545922"/>
                  </a:ext>
                </a:extLst>
              </a:tr>
            </a:tbl>
          </a:graphicData>
        </a:graphic>
      </p:graphicFrame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85800" y="26988"/>
            <a:ext cx="7772400" cy="81121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5400" b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DOMAINS</a:t>
            </a:r>
          </a:p>
        </p:txBody>
      </p:sp>
    </p:spTree>
    <p:extLst>
      <p:ext uri="{BB962C8B-B14F-4D97-AF65-F5344CB8AC3E}">
        <p14:creationId xmlns:p14="http://schemas.microsoft.com/office/powerpoint/2010/main" val="243341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6976699" cy="24202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Reflexes</a:t>
            </a:r>
          </a:p>
          <a:p>
            <a:r>
              <a:rPr lang="en-US" sz="2400" dirty="0"/>
              <a:t>Automatic response that requires no thinking at all.</a:t>
            </a:r>
          </a:p>
          <a:p>
            <a:r>
              <a:rPr lang="en-US" sz="2400" dirty="0"/>
              <a:t>a simple, inborn, automatic response by a part of the body to a stimulus.</a:t>
            </a:r>
          </a:p>
          <a:p>
            <a:r>
              <a:rPr lang="en-US" sz="2400" dirty="0"/>
              <a:t>Reflexes help animals respond quickly to a stimulus, thus protecting them from harm.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770433"/>
            <a:ext cx="5241337" cy="1944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24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6976699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Instincts</a:t>
            </a:r>
          </a:p>
          <a:p>
            <a:r>
              <a:rPr lang="en-US" sz="2800" dirty="0"/>
              <a:t>something which is engrained into that animal when it is still developing and hasn't even been born yet. </a:t>
            </a:r>
          </a:p>
          <a:p>
            <a:r>
              <a:rPr lang="en-US" sz="2800" dirty="0"/>
              <a:t>Instinct is thought to be hereditary, passed on from the parents.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89" y="4527166"/>
            <a:ext cx="2389105" cy="2177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99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421" y="2301921"/>
            <a:ext cx="4073858" cy="36515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/>
              <a:t>Territoriality</a:t>
            </a:r>
          </a:p>
          <a:p>
            <a:r>
              <a:rPr lang="en-US" sz="3200" dirty="0"/>
              <a:t>Animals that have territories will defend their space against others in their species or (sometimes) against other species.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00" y="2519790"/>
            <a:ext cx="3529013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15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524000"/>
            <a:ext cx="6649152" cy="36515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Aggression</a:t>
            </a:r>
          </a:p>
          <a:p>
            <a:r>
              <a:rPr lang="en-US" sz="2800" dirty="0"/>
              <a:t> A threatening behavior that one animal uses to gain control over another.</a:t>
            </a:r>
          </a:p>
          <a:p>
            <a:r>
              <a:rPr lang="en-US" sz="2800" dirty="0"/>
              <a:t>Used to fend off predators and competitors</a:t>
            </a:r>
          </a:p>
          <a:p>
            <a:r>
              <a:rPr lang="en-US" sz="2800" dirty="0"/>
              <a:t>Used to protect young and food sources.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956838"/>
            <a:ext cx="5129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79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1740" y="2110852"/>
            <a:ext cx="6976699" cy="36515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b="1" dirty="0"/>
              <a:t>Submission</a:t>
            </a:r>
          </a:p>
          <a:p>
            <a:r>
              <a:rPr lang="en-US" sz="3200" dirty="0"/>
              <a:t>The weaker animal</a:t>
            </a:r>
          </a:p>
          <a:p>
            <a:r>
              <a:rPr lang="en-US" sz="3200" dirty="0"/>
              <a:t>involves an individual indicating by an act or posture that it will not challenge a dominant individual in a social group.</a:t>
            </a:r>
            <a:endParaRPr lang="en-US" sz="3200" baseline="30000" dirty="0"/>
          </a:p>
          <a:p>
            <a:r>
              <a:rPr lang="en-US" sz="3200" dirty="0"/>
              <a:t>Helps maintain a social group hierarchy.</a:t>
            </a:r>
          </a:p>
        </p:txBody>
      </p:sp>
    </p:spTree>
    <p:extLst>
      <p:ext uri="{BB962C8B-B14F-4D97-AF65-F5344CB8AC3E}">
        <p14:creationId xmlns:p14="http://schemas.microsoft.com/office/powerpoint/2010/main" val="408610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211" y="1577722"/>
            <a:ext cx="8256789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Courtship</a:t>
            </a:r>
          </a:p>
          <a:p>
            <a:r>
              <a:rPr lang="en-US" sz="3200" dirty="0"/>
              <a:t>To find a mate</a:t>
            </a:r>
          </a:p>
          <a:p>
            <a:r>
              <a:rPr lang="en-US" sz="3200" dirty="0"/>
              <a:t>Courtship behavior helps many animals identify healthy mates.</a:t>
            </a:r>
          </a:p>
          <a:p>
            <a:r>
              <a:rPr lang="en-US" sz="3200" dirty="0"/>
              <a:t>Animal sends out stimuli in order to attract a member of the opposite sex.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61" y="5229226"/>
            <a:ext cx="7615238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3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1740" y="2110852"/>
            <a:ext cx="6976699" cy="36515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/>
              <a:t>Behavior Cycles</a:t>
            </a:r>
          </a:p>
          <a:p>
            <a:r>
              <a:rPr lang="en-US" sz="2800" dirty="0"/>
              <a:t>Many animals respond to periodic changes in the environment with daily or seasonal cycles of behavior.</a:t>
            </a:r>
          </a:p>
          <a:p>
            <a:endParaRPr lang="en-US" sz="2800" dirty="0"/>
          </a:p>
          <a:p>
            <a:r>
              <a:rPr lang="en-US" sz="2800" b="1" dirty="0">
                <a:solidFill>
                  <a:srgbClr val="0070C0"/>
                </a:solidFill>
              </a:rPr>
              <a:t>circadian rhythm </a:t>
            </a:r>
            <a:r>
              <a:rPr lang="en-US" sz="2800" dirty="0"/>
              <a:t>– occur in </a:t>
            </a:r>
            <a:r>
              <a:rPr lang="en-US" sz="2800" b="1" dirty="0">
                <a:solidFill>
                  <a:srgbClr val="0070C0"/>
                </a:solidFill>
              </a:rPr>
              <a:t>daily</a:t>
            </a:r>
            <a:r>
              <a:rPr lang="en-US" sz="2800" dirty="0"/>
              <a:t> patterns; uses external cues; important in the feeding and sleeping patterns of all animals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4476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1740" y="2110852"/>
            <a:ext cx="6976699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Migration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/>
              <a:t>– periodic movement from one place to another and then back again.</a:t>
            </a:r>
          </a:p>
          <a:p>
            <a:pPr>
              <a:buFontTx/>
              <a:buChar char="-"/>
            </a:pPr>
            <a:r>
              <a:rPr lang="en-US" sz="2800" dirty="0"/>
              <a:t>Uses geographical clues</a:t>
            </a:r>
          </a:p>
          <a:p>
            <a:pPr>
              <a:buFontTx/>
              <a:buChar char="-"/>
            </a:pPr>
            <a:r>
              <a:rPr lang="en-US" sz="2800" dirty="0"/>
              <a:t>Uses the Earth’s magnetic field</a:t>
            </a:r>
          </a:p>
          <a:p>
            <a:pPr>
              <a:buFontTx/>
              <a:buChar char="-"/>
            </a:pPr>
            <a:r>
              <a:rPr lang="en-US" sz="2800" dirty="0"/>
              <a:t>Can be triggered by hormones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673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362200"/>
            <a:ext cx="6976699" cy="36515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b="1" dirty="0"/>
              <a:t>Behavior Cycles</a:t>
            </a:r>
            <a:endParaRPr lang="en-US" sz="2800" dirty="0"/>
          </a:p>
          <a:p>
            <a:r>
              <a:rPr lang="en-US" sz="2800" b="1" dirty="0">
                <a:solidFill>
                  <a:srgbClr val="0070C0"/>
                </a:solidFill>
              </a:rPr>
              <a:t>Hibernation</a:t>
            </a:r>
            <a:r>
              <a:rPr lang="en-US" sz="2800" dirty="0"/>
              <a:t> </a:t>
            </a:r>
          </a:p>
          <a:p>
            <a:r>
              <a:rPr lang="en-US" sz="2800" dirty="0"/>
              <a:t>dormancy during winter</a:t>
            </a:r>
            <a:r>
              <a:rPr lang="en-US" sz="2800" b="1" dirty="0"/>
              <a:t>; </a:t>
            </a:r>
          </a:p>
          <a:p>
            <a:r>
              <a:rPr lang="en-US" sz="2800" dirty="0"/>
              <a:t>characterized by low body temperature, slow breathing and heart rate, and low metabolic rate; </a:t>
            </a:r>
          </a:p>
          <a:p>
            <a:r>
              <a:rPr lang="en-US" sz="2800" dirty="0"/>
              <a:t>reducing the need for food</a:t>
            </a:r>
          </a:p>
          <a:p>
            <a:r>
              <a:rPr lang="en-US" sz="2800" dirty="0"/>
              <a:t>Can be caused by temperature change or day length change.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239" y="1714305"/>
            <a:ext cx="30003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15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1740" y="2110852"/>
            <a:ext cx="3702652" cy="36515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Behavior Cycles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Estivation</a:t>
            </a:r>
            <a:r>
              <a:rPr lang="en-US" sz="2800" dirty="0"/>
              <a:t> </a:t>
            </a:r>
          </a:p>
          <a:p>
            <a:pPr>
              <a:buFontTx/>
              <a:buChar char="-"/>
            </a:pPr>
            <a:r>
              <a:rPr lang="en-US" sz="2800" dirty="0"/>
              <a:t>dormancy during summer; </a:t>
            </a:r>
          </a:p>
          <a:p>
            <a:pPr>
              <a:buFontTx/>
              <a:buChar char="-"/>
            </a:pPr>
            <a:r>
              <a:rPr lang="en-US" sz="2800" dirty="0"/>
              <a:t>animals slow their activity for the hot, dry summer months. 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4392" y="2336540"/>
            <a:ext cx="1950244" cy="2324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4145" y="2931854"/>
            <a:ext cx="1221581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02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 smtClean="0"/>
              <a:t>LEARNED BEHAVIOR</a:t>
            </a:r>
            <a:endParaRPr lang="en-US" altLang="en-US" sz="5400" b="1" dirty="0"/>
          </a:p>
        </p:txBody>
      </p:sp>
      <p:sp>
        <p:nvSpPr>
          <p:cNvPr id="104451" name="Content Placeholder 2"/>
          <p:cNvSpPr>
            <a:spLocks noGrp="1"/>
          </p:cNvSpPr>
          <p:nvPr>
            <p:ph idx="1"/>
          </p:nvPr>
        </p:nvSpPr>
        <p:spPr>
          <a:xfrm>
            <a:off x="4495800" y="1600200"/>
            <a:ext cx="4419600" cy="4525963"/>
          </a:xfrm>
        </p:spPr>
        <p:txBody>
          <a:bodyPr/>
          <a:lstStyle/>
          <a:p>
            <a:pPr eaLnBrk="1" hangingPunct="1"/>
            <a:r>
              <a:rPr lang="en-US" altLang="en-US"/>
              <a:t>Behavior an animal acquires during its lifetime</a:t>
            </a:r>
          </a:p>
          <a:p>
            <a:pPr eaLnBrk="1" hangingPunct="1"/>
            <a:r>
              <a:rPr lang="en-US" altLang="en-US"/>
              <a:t>Includes</a:t>
            </a:r>
          </a:p>
          <a:p>
            <a:pPr lvl="1" eaLnBrk="1" hangingPunct="1"/>
            <a:r>
              <a:rPr lang="en-US" altLang="en-US"/>
              <a:t>Habituation</a:t>
            </a:r>
          </a:p>
          <a:p>
            <a:pPr lvl="1" eaLnBrk="1" hangingPunct="1"/>
            <a:r>
              <a:rPr lang="en-US" altLang="en-US"/>
              <a:t>Conditioning</a:t>
            </a:r>
          </a:p>
          <a:p>
            <a:pPr lvl="1" eaLnBrk="1" hangingPunct="1"/>
            <a:r>
              <a:rPr lang="en-US" altLang="en-US"/>
              <a:t>Trial and error</a:t>
            </a:r>
          </a:p>
        </p:txBody>
      </p:sp>
      <p:pic>
        <p:nvPicPr>
          <p:cNvPr id="104452" name="Picture 5" descr="http://lib.ck.tp.edu.tw/monthly_theme/0705/classical_conditionin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42672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58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LEARNED BEHAVIOR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408384"/>
            <a:ext cx="6577928" cy="3651504"/>
          </a:xfrm>
        </p:spPr>
        <p:txBody>
          <a:bodyPr>
            <a:normAutofit/>
          </a:bodyPr>
          <a:lstStyle/>
          <a:p>
            <a:r>
              <a:rPr lang="en-US" sz="2800" dirty="0"/>
              <a:t>these behaviors are </a:t>
            </a:r>
            <a:r>
              <a:rPr lang="en-US" sz="2800" b="1" dirty="0">
                <a:solidFill>
                  <a:srgbClr val="FF0000"/>
                </a:solidFill>
              </a:rPr>
              <a:t>acquired</a:t>
            </a:r>
            <a:r>
              <a:rPr lang="en-US" sz="2800" dirty="0"/>
              <a:t> or learned over time. </a:t>
            </a:r>
          </a:p>
          <a:p>
            <a:r>
              <a:rPr lang="en-US" sz="2800" dirty="0"/>
              <a:t>Organisms can alter their behaviors as a result of experience.</a:t>
            </a:r>
          </a:p>
          <a:p>
            <a:r>
              <a:rPr lang="en-US" sz="2800" dirty="0"/>
              <a:t>A result of previous experiences.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2" y="4326209"/>
            <a:ext cx="4141576" cy="2409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845" y="4384258"/>
            <a:ext cx="4203896" cy="219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2879" y="1418254"/>
            <a:ext cx="1574858" cy="18158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Allows animals to adapt!</a:t>
            </a:r>
          </a:p>
        </p:txBody>
      </p:sp>
    </p:spTree>
    <p:extLst>
      <p:ext uri="{BB962C8B-B14F-4D97-AF65-F5344CB8AC3E}">
        <p14:creationId xmlns:p14="http://schemas.microsoft.com/office/powerpoint/2010/main" val="339685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079" y="595641"/>
            <a:ext cx="6577928" cy="1560716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LEARNED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3416" y="2386138"/>
            <a:ext cx="4401404" cy="4235726"/>
          </a:xfrm>
        </p:spPr>
        <p:txBody>
          <a:bodyPr>
            <a:normAutofit fontScale="92500" lnSpcReduction="20000"/>
          </a:bodyPr>
          <a:lstStyle/>
          <a:p>
            <a:pPr marL="0" lvl="1" indent="0">
              <a:buNone/>
            </a:pPr>
            <a:r>
              <a:rPr lang="en-US" sz="2800" b="1" dirty="0"/>
              <a:t>Habituation</a:t>
            </a:r>
            <a:endParaRPr lang="en-US" sz="2800" dirty="0"/>
          </a:p>
          <a:p>
            <a:pPr marL="320040" lvl="1"/>
            <a:r>
              <a:rPr lang="en-US" sz="2800" dirty="0"/>
              <a:t>organism decreases or stops its response to a repetitive stimulus that neither rewards nor harms the animal</a:t>
            </a:r>
          </a:p>
          <a:p>
            <a:pPr marL="320040" lvl="1"/>
            <a:r>
              <a:rPr lang="en-US" sz="2800" dirty="0"/>
              <a:t>The simplest type of learning.</a:t>
            </a:r>
          </a:p>
          <a:p>
            <a:pPr marL="320040" lvl="1"/>
            <a:r>
              <a:rPr lang="en-US" sz="2800" dirty="0"/>
              <a:t>By ignoring the stimulus, animals can spend their time and energy more efficiently.</a:t>
            </a:r>
          </a:p>
          <a:p>
            <a:pPr marL="320040" lvl="1"/>
            <a:endParaRPr lang="en-US" sz="3200" dirty="0"/>
          </a:p>
          <a:p>
            <a:endParaRPr lang="en-US" sz="28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2" y="2294318"/>
            <a:ext cx="4150519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33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079" y="595641"/>
            <a:ext cx="6577928" cy="1560716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LEARNED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590800"/>
            <a:ext cx="6976699" cy="36515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/>
              <a:t>Imprinting</a:t>
            </a:r>
          </a:p>
          <a:p>
            <a:r>
              <a:rPr lang="en-US" sz="2800" dirty="0"/>
              <a:t>when an organism forms an attachment to an object or other organism after birth and copies it. </a:t>
            </a:r>
          </a:p>
          <a:p>
            <a:r>
              <a:rPr lang="en-US" sz="2800" dirty="0"/>
              <a:t>For example, sparrows have an innate ability to recognize their own species’ song. To sing the complete version, the young birds must first hear it sung by the adults.</a:t>
            </a:r>
          </a:p>
        </p:txBody>
      </p:sp>
    </p:spTree>
    <p:extLst>
      <p:ext uri="{BB962C8B-B14F-4D97-AF65-F5344CB8AC3E}">
        <p14:creationId xmlns:p14="http://schemas.microsoft.com/office/powerpoint/2010/main" val="165047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079" y="595641"/>
            <a:ext cx="6577928" cy="1560716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ADAPTATIONS FOR DEFENSE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514600"/>
            <a:ext cx="6976699" cy="3651504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US" sz="2800" b="1" dirty="0"/>
              <a:t>Mechanical defense</a:t>
            </a:r>
            <a:r>
              <a:rPr lang="en-US" sz="2800" dirty="0"/>
              <a:t> </a:t>
            </a:r>
          </a:p>
          <a:p>
            <a:pPr lvl="0">
              <a:buFontTx/>
              <a:buChar char="-"/>
            </a:pPr>
            <a:r>
              <a:rPr lang="en-US" sz="2800" dirty="0"/>
              <a:t>occurs when an animal uses its physical structures such as claws, tusks, stingers and shells. </a:t>
            </a:r>
          </a:p>
          <a:p>
            <a:pPr lvl="0">
              <a:buFontTx/>
              <a:buChar char="-"/>
            </a:pPr>
            <a:r>
              <a:rPr lang="en-US" sz="2800" dirty="0"/>
              <a:t>Is incorporated into the physical structure of the organism.</a:t>
            </a:r>
          </a:p>
          <a:p>
            <a:pPr lvl="0">
              <a:buFontTx/>
              <a:buChar char="-"/>
            </a:pPr>
            <a:r>
              <a:rPr lang="en-US" sz="2800" dirty="0"/>
              <a:t>Other examples of mechanical defense include camouflage, cryptic coloration, disruptive coloration, counter shading, etc.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4860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MIMICRY</a:t>
            </a:r>
            <a:endParaRPr lang="en-US" sz="5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81200"/>
            <a:ext cx="6191250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96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CAMOUFLAGE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19200"/>
          </a:xfrm>
        </p:spPr>
        <p:txBody>
          <a:bodyPr/>
          <a:lstStyle/>
          <a:p>
            <a:r>
              <a:rPr lang="en-US" dirty="0" smtClean="0"/>
              <a:t>Use of a color from an animal’s surroundings.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" y="3276600"/>
            <a:ext cx="753427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48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079" y="595641"/>
            <a:ext cx="6577928" cy="1560716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ADAPTATIONS FOR DEFENSE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590800"/>
            <a:ext cx="7924800" cy="433316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sz="3100" b="1" dirty="0"/>
              <a:t>Chemical defense</a:t>
            </a:r>
            <a:r>
              <a:rPr lang="en-US" sz="3100" dirty="0"/>
              <a:t> occurs when the animal produces stinging sensations, paralysis, poisoning, or just a bad taste</a:t>
            </a:r>
          </a:p>
          <a:p>
            <a:r>
              <a:rPr lang="en-US" sz="3100" dirty="0"/>
              <a:t>Most common in insects, but the skunk is a particularly dramatic mammalian example. Another example includes the bombardier beetle which can accurately shoot a predator with a stream of boiling poison.</a:t>
            </a:r>
          </a:p>
          <a:p>
            <a:r>
              <a:rPr lang="en-US" sz="3100" dirty="0"/>
              <a:t>The most poisonous animal on earth is the 2 inch long (5cm) golden </a:t>
            </a:r>
            <a:r>
              <a:rPr lang="en-US" sz="3100" b="1" dirty="0"/>
              <a:t>poison dart frog</a:t>
            </a:r>
            <a:r>
              <a:rPr lang="en-US" sz="3100" dirty="0"/>
              <a:t>.  It has enough venom to kill 10 adult humans or 20,000 mice.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6790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 smtClean="0"/>
              <a:t>VIRUSES</a:t>
            </a:r>
            <a:endParaRPr lang="en-US" altLang="en-US" sz="5400" b="1" dirty="0"/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71800"/>
          </a:xfrm>
        </p:spPr>
        <p:txBody>
          <a:bodyPr/>
          <a:lstStyle/>
          <a:p>
            <a:pPr eaLnBrk="1" hangingPunct="1"/>
            <a:r>
              <a:rPr lang="en-US" altLang="en-US"/>
              <a:t>Not considered living things</a:t>
            </a:r>
          </a:p>
          <a:p>
            <a:pPr eaLnBrk="1" hangingPunct="1"/>
            <a:r>
              <a:rPr lang="en-US" altLang="en-US"/>
              <a:t>Pathogens that can mutate to resist vaccines</a:t>
            </a:r>
          </a:p>
          <a:p>
            <a:pPr eaLnBrk="1" hangingPunct="1"/>
            <a:r>
              <a:rPr lang="en-US" altLang="en-US"/>
              <a:t>Ex. HIV, Influenza, </a:t>
            </a:r>
          </a:p>
          <a:p>
            <a:pPr eaLnBrk="1" hangingPunct="1">
              <a:buFontTx/>
              <a:buNone/>
            </a:pPr>
            <a:r>
              <a:rPr lang="en-US" altLang="en-US"/>
              <a:t>   Smallpox</a:t>
            </a:r>
          </a:p>
        </p:txBody>
      </p:sp>
      <p:pic>
        <p:nvPicPr>
          <p:cNvPr id="87044" name="Picture 5" descr="http://img.sparknotes.com/figures/2/285caff64361a769a0850014b87c228c/structur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819400"/>
            <a:ext cx="30861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194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dirty="0"/>
              <a:t>VIRUSES</a:t>
            </a:r>
            <a:endParaRPr lang="en-US" sz="5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VIRUS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Viruses </a:t>
            </a:r>
            <a:r>
              <a:rPr lang="en-US" sz="2800" b="1" dirty="0">
                <a:solidFill>
                  <a:schemeClr val="tx1"/>
                </a:solidFill>
              </a:rPr>
              <a:t>are </a:t>
            </a:r>
            <a:r>
              <a:rPr lang="en-US" sz="2800" b="1" u="sng" dirty="0">
                <a:solidFill>
                  <a:schemeClr val="tx1"/>
                </a:solidFill>
              </a:rPr>
              <a:t>nonliving</a:t>
            </a:r>
            <a:r>
              <a:rPr lang="en-US" sz="2800" b="1" dirty="0">
                <a:solidFill>
                  <a:schemeClr val="tx1"/>
                </a:solidFill>
              </a:rPr>
              <a:t> particles that can only reproduce within a HOST CELL (living cell).</a:t>
            </a:r>
          </a:p>
          <a:p>
            <a:pPr lvl="0"/>
            <a:endParaRPr lang="en-US" sz="2800" b="1" dirty="0">
              <a:solidFill>
                <a:schemeClr val="tx1"/>
              </a:solidFill>
            </a:endParaRPr>
          </a:p>
          <a:p>
            <a:r>
              <a:rPr lang="en-US" altLang="en-US" sz="2800" b="1" dirty="0">
                <a:solidFill>
                  <a:schemeClr val="tx1"/>
                </a:solidFill>
              </a:rPr>
              <a:t>Incapable of reproducing </a:t>
            </a:r>
            <a:r>
              <a:rPr lang="en-US" altLang="en-US" sz="2800" b="1" dirty="0">
                <a:solidFill>
                  <a:srgbClr val="0070C0"/>
                </a:solidFill>
              </a:rPr>
              <a:t>independently</a:t>
            </a:r>
            <a:r>
              <a:rPr lang="en-US" altLang="en-US" sz="2800" b="1" dirty="0"/>
              <a:t>.</a:t>
            </a:r>
          </a:p>
          <a:p>
            <a:r>
              <a:rPr lang="en-US" altLang="en-US" sz="2800" b="1" u="sng" dirty="0">
                <a:solidFill>
                  <a:schemeClr val="tx1"/>
                </a:solidFill>
              </a:rPr>
              <a:t>Do not</a:t>
            </a:r>
            <a:r>
              <a:rPr lang="en-US" altLang="en-US" sz="2800" b="1" dirty="0">
                <a:solidFill>
                  <a:schemeClr val="tx1"/>
                </a:solidFill>
              </a:rPr>
              <a:t> </a:t>
            </a:r>
            <a:r>
              <a:rPr lang="en-US" altLang="en-US" sz="2800" b="1" dirty="0">
                <a:solidFill>
                  <a:srgbClr val="0070C0"/>
                </a:solidFill>
              </a:rPr>
              <a:t>grow</a:t>
            </a:r>
            <a:r>
              <a:rPr lang="en-US" altLang="en-US" sz="2800" b="1" dirty="0"/>
              <a:t>.</a:t>
            </a:r>
          </a:p>
          <a:p>
            <a:r>
              <a:rPr lang="en-US" altLang="en-US" sz="2800" b="1" u="sng" dirty="0">
                <a:solidFill>
                  <a:schemeClr val="tx1"/>
                </a:solidFill>
              </a:rPr>
              <a:t>Do not</a:t>
            </a:r>
            <a:r>
              <a:rPr lang="en-US" altLang="en-US" sz="2800" b="1" dirty="0">
                <a:solidFill>
                  <a:schemeClr val="tx1"/>
                </a:solidFill>
              </a:rPr>
              <a:t> have </a:t>
            </a:r>
            <a:r>
              <a:rPr lang="en-US" altLang="en-US" sz="2800" b="1" dirty="0">
                <a:solidFill>
                  <a:srgbClr val="0070C0"/>
                </a:solidFill>
              </a:rPr>
              <a:t>homeostasis</a:t>
            </a:r>
            <a:r>
              <a:rPr lang="en-US" altLang="en-US" sz="2800" b="1" dirty="0"/>
              <a:t>.</a:t>
            </a:r>
          </a:p>
          <a:p>
            <a:r>
              <a:rPr lang="en-US" altLang="en-US" sz="2800" b="1" u="sng" dirty="0">
                <a:solidFill>
                  <a:schemeClr val="tx1"/>
                </a:solidFill>
              </a:rPr>
              <a:t>Do not</a:t>
            </a:r>
            <a:r>
              <a:rPr lang="en-US" altLang="en-US" sz="2800" b="1" dirty="0">
                <a:solidFill>
                  <a:schemeClr val="tx1"/>
                </a:solidFill>
              </a:rPr>
              <a:t> </a:t>
            </a:r>
            <a:r>
              <a:rPr lang="en-US" altLang="en-US" sz="2800" b="1" dirty="0">
                <a:solidFill>
                  <a:srgbClr val="0070C0"/>
                </a:solidFill>
              </a:rPr>
              <a:t>metabolize</a:t>
            </a:r>
            <a:r>
              <a:rPr lang="en-US" altLang="en-US" sz="2800" b="1" dirty="0"/>
              <a:t>.</a:t>
            </a:r>
          </a:p>
          <a:p>
            <a:r>
              <a:rPr lang="en-US" altLang="en-US" sz="2800" b="1" dirty="0">
                <a:solidFill>
                  <a:schemeClr val="tx1"/>
                </a:solidFill>
              </a:rPr>
              <a:t>Can</a:t>
            </a:r>
            <a:r>
              <a:rPr lang="en-US" altLang="en-US" sz="2800" b="1" dirty="0"/>
              <a:t> </a:t>
            </a:r>
            <a:r>
              <a:rPr lang="en-US" altLang="en-US" sz="2800" b="1" dirty="0">
                <a:solidFill>
                  <a:srgbClr val="0070C0"/>
                </a:solidFill>
              </a:rPr>
              <a:t>crystallize</a:t>
            </a:r>
            <a:r>
              <a:rPr lang="en-US" altLang="en-US" sz="2800" b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48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dirty="0"/>
              <a:t>VIRUSES</a:t>
            </a:r>
            <a:endParaRPr lang="en-US" sz="5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Structure </a:t>
            </a:r>
            <a:r>
              <a:rPr lang="en-US" sz="3200" b="1" dirty="0">
                <a:solidFill>
                  <a:schemeClr val="tx1"/>
                </a:solidFill>
              </a:rPr>
              <a:t>and Function</a:t>
            </a:r>
          </a:p>
          <a:p>
            <a:pPr lvl="1"/>
            <a:r>
              <a:rPr lang="en-US" sz="2400" b="1" dirty="0">
                <a:solidFill>
                  <a:srgbClr val="0070C0"/>
                </a:solidFill>
              </a:rPr>
              <a:t>Nucleic </a:t>
            </a:r>
            <a:r>
              <a:rPr lang="en-US" sz="2400" b="1" dirty="0" smtClean="0">
                <a:solidFill>
                  <a:srgbClr val="0070C0"/>
                </a:solidFill>
              </a:rPr>
              <a:t>Acid </a:t>
            </a:r>
            <a:r>
              <a:rPr lang="en-US" sz="2400" b="1" dirty="0">
                <a:solidFill>
                  <a:schemeClr val="tx1"/>
                </a:solidFill>
              </a:rPr>
              <a:t>– DNA or </a:t>
            </a:r>
            <a:r>
              <a:rPr lang="en-US" sz="2400" b="1" dirty="0" smtClean="0">
                <a:solidFill>
                  <a:schemeClr val="tx1"/>
                </a:solidFill>
              </a:rPr>
              <a:t>RNA</a:t>
            </a:r>
            <a:endParaRPr lang="en-US" sz="2400" b="1" dirty="0">
              <a:solidFill>
                <a:schemeClr val="tx1"/>
              </a:solidFill>
            </a:endParaRPr>
          </a:p>
          <a:p>
            <a:pPr lvl="1"/>
            <a:r>
              <a:rPr lang="en-US" sz="2400" b="1" dirty="0" smtClean="0">
                <a:solidFill>
                  <a:srgbClr val="0070C0"/>
                </a:solidFill>
              </a:rPr>
              <a:t>Capsid </a:t>
            </a:r>
            <a:r>
              <a:rPr lang="en-US" sz="2400" b="1" dirty="0" smtClean="0">
                <a:solidFill>
                  <a:schemeClr val="tx1"/>
                </a:solidFill>
              </a:rPr>
              <a:t>- </a:t>
            </a:r>
            <a:r>
              <a:rPr lang="en-US" sz="2400" b="1" dirty="0">
                <a:solidFill>
                  <a:schemeClr val="tx1"/>
                </a:solidFill>
              </a:rPr>
              <a:t>protein coat surrounding nucleic acid; arrangement determines </a:t>
            </a:r>
            <a:r>
              <a:rPr lang="en-US" sz="2400" b="1" dirty="0" smtClean="0">
                <a:solidFill>
                  <a:schemeClr val="tx1"/>
                </a:solidFill>
              </a:rPr>
              <a:t>shape; </a:t>
            </a:r>
            <a:r>
              <a:rPr lang="en-US" sz="2400" b="1" dirty="0">
                <a:solidFill>
                  <a:schemeClr val="tx1"/>
                </a:solidFill>
              </a:rPr>
              <a:t>contains special sites on its protein surface that allow the virus to attach and penetrate the host cell membrane </a:t>
            </a:r>
          </a:p>
          <a:p>
            <a:pPr lvl="1"/>
            <a:r>
              <a:rPr lang="en-US" sz="2400" b="1" dirty="0" smtClean="0">
                <a:solidFill>
                  <a:srgbClr val="0070C0"/>
                </a:solidFill>
              </a:rPr>
              <a:t>Envelope </a:t>
            </a:r>
            <a:r>
              <a:rPr lang="en-US" sz="2400" b="1" dirty="0" smtClean="0">
                <a:solidFill>
                  <a:schemeClr val="tx1"/>
                </a:solidFill>
              </a:rPr>
              <a:t>- </a:t>
            </a:r>
            <a:r>
              <a:rPr lang="en-US" altLang="en-US" sz="2400" b="1" dirty="0">
                <a:solidFill>
                  <a:schemeClr val="tx1"/>
                </a:solidFill>
              </a:rPr>
              <a:t>membrane surrounding the capsid; not found in all viruses; helps the virus enter cells.  Made up of proteins, lipids, and glycoproteins. 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14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altLang="en-US" sz="5400" b="1" dirty="0"/>
              <a:t>VIRUSES</a:t>
            </a:r>
            <a:endParaRPr lang="en-US" sz="5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</a:rPr>
              <a:t>VIRUS</a:t>
            </a:r>
            <a:endParaRPr lang="en-US" sz="3200" dirty="0">
              <a:solidFill>
                <a:schemeClr val="tx1"/>
              </a:solidFill>
            </a:endParaRPr>
          </a:p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Structure </a:t>
            </a:r>
            <a:r>
              <a:rPr lang="en-US" sz="3200" b="1" dirty="0">
                <a:solidFill>
                  <a:schemeClr val="tx1"/>
                </a:solidFill>
              </a:rPr>
              <a:t>and Function</a:t>
            </a:r>
          </a:p>
          <a:p>
            <a:pPr lvl="1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90800"/>
            <a:ext cx="54483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68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sz="5400" b="1" dirty="0"/>
              <a:t>VIRUSES</a:t>
            </a:r>
            <a:endParaRPr lang="en-US" sz="5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VIRUS</a:t>
            </a:r>
            <a:endParaRPr lang="en-US" sz="2800" dirty="0">
              <a:solidFill>
                <a:schemeClr val="tx1"/>
              </a:solidFill>
            </a:endParaRPr>
          </a:p>
          <a:p>
            <a:pPr lvl="0"/>
            <a:r>
              <a:rPr lang="en-US" sz="2800" b="1" dirty="0" smtClean="0">
                <a:solidFill>
                  <a:schemeClr val="tx1"/>
                </a:solidFill>
              </a:rPr>
              <a:t>Replication</a:t>
            </a:r>
          </a:p>
          <a:p>
            <a:pPr lvl="0"/>
            <a:r>
              <a:rPr lang="en-US" sz="2800" b="1" dirty="0" smtClean="0">
                <a:solidFill>
                  <a:srgbClr val="0070C0"/>
                </a:solidFill>
              </a:rPr>
              <a:t>LYTIC CYCLE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 smtClean="0">
                <a:solidFill>
                  <a:schemeClr val="tx1"/>
                </a:solidFill>
              </a:rPr>
              <a:t>Attach</a:t>
            </a:r>
            <a:endParaRPr lang="en-US" altLang="en-US" sz="2800" b="1" dirty="0">
              <a:solidFill>
                <a:schemeClr val="tx1"/>
              </a:solidFill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>
                <a:solidFill>
                  <a:schemeClr val="tx1"/>
                </a:solidFill>
              </a:rPr>
              <a:t>Entry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>
                <a:solidFill>
                  <a:schemeClr val="tx1"/>
                </a:solidFill>
              </a:rPr>
              <a:t>Replication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>
                <a:solidFill>
                  <a:schemeClr val="tx1"/>
                </a:solidFill>
              </a:rPr>
              <a:t>Assembly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>
                <a:solidFill>
                  <a:schemeClr val="tx1"/>
                </a:solidFill>
              </a:rPr>
              <a:t>Release</a:t>
            </a:r>
          </a:p>
          <a:p>
            <a:pPr lvl="0"/>
            <a:endParaRPr lang="en-US" sz="2800" b="1" dirty="0" smtClean="0">
              <a:solidFill>
                <a:srgbClr val="0070C0"/>
              </a:solidFill>
            </a:endParaRPr>
          </a:p>
          <a:p>
            <a:pPr lvl="0"/>
            <a:endParaRPr lang="en-US" sz="28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" name="Picture 7" descr="lyticcyclest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1295400"/>
            <a:ext cx="3654425" cy="5486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626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altLang="en-US" sz="5400" b="1" dirty="0"/>
              <a:t>VIRUSES</a:t>
            </a:r>
            <a:endParaRPr lang="en-US" sz="5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VIRUS</a:t>
            </a:r>
            <a:endParaRPr lang="en-US" sz="2800" dirty="0">
              <a:solidFill>
                <a:schemeClr val="tx1"/>
              </a:solidFill>
            </a:endParaRPr>
          </a:p>
          <a:p>
            <a:pPr lvl="0"/>
            <a:r>
              <a:rPr lang="en-US" sz="2800" b="1" dirty="0" smtClean="0">
                <a:solidFill>
                  <a:schemeClr val="tx1"/>
                </a:solidFill>
              </a:rPr>
              <a:t>Replication</a:t>
            </a:r>
            <a:endParaRPr lang="en-US" sz="2800" b="1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Lysogenic Cycle</a:t>
            </a:r>
          </a:p>
          <a:p>
            <a:pPr marL="457200" lvl="1" indent="0">
              <a:buNone/>
            </a:pPr>
            <a:endParaRPr lang="en-US" sz="2400" b="1" dirty="0">
              <a:solidFill>
                <a:srgbClr val="0070C0"/>
              </a:solidFill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 smtClean="0">
                <a:solidFill>
                  <a:schemeClr val="tx1"/>
                </a:solidFill>
              </a:rPr>
              <a:t>Attach</a:t>
            </a:r>
            <a:endParaRPr lang="en-US" altLang="en-US" sz="2800" b="1" dirty="0">
              <a:solidFill>
                <a:schemeClr val="tx1"/>
              </a:solidFill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>
                <a:solidFill>
                  <a:schemeClr val="tx1"/>
                </a:solidFill>
              </a:rPr>
              <a:t>Entry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 smtClean="0">
                <a:solidFill>
                  <a:schemeClr val="tx1"/>
                </a:solidFill>
              </a:rPr>
              <a:t>Integration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 smtClean="0">
                <a:solidFill>
                  <a:schemeClr val="tx1"/>
                </a:solidFill>
              </a:rPr>
              <a:t>Replication</a:t>
            </a:r>
            <a:endParaRPr lang="en-US" altLang="en-US" sz="2800" b="1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sz="2400" b="1" dirty="0" smtClean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" name="Picture 7" descr="lysogenic cy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1461882"/>
            <a:ext cx="4119563" cy="53641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548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dirty="0"/>
              <a:t>VIRUSES</a:t>
            </a:r>
            <a:endParaRPr lang="en-US" sz="5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</a:rPr>
              <a:t>VIRUS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rgbClr val="0070C0"/>
                </a:solidFill>
              </a:rPr>
              <a:t>Antiviral drugs </a:t>
            </a:r>
            <a:r>
              <a:rPr lang="en-US" sz="2800" b="1" dirty="0"/>
              <a:t>– </a:t>
            </a:r>
            <a:r>
              <a:rPr lang="en-US" sz="2800" b="1" dirty="0">
                <a:solidFill>
                  <a:schemeClr val="tx1"/>
                </a:solidFill>
              </a:rPr>
              <a:t>treat symptoms or suppress the </a:t>
            </a:r>
            <a:r>
              <a:rPr lang="en-US" sz="2800" b="1" dirty="0" smtClean="0">
                <a:solidFill>
                  <a:schemeClr val="tx1"/>
                </a:solidFill>
              </a:rPr>
              <a:t>virus.</a:t>
            </a:r>
            <a:endParaRPr lang="en-US" sz="2800" b="1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Your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0070C0"/>
                </a:solidFill>
              </a:rPr>
              <a:t>immune system </a:t>
            </a:r>
            <a:r>
              <a:rPr lang="en-US" sz="2800" b="1" dirty="0">
                <a:solidFill>
                  <a:schemeClr val="tx1"/>
                </a:solidFill>
              </a:rPr>
              <a:t>has to kill the </a:t>
            </a:r>
            <a:r>
              <a:rPr lang="en-US" sz="2800" b="1" dirty="0" smtClean="0">
                <a:solidFill>
                  <a:schemeClr val="tx1"/>
                </a:solidFill>
              </a:rPr>
              <a:t>virus.</a:t>
            </a:r>
            <a:endParaRPr lang="en-US" sz="2800" b="1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rgbClr val="0070C0"/>
                </a:solidFill>
              </a:rPr>
              <a:t>Vaccine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chemeClr val="tx1"/>
                </a:solidFill>
              </a:rPr>
              <a:t>– preparation of weakened or killed virus/viral </a:t>
            </a:r>
            <a:r>
              <a:rPr lang="en-US" sz="2800" b="1" dirty="0" smtClean="0">
                <a:solidFill>
                  <a:schemeClr val="tx1"/>
                </a:solidFill>
              </a:rPr>
              <a:t>particle; stimulates </a:t>
            </a:r>
            <a:r>
              <a:rPr lang="en-US" sz="2800" b="1" dirty="0">
                <a:solidFill>
                  <a:schemeClr val="tx1"/>
                </a:solidFill>
              </a:rPr>
              <a:t>immune system to prevent infection by “teaching” it to recognize virus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94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dirty="0"/>
              <a:t>VIRUSES</a:t>
            </a:r>
            <a:endParaRPr lang="en-US" sz="5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</a:rPr>
              <a:t>VIRUS</a:t>
            </a:r>
            <a:endParaRPr lang="en-US" sz="3200" dirty="0">
              <a:solidFill>
                <a:schemeClr val="tx1"/>
              </a:solidFill>
            </a:endParaRPr>
          </a:p>
          <a:p>
            <a:pPr lvl="0"/>
            <a:r>
              <a:rPr lang="en-US" sz="2800" b="1" dirty="0">
                <a:solidFill>
                  <a:srgbClr val="0070C0"/>
                </a:solidFill>
              </a:rPr>
              <a:t>Oncogenic viruses </a:t>
            </a:r>
            <a:r>
              <a:rPr lang="en-US" sz="2800" b="1" dirty="0">
                <a:solidFill>
                  <a:schemeClr val="tx1"/>
                </a:solidFill>
              </a:rPr>
              <a:t>– cause cancer; genes disrupt cell cycle.</a:t>
            </a:r>
          </a:p>
          <a:p>
            <a:pPr lvl="0"/>
            <a:r>
              <a:rPr lang="en-US" sz="2800" b="1" dirty="0">
                <a:solidFill>
                  <a:srgbClr val="0070C0"/>
                </a:solidFill>
              </a:rPr>
              <a:t>Retrovirus </a:t>
            </a:r>
            <a:r>
              <a:rPr lang="en-US" sz="2800" b="1" dirty="0">
                <a:solidFill>
                  <a:schemeClr val="tx1"/>
                </a:solidFill>
              </a:rPr>
              <a:t>– contains RNA; produces a DNA copy of the viral RNA and inserts viral DNA into host cell.</a:t>
            </a:r>
          </a:p>
          <a:p>
            <a:pPr lvl="0"/>
            <a:r>
              <a:rPr lang="en-US" sz="2800" b="1" dirty="0">
                <a:solidFill>
                  <a:srgbClr val="0070C0"/>
                </a:solidFill>
              </a:rPr>
              <a:t>Prion</a:t>
            </a:r>
            <a:r>
              <a:rPr lang="en-US" sz="2800" b="1" dirty="0">
                <a:solidFill>
                  <a:schemeClr val="tx1"/>
                </a:solidFill>
              </a:rPr>
              <a:t> – </a:t>
            </a:r>
            <a:r>
              <a:rPr lang="en-US" sz="2800" b="1" u="sng" dirty="0">
                <a:solidFill>
                  <a:schemeClr val="tx1"/>
                </a:solidFill>
              </a:rPr>
              <a:t>protein particle</a:t>
            </a:r>
            <a:r>
              <a:rPr lang="en-US" sz="2800" b="1" dirty="0">
                <a:solidFill>
                  <a:schemeClr val="tx1"/>
                </a:solidFill>
              </a:rPr>
              <a:t> with no nucleic acid; accumulation of proteins in an area and kills cells.</a:t>
            </a:r>
          </a:p>
          <a:p>
            <a:pPr lvl="0"/>
            <a:r>
              <a:rPr lang="en-US" sz="2800" b="1" dirty="0">
                <a:solidFill>
                  <a:srgbClr val="0070C0"/>
                </a:solidFill>
              </a:rPr>
              <a:t>Viroid</a:t>
            </a:r>
            <a:r>
              <a:rPr lang="en-US" sz="2800" b="1" dirty="0">
                <a:solidFill>
                  <a:schemeClr val="tx1"/>
                </a:solidFill>
              </a:rPr>
              <a:t> - small naked single-stranded </a:t>
            </a:r>
            <a:r>
              <a:rPr lang="en-US" sz="2800" b="1" u="sng" dirty="0">
                <a:solidFill>
                  <a:schemeClr val="tx1"/>
                </a:solidFill>
              </a:rPr>
              <a:t>RNA molecules</a:t>
            </a:r>
            <a:r>
              <a:rPr lang="en-US" sz="2800" b="1" dirty="0">
                <a:solidFill>
                  <a:schemeClr val="tx1"/>
                </a:solidFill>
              </a:rPr>
              <a:t> that cause plant diseases.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55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1876</TotalTime>
  <Words>1611</Words>
  <Application>Microsoft Office PowerPoint</Application>
  <PresentationFormat>On-screen Show (4:3)</PresentationFormat>
  <Paragraphs>303</Paragraphs>
  <Slides>53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Default Design</vt:lpstr>
      <vt:lpstr>BINOMIAL NOMENCLATURE</vt:lpstr>
      <vt:lpstr>DICHOTOMOUS KEYS</vt:lpstr>
      <vt:lpstr>LEVELS OF ORGANIZATION</vt:lpstr>
      <vt:lpstr>PowerPoint Presentation</vt:lpstr>
      <vt:lpstr>PHYLOGENIC TREE</vt:lpstr>
      <vt:lpstr>DOMAINS</vt:lpstr>
      <vt:lpstr>PowerPoint Presentation</vt:lpstr>
      <vt:lpstr>PowerPoint Presentation</vt:lpstr>
      <vt:lpstr>PROTISTS</vt:lpstr>
      <vt:lpstr>PowerPoint Presentation</vt:lpstr>
      <vt:lpstr>FUNGI</vt:lpstr>
      <vt:lpstr>PowerPoint Presentation</vt:lpstr>
      <vt:lpstr>PLANTS</vt:lpstr>
      <vt:lpstr>NON VASCULAR PLANTS</vt:lpstr>
      <vt:lpstr>GYMNOSPERMS</vt:lpstr>
      <vt:lpstr>ANGIOSPERMS</vt:lpstr>
      <vt:lpstr>ADAPTATIONS</vt:lpstr>
      <vt:lpstr>ADAPTATIONS</vt:lpstr>
      <vt:lpstr>ADAPTATIONS - DESERT</vt:lpstr>
      <vt:lpstr>ADAPTATIONS - GRASSLAND</vt:lpstr>
      <vt:lpstr>ADAPTATIONS - TAIGA</vt:lpstr>
      <vt:lpstr>ADAPTATIONS– TROPICAL RAIN FOREST</vt:lpstr>
      <vt:lpstr>ADAPTATIONS</vt:lpstr>
      <vt:lpstr>ADAPTATIONS</vt:lpstr>
      <vt:lpstr>PowerPoint Presentation</vt:lpstr>
      <vt:lpstr>ANIMALS</vt:lpstr>
      <vt:lpstr>PowerPoint Presentation</vt:lpstr>
      <vt:lpstr>INNATE BEHAVIOR</vt:lpstr>
      <vt:lpstr>INNATE BEHAVIOR</vt:lpstr>
      <vt:lpstr>INNATE BEHAVIOR</vt:lpstr>
      <vt:lpstr>INNATE BEHAVIOR</vt:lpstr>
      <vt:lpstr>INNATE BEHAVIOR</vt:lpstr>
      <vt:lpstr>INNATE BEHAVIOR</vt:lpstr>
      <vt:lpstr>INNATE BEHAVIOR</vt:lpstr>
      <vt:lpstr>INNATE BEHAVIOR</vt:lpstr>
      <vt:lpstr>INNATE BEHAVIOR</vt:lpstr>
      <vt:lpstr>INNATE BEHAVIOR</vt:lpstr>
      <vt:lpstr>LEARNED BEHAVIOR</vt:lpstr>
      <vt:lpstr>LEARNED BEHAVIOR</vt:lpstr>
      <vt:lpstr>LEARNED BEHAVIOR</vt:lpstr>
      <vt:lpstr>LEARNED BEHAVIOR</vt:lpstr>
      <vt:lpstr>ADAPTATIONS FOR DEFENSE</vt:lpstr>
      <vt:lpstr>MIMICRY</vt:lpstr>
      <vt:lpstr>CAMOUFLAGE</vt:lpstr>
      <vt:lpstr>ADAPTATIONS FOR DEFENSE</vt:lpstr>
      <vt:lpstr>VIRUSES</vt:lpstr>
      <vt:lpstr>VIRUSES</vt:lpstr>
      <vt:lpstr>VIRUSES</vt:lpstr>
      <vt:lpstr>VIRUSES</vt:lpstr>
      <vt:lpstr>VIRUSES</vt:lpstr>
      <vt:lpstr>VIRUSES</vt:lpstr>
      <vt:lpstr>VIRUSES</vt:lpstr>
      <vt:lpstr>VIRUSES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Biology Top 101</dc:title>
  <dc:creator>Leslie</dc:creator>
  <cp:lastModifiedBy>JCBOE</cp:lastModifiedBy>
  <cp:revision>124</cp:revision>
  <dcterms:created xsi:type="dcterms:W3CDTF">2008-08-04T14:57:27Z</dcterms:created>
  <dcterms:modified xsi:type="dcterms:W3CDTF">2016-05-03T10:36:43Z</dcterms:modified>
</cp:coreProperties>
</file>