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534" r:id="rId2"/>
    <p:sldId id="535" r:id="rId3"/>
    <p:sldId id="536" r:id="rId4"/>
    <p:sldId id="537" r:id="rId5"/>
    <p:sldId id="541" r:id="rId6"/>
    <p:sldId id="542" r:id="rId7"/>
    <p:sldId id="543" r:id="rId8"/>
    <p:sldId id="544" r:id="rId9"/>
    <p:sldId id="545" r:id="rId10"/>
    <p:sldId id="546" r:id="rId11"/>
    <p:sldId id="547" r:id="rId12"/>
    <p:sldId id="548" r:id="rId13"/>
    <p:sldId id="538" r:id="rId14"/>
    <p:sldId id="549" r:id="rId15"/>
    <p:sldId id="550" r:id="rId16"/>
    <p:sldId id="551" r:id="rId17"/>
    <p:sldId id="552" r:id="rId18"/>
    <p:sldId id="540" r:id="rId19"/>
    <p:sldId id="553" r:id="rId20"/>
    <p:sldId id="554" r:id="rId21"/>
    <p:sldId id="555" r:id="rId22"/>
    <p:sldId id="556" r:id="rId23"/>
    <p:sldId id="558" r:id="rId24"/>
    <p:sldId id="559" r:id="rId25"/>
    <p:sldId id="561" r:id="rId26"/>
    <p:sldId id="562" r:id="rId27"/>
    <p:sldId id="592" r:id="rId28"/>
    <p:sldId id="566" r:id="rId29"/>
    <p:sldId id="571" r:id="rId30"/>
    <p:sldId id="572" r:id="rId31"/>
    <p:sldId id="575" r:id="rId32"/>
    <p:sldId id="576" r:id="rId33"/>
    <p:sldId id="581" r:id="rId34"/>
    <p:sldId id="582" r:id="rId35"/>
    <p:sldId id="583" r:id="rId36"/>
    <p:sldId id="586" r:id="rId37"/>
    <p:sldId id="587" r:id="rId38"/>
    <p:sldId id="590" r:id="rId39"/>
    <p:sldId id="591" r:id="rId40"/>
  </p:sldIdLst>
  <p:sldSz cx="9144000" cy="6858000" type="screen4x3"/>
  <p:notesSz cx="6858000" cy="9144000"/>
  <p:defaultTextStyle>
    <a:defPPr>
      <a:defRPr lang="en-US"/>
    </a:defPPr>
    <a:lvl1pPr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sz="2800" kern="1200">
        <a:solidFill>
          <a:schemeClr val="tx1"/>
        </a:solidFill>
        <a:latin typeface="Comic Sans MS" panose="030F0702030302020204" pitchFamily="66" charset="0"/>
        <a:ea typeface="+mn-ea"/>
        <a:cs typeface="+mn-cs"/>
      </a:defRPr>
    </a:lvl5pPr>
    <a:lvl6pPr marL="2286000" algn="l" defTabSz="914400" rtl="0" eaLnBrk="1" latinLnBrk="0" hangingPunct="1">
      <a:defRPr sz="2800" kern="1200">
        <a:solidFill>
          <a:schemeClr val="tx1"/>
        </a:solidFill>
        <a:latin typeface="Comic Sans MS" panose="030F0702030302020204" pitchFamily="66" charset="0"/>
        <a:ea typeface="+mn-ea"/>
        <a:cs typeface="+mn-cs"/>
      </a:defRPr>
    </a:lvl6pPr>
    <a:lvl7pPr marL="2743200" algn="l" defTabSz="914400" rtl="0" eaLnBrk="1" latinLnBrk="0" hangingPunct="1">
      <a:defRPr sz="2800" kern="1200">
        <a:solidFill>
          <a:schemeClr val="tx1"/>
        </a:solidFill>
        <a:latin typeface="Comic Sans MS" panose="030F0702030302020204" pitchFamily="66" charset="0"/>
        <a:ea typeface="+mn-ea"/>
        <a:cs typeface="+mn-cs"/>
      </a:defRPr>
    </a:lvl7pPr>
    <a:lvl8pPr marL="3200400" algn="l" defTabSz="914400" rtl="0" eaLnBrk="1" latinLnBrk="0" hangingPunct="1">
      <a:defRPr sz="2800" kern="1200">
        <a:solidFill>
          <a:schemeClr val="tx1"/>
        </a:solidFill>
        <a:latin typeface="Comic Sans MS" panose="030F0702030302020204" pitchFamily="66" charset="0"/>
        <a:ea typeface="+mn-ea"/>
        <a:cs typeface="+mn-cs"/>
      </a:defRPr>
    </a:lvl8pPr>
    <a:lvl9pPr marL="3657600" algn="l" defTabSz="914400" rtl="0" eaLnBrk="1" latinLnBrk="0" hangingPunct="1">
      <a:defRPr sz="28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22" autoAdjust="0"/>
    <p:restoredTop sz="94660"/>
  </p:normalViewPr>
  <p:slideViewPr>
    <p:cSldViewPr>
      <p:cViewPr varScale="1">
        <p:scale>
          <a:sx n="70" d="100"/>
          <a:sy n="70" d="100"/>
        </p:scale>
        <p:origin x="-1068" y="-96"/>
      </p:cViewPr>
      <p:guideLst>
        <p:guide orient="horz" pos="2160"/>
        <p:guide pos="2880"/>
      </p:guideLst>
    </p:cSldViewPr>
  </p:slideViewPr>
  <p:notesTextViewPr>
    <p:cViewPr>
      <p:scale>
        <a:sx n="100" d="100"/>
        <a:sy n="100" d="100"/>
      </p:scale>
      <p:origin x="0" y="0"/>
    </p:cViewPr>
  </p:notesTextViewPr>
  <p:sorterViewPr>
    <p:cViewPr>
      <p:scale>
        <a:sx n="90" d="100"/>
        <a:sy n="90" d="100"/>
      </p:scale>
      <p:origin x="0" y="45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0F37A-D068-464C-AE96-E6C3119C8C39}" type="datetimeFigureOut">
              <a:rPr lang="en-US" smtClean="0"/>
              <a:t>5/3/2016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C29C6C-A492-4C42-BDE6-201348FB017D}" type="slidenum">
              <a:rPr lang="en-US" smtClean="0"/>
              <a:t>‹#›</a:t>
            </a:fld>
            <a:endParaRPr lang="en-US"/>
          </a:p>
        </p:txBody>
      </p:sp>
    </p:spTree>
    <p:extLst>
      <p:ext uri="{BB962C8B-B14F-4D97-AF65-F5344CB8AC3E}">
        <p14:creationId xmlns:p14="http://schemas.microsoft.com/office/powerpoint/2010/main" val="67241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C2576C95-267D-4EED-985E-C8A190BEDC63}" type="slidenum">
              <a:rPr lang="en-US" altLang="en-US" smtClean="0"/>
              <a:pPr>
                <a:spcBef>
                  <a:spcPct val="0"/>
                </a:spcBef>
              </a:pPr>
              <a:t>1</a:t>
            </a:fld>
            <a:endParaRPr lang="en-US" altLang="en-US"/>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When I say environment you think what—weather. Well Ok but it it much more than that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E0A2F84-327A-4E50-BFB6-6EDC4D9EF985}" type="slidenum">
              <a:rPr lang="en-US" altLang="en-US" smtClean="0"/>
              <a:pPr>
                <a:spcBef>
                  <a:spcPct val="0"/>
                </a:spcBef>
              </a:pPr>
              <a:t>2</a:t>
            </a:fld>
            <a:endParaRPr lang="en-US" altLang="en-US"/>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Just like with classification, ecology is hierarchal.  Each level builds on itself and they fit together like nesting boxes.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146A4A24-B756-45D1-AD48-FA5D730FBBFD}" type="slidenum">
              <a:rPr lang="en-US" altLang="en-US" smtClean="0"/>
              <a:pPr>
                <a:spcBef>
                  <a:spcPct val="0"/>
                </a:spcBef>
              </a:pPr>
              <a:t>4</a:t>
            </a:fld>
            <a:endParaRPr lang="en-US" altLang="en-US"/>
          </a:p>
        </p:txBody>
      </p:sp>
      <p:sp>
        <p:nvSpPr>
          <p:cNvPr id="258051" name="Rectangle 2"/>
          <p:cNvSpPr>
            <a:spLocks noGrp="1" noRot="1" noChangeAspect="1" noChangeArrowheads="1" noTextEdit="1"/>
          </p:cNvSpPr>
          <p:nvPr>
            <p:ph type="sldImg"/>
          </p:nvPr>
        </p:nvSpPr>
        <p:spPr>
          <a:solidFill>
            <a:srgbClr val="FFFFFF"/>
          </a:solidFill>
          <a:ln/>
        </p:spPr>
      </p:sp>
      <p:sp>
        <p:nvSpPr>
          <p:cNvPr id="25805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t>The next level is a population.  A population consists of a single species living together and breeding.  Give me an example of a population. Ex. large mouth bass living in Lake Meade.  Beetles living under the same log.  Here we have salmon spwning and two bears fishing.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DE85DD58-A04B-44C4-887C-411683F6EB13}" type="slidenum">
              <a:rPr lang="en-US" altLang="en-US" smtClean="0"/>
              <a:pPr>
                <a:spcBef>
                  <a:spcPct val="0"/>
                </a:spcBef>
              </a:pPr>
              <a:t>5</a:t>
            </a:fld>
            <a:endParaRPr lang="en-US" altLang="en-US"/>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Although several species may share a habitat they each have their own niche.  A niche is a very narrow range where a species fits within a habitat.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062332F-8B78-4813-8EC4-0F4C5906A879}" type="slidenum">
              <a:rPr lang="en-US" altLang="en-US" smtClean="0"/>
              <a:pPr>
                <a:spcBef>
                  <a:spcPct val="0"/>
                </a:spcBef>
              </a:pPr>
              <a:t>13</a:t>
            </a:fld>
            <a:endParaRPr lang="en-US" altLang="en-US"/>
          </a:p>
        </p:txBody>
      </p:sp>
      <p:sp>
        <p:nvSpPr>
          <p:cNvPr id="259075" name="Rectangle 2"/>
          <p:cNvSpPr>
            <a:spLocks noGrp="1" noRot="1" noChangeAspect="1" noChangeArrowheads="1" noTextEdit="1"/>
          </p:cNvSpPr>
          <p:nvPr>
            <p:ph type="sldImg"/>
          </p:nvPr>
        </p:nvSpPr>
        <p:spPr>
          <a:solidFill>
            <a:srgbClr val="FFFFFF"/>
          </a:solidFill>
          <a:ln/>
        </p:spPr>
      </p:sp>
      <p:sp>
        <p:nvSpPr>
          <p:cNvPr id="25907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t>Next level is a community which is several populations living together and depending on each other. What does interdependent mean? An example of a community is shown here with the bear and the salmon.  They both live in a common environment and the bear needs the fish for food?  How does the salmon need the bear?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E7B50C8-EBBD-42E7-8BAF-2FF41B7783B3}" type="slidenum">
              <a:rPr lang="en-US" altLang="en-US">
                <a:latin typeface="Times New Roman" pitchFamily="18" charset="0"/>
              </a:rPr>
              <a:pPr>
                <a:spcBef>
                  <a:spcPct val="0"/>
                </a:spcBef>
              </a:pPr>
              <a:t>20</a:t>
            </a:fld>
            <a:endParaRPr lang="en-US" alt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46DC680-114C-4AB6-8FD9-30B305951788}" type="slidenum">
              <a:rPr lang="en-US" altLang="en-US">
                <a:latin typeface="Times New Roman" pitchFamily="18" charset="0"/>
              </a:rPr>
              <a:pPr>
                <a:spcBef>
                  <a:spcPct val="0"/>
                </a:spcBef>
              </a:pPr>
              <a:t>21</a:t>
            </a:fld>
            <a:endParaRPr lang="en-US" altLang="en-US">
              <a:latin typeface="Times New Roman" pitchFamily="18" charset="0"/>
            </a:endParaRPr>
          </a:p>
        </p:txBody>
      </p:sp>
    </p:spTree>
    <p:extLst>
      <p:ext uri="{BB962C8B-B14F-4D97-AF65-F5344CB8AC3E}">
        <p14:creationId xmlns:p14="http://schemas.microsoft.com/office/powerpoint/2010/main" val="4170632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0DD90E6-2771-4F4F-AC9B-6361D36A3A13}" type="slidenum">
              <a:rPr lang="en-US" altLang="en-US">
                <a:latin typeface="Times New Roman" pitchFamily="18" charset="0"/>
              </a:rPr>
              <a:pPr>
                <a:spcBef>
                  <a:spcPct val="0"/>
                </a:spcBef>
              </a:pPr>
              <a:t>22</a:t>
            </a:fld>
            <a:endParaRPr lang="en-US" altLang="en-US">
              <a:latin typeface="Times New Roman" pitchFamily="18" charset="0"/>
            </a:endParaRPr>
          </a:p>
        </p:txBody>
      </p:sp>
    </p:spTree>
    <p:extLst>
      <p:ext uri="{BB962C8B-B14F-4D97-AF65-F5344CB8AC3E}">
        <p14:creationId xmlns:p14="http://schemas.microsoft.com/office/powerpoint/2010/main" val="829075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14F8548-B3DF-4589-B121-1A6F08E4C5F3}" type="slidenum">
              <a:rPr lang="en-US" altLang="en-US">
                <a:latin typeface="Times New Roman" pitchFamily="18" charset="0"/>
              </a:rPr>
              <a:pPr>
                <a:spcBef>
                  <a:spcPct val="0"/>
                </a:spcBef>
              </a:pPr>
              <a:t>23</a:t>
            </a:fld>
            <a:endParaRPr lang="en-US" altLang="en-US">
              <a:latin typeface="Times New Roman" pitchFamily="18" charset="0"/>
            </a:endParaRPr>
          </a:p>
        </p:txBody>
      </p:sp>
    </p:spTree>
    <p:extLst>
      <p:ext uri="{BB962C8B-B14F-4D97-AF65-F5344CB8AC3E}">
        <p14:creationId xmlns:p14="http://schemas.microsoft.com/office/powerpoint/2010/main" val="3306533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C1CC852-D167-42AA-BBD9-CB34ADAB5D16}" type="slidenum">
              <a:rPr lang="en-US" altLang="en-US">
                <a:latin typeface="Times New Roman" pitchFamily="18" charset="0"/>
              </a:rPr>
              <a:pPr>
                <a:spcBef>
                  <a:spcPct val="0"/>
                </a:spcBef>
              </a:pPr>
              <a:t>25</a:t>
            </a:fld>
            <a:endParaRPr lang="en-US" altLang="en-US">
              <a:latin typeface="Times New Roman" pitchFamily="18" charset="0"/>
            </a:endParaRPr>
          </a:p>
        </p:txBody>
      </p:sp>
    </p:spTree>
    <p:extLst>
      <p:ext uri="{BB962C8B-B14F-4D97-AF65-F5344CB8AC3E}">
        <p14:creationId xmlns:p14="http://schemas.microsoft.com/office/powerpoint/2010/main" val="3056422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26</a:t>
            </a:fld>
            <a:endParaRPr lang="en-US" altLang="en-US">
              <a:latin typeface="Times New Roman" pitchFamily="18" charset="0"/>
            </a:endParaRPr>
          </a:p>
        </p:txBody>
      </p:sp>
    </p:spTree>
    <p:extLst>
      <p:ext uri="{BB962C8B-B14F-4D97-AF65-F5344CB8AC3E}">
        <p14:creationId xmlns:p14="http://schemas.microsoft.com/office/powerpoint/2010/main" val="506735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27</a:t>
            </a:fld>
            <a:endParaRPr lang="en-US" altLang="en-US">
              <a:latin typeface="Times New Roman" pitchFamily="18" charset="0"/>
            </a:endParaRPr>
          </a:p>
        </p:txBody>
      </p:sp>
    </p:spTree>
    <p:extLst>
      <p:ext uri="{BB962C8B-B14F-4D97-AF65-F5344CB8AC3E}">
        <p14:creationId xmlns:p14="http://schemas.microsoft.com/office/powerpoint/2010/main" val="2691512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7A817C4-7AE0-41E5-8DA7-A2BDA89AD993}" type="slidenum">
              <a:rPr lang="en-US" altLang="en-US">
                <a:latin typeface="Times New Roman" pitchFamily="18" charset="0"/>
              </a:rPr>
              <a:pPr>
                <a:spcBef>
                  <a:spcPct val="0"/>
                </a:spcBef>
              </a:pPr>
              <a:t>29</a:t>
            </a:fld>
            <a:endParaRPr lang="en-US" altLang="en-US">
              <a:latin typeface="Times New Roman" pitchFamily="18" charset="0"/>
            </a:endParaRPr>
          </a:p>
        </p:txBody>
      </p:sp>
    </p:spTree>
    <p:extLst>
      <p:ext uri="{BB962C8B-B14F-4D97-AF65-F5344CB8AC3E}">
        <p14:creationId xmlns:p14="http://schemas.microsoft.com/office/powerpoint/2010/main" val="388908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0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CA6C44B-B270-4397-BFBD-4569416A40B4}" type="slidenum">
              <a:rPr lang="en-US" altLang="en-US">
                <a:latin typeface="Times New Roman" pitchFamily="18" charset="0"/>
              </a:rPr>
              <a:pPr>
                <a:spcBef>
                  <a:spcPct val="0"/>
                </a:spcBef>
              </a:pPr>
              <a:t>30</a:t>
            </a:fld>
            <a:endParaRPr lang="en-US" altLang="en-US">
              <a:latin typeface="Times New Roman" pitchFamily="18" charset="0"/>
            </a:endParaRPr>
          </a:p>
        </p:txBody>
      </p:sp>
    </p:spTree>
    <p:extLst>
      <p:ext uri="{BB962C8B-B14F-4D97-AF65-F5344CB8AC3E}">
        <p14:creationId xmlns:p14="http://schemas.microsoft.com/office/powerpoint/2010/main" val="1182017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8235AAF-E120-4BD0-AE85-16C9619662D2}" type="slidenum">
              <a:rPr lang="en-US" altLang="en-US">
                <a:latin typeface="Times New Roman" pitchFamily="18" charset="0"/>
              </a:rPr>
              <a:pPr>
                <a:spcBef>
                  <a:spcPct val="0"/>
                </a:spcBef>
              </a:pPr>
              <a:t>31</a:t>
            </a:fld>
            <a:endParaRPr lang="en-US" altLang="en-US">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CA2CC9-C123-4863-A417-F43189D69410}" type="slidenum">
              <a:rPr lang="en-US" altLang="en-US">
                <a:latin typeface="Times New Roman" pitchFamily="18" charset="0"/>
              </a:rPr>
              <a:pPr>
                <a:spcBef>
                  <a:spcPct val="0"/>
                </a:spcBef>
              </a:pPr>
              <a:t>32</a:t>
            </a:fld>
            <a:endParaRPr lang="en-US" altLang="en-US">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33</a:t>
            </a:fld>
            <a:endParaRPr lang="en-US" altLang="en-US">
              <a:latin typeface="Comic Sans MS" panose="030F0702030302020204" pitchFamily="66" charset="0"/>
            </a:endParaRPr>
          </a:p>
        </p:txBody>
      </p:sp>
    </p:spTree>
    <p:extLst>
      <p:ext uri="{BB962C8B-B14F-4D97-AF65-F5344CB8AC3E}">
        <p14:creationId xmlns:p14="http://schemas.microsoft.com/office/powerpoint/2010/main" val="6141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C1D9A2-2631-4B4A-9A5E-4C1EA057B6A2}" type="slidenum">
              <a:rPr lang="en-US" altLang="en-US">
                <a:latin typeface="Comic Sans MS" panose="030F0702030302020204" pitchFamily="66" charset="0"/>
              </a:rPr>
              <a:pPr>
                <a:spcBef>
                  <a:spcPct val="0"/>
                </a:spcBef>
              </a:pPr>
              <a:t>34</a:t>
            </a:fld>
            <a:endParaRPr lang="en-US" altLang="en-US">
              <a:latin typeface="Comic Sans MS" panose="030F0702030302020204" pitchFamily="66" charset="0"/>
            </a:endParaRPr>
          </a:p>
        </p:txBody>
      </p:sp>
    </p:spTree>
    <p:extLst>
      <p:ext uri="{BB962C8B-B14F-4D97-AF65-F5344CB8AC3E}">
        <p14:creationId xmlns:p14="http://schemas.microsoft.com/office/powerpoint/2010/main" val="1271492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36</a:t>
            </a:fld>
            <a:endParaRPr lang="en-US" altLang="en-US">
              <a:latin typeface="Comic Sans MS" panose="030F0702030302020204" pitchFamily="66" charset="0"/>
            </a:endParaRPr>
          </a:p>
        </p:txBody>
      </p:sp>
    </p:spTree>
    <p:extLst>
      <p:ext uri="{BB962C8B-B14F-4D97-AF65-F5344CB8AC3E}">
        <p14:creationId xmlns:p14="http://schemas.microsoft.com/office/powerpoint/2010/main" val="1288673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37</a:t>
            </a:fld>
            <a:endParaRPr lang="en-US" altLang="en-US">
              <a:latin typeface="Comic Sans MS" panose="030F0702030302020204" pitchFamily="66" charset="0"/>
            </a:endParaRPr>
          </a:p>
        </p:txBody>
      </p:sp>
    </p:spTree>
    <p:extLst>
      <p:ext uri="{BB962C8B-B14F-4D97-AF65-F5344CB8AC3E}">
        <p14:creationId xmlns:p14="http://schemas.microsoft.com/office/powerpoint/2010/main" val="1776363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38</a:t>
            </a:fld>
            <a:endParaRPr lang="en-US" altLang="en-US">
              <a:latin typeface="Comic Sans MS" panose="030F0702030302020204" pitchFamily="66" charset="0"/>
            </a:endParaRPr>
          </a:p>
        </p:txBody>
      </p:sp>
    </p:spTree>
    <p:extLst>
      <p:ext uri="{BB962C8B-B14F-4D97-AF65-F5344CB8AC3E}">
        <p14:creationId xmlns:p14="http://schemas.microsoft.com/office/powerpoint/2010/main" val="1421662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DE6866-21EC-4403-BAA5-251CFC6379D1}" type="slidenum">
              <a:rPr lang="en-US" altLang="en-US">
                <a:latin typeface="Comic Sans MS" panose="030F0702030302020204" pitchFamily="66" charset="0"/>
              </a:rPr>
              <a:pPr>
                <a:spcBef>
                  <a:spcPct val="0"/>
                </a:spcBef>
              </a:pPr>
              <a:t>39</a:t>
            </a:fld>
            <a:endParaRPr lang="en-US" altLang="en-US">
              <a:latin typeface="Comic Sans MS" panose="030F0702030302020204" pitchFamily="66" charset="0"/>
            </a:endParaRPr>
          </a:p>
        </p:txBody>
      </p:sp>
    </p:spTree>
    <p:extLst>
      <p:ext uri="{BB962C8B-B14F-4D97-AF65-F5344CB8AC3E}">
        <p14:creationId xmlns:p14="http://schemas.microsoft.com/office/powerpoint/2010/main" val="3679828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015426-EC5B-42D0-817A-F0DCD4082852}" type="slidenum">
              <a:rPr lang="en-US" altLang="en-US"/>
              <a:pPr>
                <a:defRPr/>
              </a:pPr>
              <a:t>‹#›</a:t>
            </a:fld>
            <a:endParaRPr lang="en-US" altLang="en-US"/>
          </a:p>
        </p:txBody>
      </p:sp>
    </p:spTree>
    <p:extLst>
      <p:ext uri="{BB962C8B-B14F-4D97-AF65-F5344CB8AC3E}">
        <p14:creationId xmlns:p14="http://schemas.microsoft.com/office/powerpoint/2010/main" val="2015011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DD7042-7FBD-4708-AFE2-80C8C4DA14AD}" type="slidenum">
              <a:rPr lang="en-US" altLang="en-US"/>
              <a:pPr>
                <a:defRPr/>
              </a:pPr>
              <a:t>‹#›</a:t>
            </a:fld>
            <a:endParaRPr lang="en-US" altLang="en-US"/>
          </a:p>
        </p:txBody>
      </p:sp>
    </p:spTree>
    <p:extLst>
      <p:ext uri="{BB962C8B-B14F-4D97-AF65-F5344CB8AC3E}">
        <p14:creationId xmlns:p14="http://schemas.microsoft.com/office/powerpoint/2010/main" val="169134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C1170A-D847-4F58-9332-59FEC78E408F}" type="slidenum">
              <a:rPr lang="en-US" altLang="en-US"/>
              <a:pPr>
                <a:defRPr/>
              </a:pPr>
              <a:t>‹#›</a:t>
            </a:fld>
            <a:endParaRPr lang="en-US" altLang="en-US"/>
          </a:p>
        </p:txBody>
      </p:sp>
    </p:spTree>
    <p:extLst>
      <p:ext uri="{BB962C8B-B14F-4D97-AF65-F5344CB8AC3E}">
        <p14:creationId xmlns:p14="http://schemas.microsoft.com/office/powerpoint/2010/main" val="1384367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9007C4-BCF8-4039-BE9E-BE6EC424596E}" type="slidenum">
              <a:rPr lang="en-US" altLang="en-US"/>
              <a:pPr>
                <a:defRPr/>
              </a:pPr>
              <a:t>‹#›</a:t>
            </a:fld>
            <a:endParaRPr lang="en-US" altLang="en-US"/>
          </a:p>
        </p:txBody>
      </p:sp>
    </p:spTree>
    <p:extLst>
      <p:ext uri="{BB962C8B-B14F-4D97-AF65-F5344CB8AC3E}">
        <p14:creationId xmlns:p14="http://schemas.microsoft.com/office/powerpoint/2010/main" val="1385384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78E81EB-AA4D-4B21-8F0F-A82DBDE2644F}" type="slidenum">
              <a:rPr lang="en-US" altLang="en-US"/>
              <a:pPr>
                <a:defRPr/>
              </a:pPr>
              <a:t>‹#›</a:t>
            </a:fld>
            <a:endParaRPr lang="en-US" altLang="en-US"/>
          </a:p>
        </p:txBody>
      </p:sp>
    </p:spTree>
    <p:extLst>
      <p:ext uri="{BB962C8B-B14F-4D97-AF65-F5344CB8AC3E}">
        <p14:creationId xmlns:p14="http://schemas.microsoft.com/office/powerpoint/2010/main" val="897181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EA3182-BC0E-44CE-B0EA-0FC3DEF00699}" type="slidenum">
              <a:rPr lang="en-US" altLang="en-US"/>
              <a:pPr>
                <a:defRPr/>
              </a:pPr>
              <a:t>‹#›</a:t>
            </a:fld>
            <a:endParaRPr lang="en-US" altLang="en-US"/>
          </a:p>
        </p:txBody>
      </p:sp>
    </p:spTree>
    <p:extLst>
      <p:ext uri="{BB962C8B-B14F-4D97-AF65-F5344CB8AC3E}">
        <p14:creationId xmlns:p14="http://schemas.microsoft.com/office/powerpoint/2010/main" val="359573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4BC4610-7E18-42BB-83FC-DD3DD1EC84D6}" type="slidenum">
              <a:rPr lang="en-US" altLang="en-US"/>
              <a:pPr>
                <a:defRPr/>
              </a:pPr>
              <a:t>‹#›</a:t>
            </a:fld>
            <a:endParaRPr lang="en-US" altLang="en-US"/>
          </a:p>
        </p:txBody>
      </p:sp>
    </p:spTree>
    <p:extLst>
      <p:ext uri="{BB962C8B-B14F-4D97-AF65-F5344CB8AC3E}">
        <p14:creationId xmlns:p14="http://schemas.microsoft.com/office/powerpoint/2010/main" val="411403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000150-A909-44C0-8D78-FAC94D147D9A}" type="slidenum">
              <a:rPr lang="en-US" altLang="en-US"/>
              <a:pPr>
                <a:defRPr/>
              </a:pPr>
              <a:t>‹#›</a:t>
            </a:fld>
            <a:endParaRPr lang="en-US" altLang="en-US"/>
          </a:p>
        </p:txBody>
      </p:sp>
    </p:spTree>
    <p:extLst>
      <p:ext uri="{BB962C8B-B14F-4D97-AF65-F5344CB8AC3E}">
        <p14:creationId xmlns:p14="http://schemas.microsoft.com/office/powerpoint/2010/main" val="2158736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B62001-3C9E-4FC8-BDD0-463C4CFED5B4}" type="slidenum">
              <a:rPr lang="en-US" altLang="en-US"/>
              <a:pPr>
                <a:defRPr/>
              </a:pPr>
              <a:t>‹#›</a:t>
            </a:fld>
            <a:endParaRPr lang="en-US" altLang="en-US"/>
          </a:p>
        </p:txBody>
      </p:sp>
    </p:spTree>
    <p:extLst>
      <p:ext uri="{BB962C8B-B14F-4D97-AF65-F5344CB8AC3E}">
        <p14:creationId xmlns:p14="http://schemas.microsoft.com/office/powerpoint/2010/main" val="242716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E937A4-8B78-4167-8D12-199AABD7CDC6}" type="slidenum">
              <a:rPr lang="en-US" altLang="en-US"/>
              <a:pPr>
                <a:defRPr/>
              </a:pPr>
              <a:t>‹#›</a:t>
            </a:fld>
            <a:endParaRPr lang="en-US" altLang="en-US"/>
          </a:p>
        </p:txBody>
      </p:sp>
    </p:spTree>
    <p:extLst>
      <p:ext uri="{BB962C8B-B14F-4D97-AF65-F5344CB8AC3E}">
        <p14:creationId xmlns:p14="http://schemas.microsoft.com/office/powerpoint/2010/main" val="1699393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FE332F-A093-47D8-BEAE-617B37F46DF9}" type="slidenum">
              <a:rPr lang="en-US" altLang="en-US"/>
              <a:pPr>
                <a:defRPr/>
              </a:pPr>
              <a:t>‹#›</a:t>
            </a:fld>
            <a:endParaRPr lang="en-US" altLang="en-US"/>
          </a:p>
        </p:txBody>
      </p:sp>
    </p:spTree>
    <p:extLst>
      <p:ext uri="{BB962C8B-B14F-4D97-AF65-F5344CB8AC3E}">
        <p14:creationId xmlns:p14="http://schemas.microsoft.com/office/powerpoint/2010/main" val="2154984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FF66">
            <a:alpha val="54000"/>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90B1B80-81CB-4B49-8A29-BEDCE63B7D6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omic Sans MS" pitchFamily="66" charset="0"/>
        </a:defRPr>
      </a:lvl2pPr>
      <a:lvl3pPr algn="ctr" rtl="0" eaLnBrk="0" fontAlgn="base" hangingPunct="0">
        <a:spcBef>
          <a:spcPct val="0"/>
        </a:spcBef>
        <a:spcAft>
          <a:spcPct val="0"/>
        </a:spcAft>
        <a:defRPr sz="4400">
          <a:solidFill>
            <a:schemeClr val="tx2"/>
          </a:solidFill>
          <a:latin typeface="Comic Sans MS" pitchFamily="66" charset="0"/>
        </a:defRPr>
      </a:lvl3pPr>
      <a:lvl4pPr algn="ctr" rtl="0" eaLnBrk="0" fontAlgn="base" hangingPunct="0">
        <a:spcBef>
          <a:spcPct val="0"/>
        </a:spcBef>
        <a:spcAft>
          <a:spcPct val="0"/>
        </a:spcAft>
        <a:defRPr sz="4400">
          <a:solidFill>
            <a:schemeClr val="tx2"/>
          </a:solidFill>
          <a:latin typeface="Comic Sans MS" pitchFamily="66" charset="0"/>
        </a:defRPr>
      </a:lvl4pPr>
      <a:lvl5pPr algn="ctr" rtl="0" eaLnBrk="0" fontAlgn="base" hangingPunct="0">
        <a:spcBef>
          <a:spcPct val="0"/>
        </a:spcBef>
        <a:spcAft>
          <a:spcPct val="0"/>
        </a:spcAft>
        <a:defRPr sz="4400">
          <a:solidFill>
            <a:schemeClr val="tx2"/>
          </a:solidFill>
          <a:latin typeface="Comic Sans MS" pitchFamily="66"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685800"/>
          </a:xfrm>
        </p:spPr>
        <p:txBody>
          <a:bodyPr/>
          <a:lstStyle/>
          <a:p>
            <a:pPr eaLnBrk="1" hangingPunct="1"/>
            <a:r>
              <a:rPr lang="en-US" altLang="en-US" sz="5400" b="1" dirty="0" smtClean="0">
                <a:solidFill>
                  <a:schemeClr val="tx1"/>
                </a:solidFill>
                <a:latin typeface="Comic Sans MS" pitchFamily="66" charset="0"/>
              </a:rPr>
              <a:t>ECOLOGY</a:t>
            </a:r>
            <a:endParaRPr lang="en-US" altLang="en-US" sz="5400" b="1" dirty="0">
              <a:solidFill>
                <a:schemeClr val="tx1"/>
              </a:solidFill>
              <a:latin typeface="Comic Sans MS" pitchFamily="66" charset="0"/>
            </a:endParaRPr>
          </a:p>
        </p:txBody>
      </p:sp>
      <p:sp>
        <p:nvSpPr>
          <p:cNvPr id="19459" name="Rectangle 3"/>
          <p:cNvSpPr>
            <a:spLocks noGrp="1" noChangeArrowheads="1"/>
          </p:cNvSpPr>
          <p:nvPr>
            <p:ph type="body" idx="1"/>
          </p:nvPr>
        </p:nvSpPr>
        <p:spPr>
          <a:xfrm>
            <a:off x="304800" y="1143000"/>
            <a:ext cx="5562600" cy="4876800"/>
          </a:xfrm>
        </p:spPr>
        <p:txBody>
          <a:bodyPr/>
          <a:lstStyle/>
          <a:p>
            <a:pPr eaLnBrk="1" hangingPunct="1">
              <a:buFontTx/>
              <a:buNone/>
            </a:pPr>
            <a:r>
              <a:rPr lang="en-US" altLang="en-US" dirty="0" smtClean="0">
                <a:latin typeface="Comic Sans MS" pitchFamily="66" charset="0"/>
              </a:rPr>
              <a:t>The environment is composed of two factors:</a:t>
            </a:r>
          </a:p>
          <a:p>
            <a:pPr eaLnBrk="1" hangingPunct="1"/>
            <a:r>
              <a:rPr lang="en-US" altLang="en-US" sz="2800" b="1" dirty="0" smtClean="0">
                <a:solidFill>
                  <a:srgbClr val="FF0000"/>
                </a:solidFill>
                <a:latin typeface="Comic Sans MS" pitchFamily="66" charset="0"/>
              </a:rPr>
              <a:t>Biotic </a:t>
            </a:r>
            <a:r>
              <a:rPr lang="en-US" altLang="en-US" sz="2800" b="1" dirty="0">
                <a:solidFill>
                  <a:srgbClr val="FF0000"/>
                </a:solidFill>
                <a:latin typeface="Comic Sans MS" pitchFamily="66" charset="0"/>
              </a:rPr>
              <a:t>factors </a:t>
            </a:r>
            <a:r>
              <a:rPr lang="en-US" altLang="en-US" sz="2800" b="1" dirty="0">
                <a:latin typeface="Comic Sans MS" pitchFamily="66" charset="0"/>
              </a:rPr>
              <a:t>- </a:t>
            </a:r>
            <a:r>
              <a:rPr lang="en-US" altLang="en-US" sz="2800" dirty="0">
                <a:latin typeface="Comic Sans MS" pitchFamily="66" charset="0"/>
              </a:rPr>
              <a:t>are the living and once living parts of an environment (plants, animals, dead organisms).</a:t>
            </a:r>
          </a:p>
          <a:p>
            <a:pPr eaLnBrk="1" hangingPunct="1"/>
            <a:r>
              <a:rPr lang="en-US" altLang="en-US" sz="2800" b="1" dirty="0">
                <a:solidFill>
                  <a:srgbClr val="FF0000"/>
                </a:solidFill>
                <a:latin typeface="Comic Sans MS" pitchFamily="66" charset="0"/>
              </a:rPr>
              <a:t>Abiotic factors- </a:t>
            </a:r>
            <a:r>
              <a:rPr lang="en-US" altLang="en-US" sz="2800" dirty="0">
                <a:latin typeface="Comic Sans MS" pitchFamily="66" charset="0"/>
              </a:rPr>
              <a:t>are the </a:t>
            </a:r>
            <a:r>
              <a:rPr lang="en-US" altLang="en-US" sz="2800" dirty="0" smtClean="0">
                <a:latin typeface="Comic Sans MS" pitchFamily="66" charset="0"/>
              </a:rPr>
              <a:t>never living </a:t>
            </a:r>
            <a:r>
              <a:rPr lang="en-US" altLang="en-US" sz="2800" dirty="0">
                <a:latin typeface="Comic Sans MS" pitchFamily="66" charset="0"/>
              </a:rPr>
              <a:t>parts of the environment (i.e. air, water, rocks, sand, light, and temperature).</a:t>
            </a:r>
          </a:p>
        </p:txBody>
      </p:sp>
      <p:pic>
        <p:nvPicPr>
          <p:cNvPr id="15364" name="Picture 7" descr="http://www.saburchill.com/images04/020907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632" y="2133600"/>
            <a:ext cx="2874043"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224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box(in)">
                                      <p:cBhvr>
                                        <p:cTn id="7" dur="500"/>
                                        <p:tgtEl>
                                          <p:spTgt spid="194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9459">
                                            <p:txEl>
                                              <p:pRg st="2" end="2"/>
                                            </p:txEl>
                                          </p:spTgt>
                                        </p:tgtEl>
                                        <p:attrNameLst>
                                          <p:attrName>style.visibility</p:attrName>
                                        </p:attrNameLst>
                                      </p:cBhvr>
                                      <p:to>
                                        <p:strVal val="visible"/>
                                      </p:to>
                                    </p:set>
                                    <p:animEffect transition="in" filter="box(in)">
                                      <p:cBhvr>
                                        <p:cTn id="12"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2"/>
          <p:cNvSpPr>
            <a:spLocks noChangeArrowheads="1"/>
          </p:cNvSpPr>
          <p:nvPr/>
        </p:nvSpPr>
        <p:spPr bwMode="auto">
          <a:xfrm>
            <a:off x="3886200" y="6019800"/>
            <a:ext cx="2057400" cy="8382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123" name="Text Box 3"/>
          <p:cNvSpPr txBox="1">
            <a:spLocks noChangeArrowheads="1"/>
          </p:cNvSpPr>
          <p:nvPr/>
        </p:nvSpPr>
        <p:spPr bwMode="auto">
          <a:xfrm>
            <a:off x="3886200" y="6096000"/>
            <a:ext cx="2514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dirty="0">
                <a:latin typeface="Comic Sans MS" pitchFamily="66" charset="0"/>
              </a:rPr>
              <a:t>Organism</a:t>
            </a:r>
          </a:p>
        </p:txBody>
      </p:sp>
      <p:sp>
        <p:nvSpPr>
          <p:cNvPr id="20484" name="Line 4"/>
          <p:cNvSpPr>
            <a:spLocks noChangeShapeType="1"/>
          </p:cNvSpPr>
          <p:nvPr/>
        </p:nvSpPr>
        <p:spPr bwMode="auto">
          <a:xfrm rot="10591249" flipV="1">
            <a:off x="4879975" y="5730875"/>
            <a:ext cx="6350" cy="288925"/>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5" name="Oval 5"/>
          <p:cNvSpPr>
            <a:spLocks noChangeArrowheads="1"/>
          </p:cNvSpPr>
          <p:nvPr/>
        </p:nvSpPr>
        <p:spPr bwMode="auto">
          <a:xfrm flipV="1">
            <a:off x="3078163" y="4991100"/>
            <a:ext cx="3505200" cy="8382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126" name="Text Box 6"/>
          <p:cNvSpPr txBox="1">
            <a:spLocks noChangeArrowheads="1"/>
          </p:cNvSpPr>
          <p:nvPr/>
        </p:nvSpPr>
        <p:spPr bwMode="auto">
          <a:xfrm>
            <a:off x="3649663" y="5089525"/>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dirty="0">
                <a:latin typeface="Comic Sans MS" pitchFamily="66" charset="0"/>
              </a:rPr>
              <a:t>Population</a:t>
            </a:r>
          </a:p>
        </p:txBody>
      </p:sp>
      <p:sp>
        <p:nvSpPr>
          <p:cNvPr id="20487" name="Line 9"/>
          <p:cNvSpPr>
            <a:spLocks noChangeShapeType="1"/>
          </p:cNvSpPr>
          <p:nvPr/>
        </p:nvSpPr>
        <p:spPr bwMode="auto">
          <a:xfrm rot="10851328" flipV="1">
            <a:off x="4754563" y="4610100"/>
            <a:ext cx="1587" cy="3810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8" name="Line 10"/>
          <p:cNvSpPr>
            <a:spLocks noChangeShapeType="1"/>
          </p:cNvSpPr>
          <p:nvPr/>
        </p:nvSpPr>
        <p:spPr bwMode="auto">
          <a:xfrm rot="10800000" flipV="1">
            <a:off x="4827588" y="3405188"/>
            <a:ext cx="1587" cy="3810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9" name="Oval 12"/>
          <p:cNvSpPr>
            <a:spLocks noChangeArrowheads="1"/>
          </p:cNvSpPr>
          <p:nvPr/>
        </p:nvSpPr>
        <p:spPr bwMode="auto">
          <a:xfrm flipV="1">
            <a:off x="2419350" y="3751263"/>
            <a:ext cx="4572000" cy="9906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0" name="Oval 13"/>
          <p:cNvSpPr>
            <a:spLocks noChangeArrowheads="1"/>
          </p:cNvSpPr>
          <p:nvPr/>
        </p:nvSpPr>
        <p:spPr bwMode="auto">
          <a:xfrm flipV="1">
            <a:off x="1936750" y="2524125"/>
            <a:ext cx="5867400" cy="9906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1" name="Oval 14"/>
          <p:cNvSpPr>
            <a:spLocks noChangeArrowheads="1"/>
          </p:cNvSpPr>
          <p:nvPr/>
        </p:nvSpPr>
        <p:spPr bwMode="auto">
          <a:xfrm flipV="1">
            <a:off x="1560513" y="1258888"/>
            <a:ext cx="6667500" cy="100171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2" name="Line 15"/>
          <p:cNvSpPr>
            <a:spLocks noChangeShapeType="1"/>
          </p:cNvSpPr>
          <p:nvPr/>
        </p:nvSpPr>
        <p:spPr bwMode="auto">
          <a:xfrm rot="-10188460" flipH="1" flipV="1">
            <a:off x="4829175" y="2262188"/>
            <a:ext cx="44450" cy="227012"/>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3" name="Text Box 16"/>
          <p:cNvSpPr txBox="1">
            <a:spLocks noChangeArrowheads="1"/>
          </p:cNvSpPr>
          <p:nvPr/>
        </p:nvSpPr>
        <p:spPr bwMode="auto">
          <a:xfrm>
            <a:off x="3390900" y="3895725"/>
            <a:ext cx="2971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4000" dirty="0">
                <a:latin typeface="Comic Sans MS" pitchFamily="66" charset="0"/>
              </a:rPr>
              <a:t>Community</a:t>
            </a:r>
          </a:p>
        </p:txBody>
      </p:sp>
      <p:sp>
        <p:nvSpPr>
          <p:cNvPr id="5134" name="Text Box 18"/>
          <p:cNvSpPr txBox="1">
            <a:spLocks noChangeArrowheads="1"/>
          </p:cNvSpPr>
          <p:nvPr/>
        </p:nvSpPr>
        <p:spPr bwMode="auto">
          <a:xfrm>
            <a:off x="3727450" y="1281113"/>
            <a:ext cx="2332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5400" dirty="0">
                <a:latin typeface="Comic Sans MS" pitchFamily="66" charset="0"/>
              </a:rPr>
              <a:t>Biome</a:t>
            </a:r>
          </a:p>
        </p:txBody>
      </p:sp>
      <p:sp>
        <p:nvSpPr>
          <p:cNvPr id="5135" name="Text Box 19"/>
          <p:cNvSpPr txBox="1">
            <a:spLocks noChangeArrowheads="1"/>
          </p:cNvSpPr>
          <p:nvPr/>
        </p:nvSpPr>
        <p:spPr bwMode="auto">
          <a:xfrm>
            <a:off x="3284538" y="2638425"/>
            <a:ext cx="3276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4400" dirty="0">
                <a:latin typeface="Comic Sans MS" pitchFamily="66" charset="0"/>
              </a:rPr>
              <a:t>Ecosystem</a:t>
            </a:r>
          </a:p>
        </p:txBody>
      </p:sp>
      <p:sp>
        <p:nvSpPr>
          <p:cNvPr id="20497" name="Oval 14"/>
          <p:cNvSpPr>
            <a:spLocks noChangeArrowheads="1"/>
          </p:cNvSpPr>
          <p:nvPr/>
        </p:nvSpPr>
        <p:spPr bwMode="auto">
          <a:xfrm flipV="1">
            <a:off x="609600" y="93663"/>
            <a:ext cx="8001000" cy="100171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8" name="Text Box 18"/>
          <p:cNvSpPr txBox="1">
            <a:spLocks noChangeArrowheads="1"/>
          </p:cNvSpPr>
          <p:nvPr/>
        </p:nvSpPr>
        <p:spPr bwMode="auto">
          <a:xfrm>
            <a:off x="2995613" y="138113"/>
            <a:ext cx="42433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5400" dirty="0">
                <a:latin typeface="Comic Sans MS" pitchFamily="66" charset="0"/>
              </a:rPr>
              <a:t>Biosphere</a:t>
            </a:r>
          </a:p>
        </p:txBody>
      </p:sp>
      <p:sp>
        <p:nvSpPr>
          <p:cNvPr id="20499" name="Line 15"/>
          <p:cNvSpPr>
            <a:spLocks noChangeShapeType="1"/>
          </p:cNvSpPr>
          <p:nvPr/>
        </p:nvSpPr>
        <p:spPr bwMode="auto">
          <a:xfrm rot="-10188460" flipH="1" flipV="1">
            <a:off x="4641850" y="1063625"/>
            <a:ext cx="44450" cy="227013"/>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3502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33"/>
                                        </p:tgtEl>
                                        <p:attrNameLst>
                                          <p:attrName>style.visibility</p:attrName>
                                        </p:attrNameLst>
                                      </p:cBhvr>
                                      <p:to>
                                        <p:strVal val="visible"/>
                                      </p:to>
                                    </p:set>
                                    <p:anim calcmode="lin" valueType="num">
                                      <p:cBhvr additive="base">
                                        <p:cTn id="19" dur="500" fill="hold"/>
                                        <p:tgtEl>
                                          <p:spTgt spid="5133"/>
                                        </p:tgtEl>
                                        <p:attrNameLst>
                                          <p:attrName>ppt_x</p:attrName>
                                        </p:attrNameLst>
                                      </p:cBhvr>
                                      <p:tavLst>
                                        <p:tav tm="0">
                                          <p:val>
                                            <p:strVal val="#ppt_x"/>
                                          </p:val>
                                        </p:tav>
                                        <p:tav tm="100000">
                                          <p:val>
                                            <p:strVal val="#ppt_x"/>
                                          </p:val>
                                        </p:tav>
                                      </p:tavLst>
                                    </p:anim>
                                    <p:anim calcmode="lin" valueType="num">
                                      <p:cBhvr additive="base">
                                        <p:cTn id="20" dur="500" fill="hold"/>
                                        <p:tgtEl>
                                          <p:spTgt spid="513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35"/>
                                        </p:tgtEl>
                                        <p:attrNameLst>
                                          <p:attrName>style.visibility</p:attrName>
                                        </p:attrNameLst>
                                      </p:cBhvr>
                                      <p:to>
                                        <p:strVal val="visible"/>
                                      </p:to>
                                    </p:set>
                                    <p:anim calcmode="lin" valueType="num">
                                      <p:cBhvr additive="base">
                                        <p:cTn id="25" dur="500" fill="hold"/>
                                        <p:tgtEl>
                                          <p:spTgt spid="5135"/>
                                        </p:tgtEl>
                                        <p:attrNameLst>
                                          <p:attrName>ppt_x</p:attrName>
                                        </p:attrNameLst>
                                      </p:cBhvr>
                                      <p:tavLst>
                                        <p:tav tm="0">
                                          <p:val>
                                            <p:strVal val="#ppt_x"/>
                                          </p:val>
                                        </p:tav>
                                        <p:tav tm="100000">
                                          <p:val>
                                            <p:strVal val="#ppt_x"/>
                                          </p:val>
                                        </p:tav>
                                      </p:tavLst>
                                    </p:anim>
                                    <p:anim calcmode="lin" valueType="num">
                                      <p:cBhvr additive="base">
                                        <p:cTn id="26" dur="500" fill="hold"/>
                                        <p:tgtEl>
                                          <p:spTgt spid="513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34"/>
                                        </p:tgtEl>
                                        <p:attrNameLst>
                                          <p:attrName>style.visibility</p:attrName>
                                        </p:attrNameLst>
                                      </p:cBhvr>
                                      <p:to>
                                        <p:strVal val="visible"/>
                                      </p:to>
                                    </p:set>
                                    <p:anim calcmode="lin" valueType="num">
                                      <p:cBhvr additive="base">
                                        <p:cTn id="31" dur="500" fill="hold"/>
                                        <p:tgtEl>
                                          <p:spTgt spid="5134"/>
                                        </p:tgtEl>
                                        <p:attrNameLst>
                                          <p:attrName>ppt_x</p:attrName>
                                        </p:attrNameLst>
                                      </p:cBhvr>
                                      <p:tavLst>
                                        <p:tav tm="0">
                                          <p:val>
                                            <p:strVal val="#ppt_x"/>
                                          </p:val>
                                        </p:tav>
                                        <p:tav tm="100000">
                                          <p:val>
                                            <p:strVal val="#ppt_x"/>
                                          </p:val>
                                        </p:tav>
                                      </p:tavLst>
                                    </p:anim>
                                    <p:anim calcmode="lin" valueType="num">
                                      <p:cBhvr additive="base">
                                        <p:cTn id="32" dur="500" fill="hold"/>
                                        <p:tgtEl>
                                          <p:spTgt spid="513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6" grpId="0"/>
      <p:bldP spid="5133" grpId="0"/>
      <p:bldP spid="5134" grpId="0"/>
      <p:bldP spid="5135"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02 Ecological Organ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8305800"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142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7171" name="Text Box 3"/>
          <p:cNvSpPr txBox="1">
            <a:spLocks noChangeArrowheads="1"/>
          </p:cNvSpPr>
          <p:nvPr/>
        </p:nvSpPr>
        <p:spPr bwMode="auto">
          <a:xfrm>
            <a:off x="228600" y="609600"/>
            <a:ext cx="56388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altLang="en-US" sz="4800" b="1" dirty="0">
                <a:solidFill>
                  <a:srgbClr val="FF0000"/>
                </a:solidFill>
                <a:latin typeface="Comic Sans MS" pitchFamily="66" charset="0"/>
              </a:rPr>
              <a:t>POPULATION</a:t>
            </a:r>
          </a:p>
          <a:p>
            <a:pPr marL="465138" indent="-465138" eaLnBrk="1" hangingPunct="1">
              <a:spcBef>
                <a:spcPct val="50000"/>
              </a:spcBef>
              <a:buFont typeface="Wingdings" pitchFamily="2" charset="2"/>
              <a:buChar char="ü"/>
              <a:defRPr/>
            </a:pPr>
            <a:r>
              <a:rPr lang="en-US" altLang="en-US" sz="3200" b="1" dirty="0">
                <a:latin typeface="Comic Sans MS" pitchFamily="66" charset="0"/>
              </a:rPr>
              <a:t>All members of the same species that LIVE in the same place at the same time.</a:t>
            </a:r>
          </a:p>
          <a:p>
            <a:pPr marL="465138" indent="-465138" eaLnBrk="1" hangingPunct="1">
              <a:spcBef>
                <a:spcPct val="50000"/>
              </a:spcBef>
              <a:buFont typeface="Wingdings" pitchFamily="2" charset="2"/>
              <a:buChar char="ü"/>
              <a:defRPr/>
            </a:pPr>
            <a:r>
              <a:rPr lang="en-US" altLang="en-US" sz="3200" b="1" dirty="0">
                <a:latin typeface="Comic Sans MS" pitchFamily="66" charset="0"/>
              </a:rPr>
              <a:t>Produce fertile offspring</a:t>
            </a:r>
          </a:p>
          <a:p>
            <a:pPr marL="465138" indent="-465138" eaLnBrk="1" hangingPunct="1">
              <a:spcBef>
                <a:spcPct val="50000"/>
              </a:spcBef>
              <a:buFont typeface="Wingdings" pitchFamily="2" charset="2"/>
              <a:buChar char="ü"/>
              <a:defRPr/>
            </a:pPr>
            <a:r>
              <a:rPr lang="en-US" altLang="en-US" sz="3200" b="1" dirty="0">
                <a:latin typeface="Comic Sans MS" pitchFamily="66" charset="0"/>
              </a:rPr>
              <a:t>Compete with each other for resources (food, mates, shelter, etc.)</a:t>
            </a:r>
          </a:p>
        </p:txBody>
      </p:sp>
      <p:pic>
        <p:nvPicPr>
          <p:cNvPr id="23556" name="Picture 6" descr="http://images.afximages.com/Travel/Tanzania-2007/Selous-2007-10-21-105-wm/216623390_TaC4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685800"/>
            <a:ext cx="298926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7" descr="http://www.game-reserve.com/images/wildlife/lion/lion_pride_d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6928" y="4514850"/>
            <a:ext cx="32766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4740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762000" y="609600"/>
            <a:ext cx="7696200" cy="914400"/>
          </a:xfrm>
        </p:spPr>
        <p:txBody>
          <a:bodyPr/>
          <a:lstStyle/>
          <a:p>
            <a:pPr algn="ctr" eaLnBrk="1" hangingPunct="1">
              <a:buFontTx/>
              <a:buNone/>
            </a:pPr>
            <a:r>
              <a:rPr lang="en-US" altLang="en-US" sz="5400" b="1" dirty="0">
                <a:latin typeface="Comic Sans MS" pitchFamily="66" charset="0"/>
              </a:rPr>
              <a:t>HABITAT VS. NICHE</a:t>
            </a:r>
            <a:r>
              <a:rPr lang="en-US" altLang="en-US" b="1" dirty="0">
                <a:solidFill>
                  <a:schemeClr val="bg1"/>
                </a:solidFill>
                <a:latin typeface="Comic Sans MS" pitchFamily="66" charset="0"/>
              </a:rPr>
              <a:t>	</a:t>
            </a:r>
          </a:p>
        </p:txBody>
      </p:sp>
      <p:sp>
        <p:nvSpPr>
          <p:cNvPr id="29699" name="Text Box 6"/>
          <p:cNvSpPr txBox="1">
            <a:spLocks noChangeArrowheads="1"/>
          </p:cNvSpPr>
          <p:nvPr/>
        </p:nvSpPr>
        <p:spPr bwMode="auto">
          <a:xfrm>
            <a:off x="685800" y="1905000"/>
            <a:ext cx="80010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buFontTx/>
              <a:buNone/>
            </a:pPr>
            <a:r>
              <a:rPr lang="en-US" altLang="en-US" sz="3600" b="1" dirty="0">
                <a:solidFill>
                  <a:srgbClr val="FF0000"/>
                </a:solidFill>
                <a:latin typeface="Comic Sans MS" pitchFamily="66" charset="0"/>
              </a:rPr>
              <a:t>Habitat-</a:t>
            </a:r>
            <a:r>
              <a:rPr lang="en-US" altLang="en-US" sz="3600" b="1" dirty="0">
                <a:solidFill>
                  <a:schemeClr val="bg1"/>
                </a:solidFill>
                <a:latin typeface="Comic Sans MS" pitchFamily="66" charset="0"/>
              </a:rPr>
              <a:t> </a:t>
            </a:r>
            <a:r>
              <a:rPr lang="en-US" altLang="en-US" sz="3600" b="1" dirty="0">
                <a:solidFill>
                  <a:schemeClr val="tx2"/>
                </a:solidFill>
                <a:latin typeface="Comic Sans MS" pitchFamily="66" charset="0"/>
              </a:rPr>
              <a:t>t</a:t>
            </a:r>
            <a:r>
              <a:rPr lang="en-US" altLang="en-US" sz="3600" dirty="0">
                <a:solidFill>
                  <a:schemeClr val="tx2"/>
                </a:solidFill>
                <a:latin typeface="Comic Sans MS" pitchFamily="66" charset="0"/>
              </a:rPr>
              <a:t>he place in which an organism lives out its life</a:t>
            </a:r>
          </a:p>
          <a:p>
            <a:pPr eaLnBrk="1" hangingPunct="1">
              <a:lnSpc>
                <a:spcPct val="90000"/>
              </a:lnSpc>
              <a:buFontTx/>
              <a:buNone/>
            </a:pPr>
            <a:endParaRPr lang="en-US" altLang="en-US" sz="3600" b="1" dirty="0">
              <a:solidFill>
                <a:srgbClr val="FFFF00"/>
              </a:solidFill>
              <a:latin typeface="Comic Sans MS" pitchFamily="66" charset="0"/>
            </a:endParaRPr>
          </a:p>
          <a:p>
            <a:pPr eaLnBrk="1" hangingPunct="1">
              <a:lnSpc>
                <a:spcPct val="90000"/>
              </a:lnSpc>
              <a:buFontTx/>
              <a:buNone/>
            </a:pPr>
            <a:r>
              <a:rPr lang="en-US" altLang="en-US" sz="3600" b="1" dirty="0">
                <a:solidFill>
                  <a:srgbClr val="FF0000"/>
                </a:solidFill>
                <a:latin typeface="Comic Sans MS" pitchFamily="66" charset="0"/>
              </a:rPr>
              <a:t>Niche </a:t>
            </a:r>
            <a:r>
              <a:rPr lang="en-US" altLang="en-US" sz="3600" b="1" dirty="0">
                <a:solidFill>
                  <a:schemeClr val="tx2"/>
                </a:solidFill>
                <a:latin typeface="Comic Sans MS" pitchFamily="66" charset="0"/>
              </a:rPr>
              <a:t>- </a:t>
            </a:r>
            <a:r>
              <a:rPr lang="en-US" altLang="en-US" sz="3600" dirty="0">
                <a:solidFill>
                  <a:schemeClr val="tx2"/>
                </a:solidFill>
                <a:latin typeface="Comic Sans MS" pitchFamily="66" charset="0"/>
              </a:rPr>
              <a:t>the role a species plays in a community; its total way of life</a:t>
            </a:r>
          </a:p>
          <a:p>
            <a:pPr eaLnBrk="1" hangingPunct="1">
              <a:lnSpc>
                <a:spcPct val="90000"/>
              </a:lnSpc>
              <a:buFontTx/>
              <a:buNone/>
            </a:pPr>
            <a:endParaRPr lang="en-US" altLang="en-US" sz="3600" b="1" dirty="0">
              <a:solidFill>
                <a:schemeClr val="bg1"/>
              </a:solidFill>
              <a:latin typeface="Comic Sans MS" pitchFamily="66" charset="0"/>
            </a:endParaRPr>
          </a:p>
          <a:p>
            <a:pPr eaLnBrk="1" hangingPunct="1">
              <a:lnSpc>
                <a:spcPct val="90000"/>
              </a:lnSpc>
              <a:buFontTx/>
              <a:buNone/>
            </a:pPr>
            <a:endParaRPr lang="en-US" altLang="en-US" sz="3600" b="1" dirty="0">
              <a:latin typeface="Comic Sans MS" pitchFamily="66" charset="0"/>
            </a:endParaRPr>
          </a:p>
        </p:txBody>
      </p:sp>
    </p:spTree>
    <p:extLst>
      <p:ext uri="{BB962C8B-B14F-4D97-AF65-F5344CB8AC3E}">
        <p14:creationId xmlns:p14="http://schemas.microsoft.com/office/powerpoint/2010/main" val="947751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z="5400" b="1" dirty="0">
                <a:latin typeface="Comic Sans MS" pitchFamily="66" charset="0"/>
              </a:rPr>
              <a:t>HABITAT VS. NICHE</a:t>
            </a:r>
            <a:endParaRPr lang="en-US" altLang="en-US" sz="5400" b="1" dirty="0"/>
          </a:p>
        </p:txBody>
      </p:sp>
      <p:sp>
        <p:nvSpPr>
          <p:cNvPr id="3" name="Content Placeholder 2"/>
          <p:cNvSpPr>
            <a:spLocks noGrp="1"/>
          </p:cNvSpPr>
          <p:nvPr>
            <p:ph idx="1"/>
          </p:nvPr>
        </p:nvSpPr>
        <p:spPr/>
        <p:txBody>
          <a:bodyPr/>
          <a:lstStyle/>
          <a:p>
            <a:pPr marL="0" indent="0">
              <a:buFontTx/>
              <a:buNone/>
              <a:defRPr/>
            </a:pPr>
            <a:r>
              <a:rPr lang="en-US" dirty="0">
                <a:solidFill>
                  <a:schemeClr val="tx2"/>
                </a:solidFill>
                <a:latin typeface="Comic Sans MS" panose="030F0702030302020204" pitchFamily="66" charset="0"/>
              </a:rPr>
              <a:t>Example: </a:t>
            </a:r>
          </a:p>
          <a:p>
            <a:pPr>
              <a:defRPr/>
            </a:pPr>
            <a:r>
              <a:rPr lang="en-US" dirty="0">
                <a:solidFill>
                  <a:srgbClr val="0070C0"/>
                </a:solidFill>
                <a:latin typeface="Comic Sans MS" panose="030F0702030302020204" pitchFamily="66" charset="0"/>
              </a:rPr>
              <a:t>A tree frog in a Brazilian rainforest </a:t>
            </a:r>
            <a:r>
              <a:rPr lang="en-US" dirty="0">
                <a:solidFill>
                  <a:srgbClr val="7030A0"/>
                </a:solidFill>
                <a:latin typeface="Comic Sans MS" panose="030F0702030302020204" pitchFamily="66" charset="0"/>
              </a:rPr>
              <a:t>can only survive if temperatures and humidity stay within a certain range. It also needs access to a certain amount and type of food. It must avoid becoming food for predators. </a:t>
            </a:r>
          </a:p>
          <a:p>
            <a:pPr>
              <a:defRPr/>
            </a:pPr>
            <a:r>
              <a:rPr lang="en-US" i="1" dirty="0">
                <a:solidFill>
                  <a:srgbClr val="7030A0"/>
                </a:solidFill>
                <a:latin typeface="Comic Sans MS" panose="030F0702030302020204" pitchFamily="66" charset="0"/>
              </a:rPr>
              <a:t>The sum of these conditions is the frog’s niche.</a:t>
            </a:r>
          </a:p>
          <a:p>
            <a:pPr>
              <a:defRPr/>
            </a:pPr>
            <a:endParaRPr lang="en-US" dirty="0"/>
          </a:p>
        </p:txBody>
      </p:sp>
    </p:spTree>
    <p:extLst>
      <p:ext uri="{BB962C8B-B14F-4D97-AF65-F5344CB8AC3E}">
        <p14:creationId xmlns:p14="http://schemas.microsoft.com/office/powerpoint/2010/main" val="1955573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5400" b="1" dirty="0"/>
          </a:p>
        </p:txBody>
      </p:sp>
      <p:sp>
        <p:nvSpPr>
          <p:cNvPr id="5" name="Content Placeholder 2"/>
          <p:cNvSpPr txBox="1">
            <a:spLocks/>
          </p:cNvSpPr>
          <p:nvPr/>
        </p:nvSpPr>
        <p:spPr>
          <a:xfrm>
            <a:off x="6096001" y="3124200"/>
            <a:ext cx="3048000" cy="3006298"/>
          </a:xfrm>
          <a:prstGeom prst="rect">
            <a:avLst/>
          </a:prstGeom>
          <a:solidFill>
            <a:schemeClr val="accent1">
              <a:lumMod val="9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231775" indent="-231775">
              <a:buFontTx/>
              <a:buNone/>
              <a:defRPr/>
            </a:pPr>
            <a:r>
              <a:rPr lang="en-US" altLang="en-US" b="1" dirty="0">
                <a:solidFill>
                  <a:schemeClr val="tx1"/>
                </a:solidFill>
              </a:rPr>
              <a:t>Four variables influence/govern population size</a:t>
            </a:r>
            <a:r>
              <a:rPr lang="en-US" altLang="en-US" b="1" dirty="0">
                <a:solidFill>
                  <a:schemeClr val="tx1"/>
                </a:solidFill>
                <a:sym typeface="Wingdings" pitchFamily="2" charset="2"/>
              </a:rPr>
              <a:t>:</a:t>
            </a:r>
          </a:p>
          <a:p>
            <a:pPr marL="1089025" indent="-609600">
              <a:buFontTx/>
              <a:buNone/>
              <a:defRPr/>
            </a:pPr>
            <a:r>
              <a:rPr lang="en-US" altLang="en-US" b="1" dirty="0">
                <a:solidFill>
                  <a:schemeClr val="tx1"/>
                </a:solidFill>
                <a:sym typeface="Wingdings" pitchFamily="2" charset="2"/>
              </a:rPr>
              <a:t>1. B</a:t>
            </a:r>
            <a:r>
              <a:rPr lang="en-US" altLang="en-US" b="1" dirty="0">
                <a:solidFill>
                  <a:schemeClr val="tx1"/>
                </a:solidFill>
              </a:rPr>
              <a:t>irths</a:t>
            </a:r>
          </a:p>
          <a:p>
            <a:pPr marL="1089025" indent="-609600">
              <a:buFontTx/>
              <a:buNone/>
              <a:defRPr/>
            </a:pPr>
            <a:r>
              <a:rPr lang="en-US" altLang="en-US" b="1" dirty="0">
                <a:solidFill>
                  <a:schemeClr val="tx1"/>
                </a:solidFill>
              </a:rPr>
              <a:t>2. Deaths</a:t>
            </a:r>
          </a:p>
          <a:p>
            <a:pPr marL="1089025" indent="-609600">
              <a:buFontTx/>
              <a:buNone/>
              <a:defRPr/>
            </a:pPr>
            <a:r>
              <a:rPr lang="en-US" altLang="en-US" b="1" dirty="0">
                <a:solidFill>
                  <a:schemeClr val="tx1"/>
                </a:solidFill>
              </a:rPr>
              <a:t>3. Immigration</a:t>
            </a:r>
          </a:p>
          <a:p>
            <a:pPr marL="1089025" indent="-609600">
              <a:buFontTx/>
              <a:buNone/>
              <a:defRPr/>
            </a:pPr>
            <a:r>
              <a:rPr lang="en-US" altLang="en-US" b="1" dirty="0">
                <a:solidFill>
                  <a:schemeClr val="tx1"/>
                </a:solidFill>
              </a:rPr>
              <a:t>4. Emigration</a:t>
            </a:r>
            <a:r>
              <a:rPr lang="en-US" altLang="en-US" b="1" dirty="0" smtClean="0">
                <a:solidFill>
                  <a:schemeClr val="tx1"/>
                </a:solidFill>
              </a:rPr>
              <a:t>.</a:t>
            </a:r>
            <a:endParaRPr lang="en-US" altLang="en-US" b="1" dirty="0">
              <a:solidFill>
                <a:schemeClr val="tx1"/>
              </a:solidFill>
            </a:endParaRPr>
          </a:p>
        </p:txBody>
      </p:sp>
      <p:sp>
        <p:nvSpPr>
          <p:cNvPr id="6" name="TextBox 3"/>
          <p:cNvSpPr txBox="1">
            <a:spLocks noChangeArrowheads="1"/>
          </p:cNvSpPr>
          <p:nvPr/>
        </p:nvSpPr>
        <p:spPr bwMode="auto">
          <a:xfrm>
            <a:off x="1865194" y="5715000"/>
            <a:ext cx="3962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dirty="0">
                <a:solidFill>
                  <a:srgbClr val="FF0000"/>
                </a:solidFill>
              </a:rPr>
              <a:t>rate = (b - d) + (</a:t>
            </a:r>
            <a:r>
              <a:rPr lang="en-US" altLang="en-US" b="1" dirty="0" err="1">
                <a:solidFill>
                  <a:srgbClr val="FF0000"/>
                </a:solidFill>
              </a:rPr>
              <a:t>i</a:t>
            </a:r>
            <a:r>
              <a:rPr lang="en-US" altLang="en-US" b="1" dirty="0">
                <a:solidFill>
                  <a:srgbClr val="FF0000"/>
                </a:solidFill>
              </a:rPr>
              <a:t> - e)</a:t>
            </a:r>
          </a:p>
          <a:p>
            <a:pPr eaLnBrk="1" hangingPunct="1">
              <a:spcBef>
                <a:spcPct val="0"/>
              </a:spcBef>
              <a:buFontTx/>
              <a:buNone/>
            </a:pPr>
            <a:endParaRPr lang="en-US" altLang="en-US" sz="2400" dirty="0"/>
          </a:p>
        </p:txBody>
      </p:sp>
      <p:sp>
        <p:nvSpPr>
          <p:cNvPr id="7" name="Content Placeholder 6"/>
          <p:cNvSpPr>
            <a:spLocks noGrp="1"/>
          </p:cNvSpPr>
          <p:nvPr>
            <p:ph idx="1"/>
          </p:nvPr>
        </p:nvSpPr>
        <p:spPr>
          <a:xfrm>
            <a:off x="304800" y="1419928"/>
            <a:ext cx="8229600" cy="4525963"/>
          </a:xfrm>
        </p:spPr>
        <p:txBody>
          <a:bodyPr/>
          <a:lstStyle/>
          <a:p>
            <a:pPr marL="465138" indent="-465138" eaLnBrk="1" hangingPunct="1">
              <a:spcBef>
                <a:spcPct val="50000"/>
              </a:spcBef>
              <a:buFont typeface="Wingdings" pitchFamily="2" charset="2"/>
              <a:buChar char="ü"/>
              <a:defRPr/>
            </a:pPr>
            <a:r>
              <a:rPr lang="en-US" altLang="en-US" b="1" dirty="0">
                <a:latin typeface="Comic Sans MS" pitchFamily="66" charset="0"/>
              </a:rPr>
              <a:t>All members of the same species that </a:t>
            </a:r>
            <a:r>
              <a:rPr lang="en-US" altLang="en-US" b="1" dirty="0" smtClean="0">
                <a:latin typeface="Comic Sans MS" pitchFamily="66" charset="0"/>
              </a:rPr>
              <a:t>live </a:t>
            </a:r>
            <a:r>
              <a:rPr lang="en-US" altLang="en-US" b="1" dirty="0">
                <a:latin typeface="Comic Sans MS" pitchFamily="66" charset="0"/>
              </a:rPr>
              <a:t>in the same place at the same time.</a:t>
            </a:r>
          </a:p>
          <a:p>
            <a:pPr marL="465138" indent="-465138" eaLnBrk="1" hangingPunct="1">
              <a:spcBef>
                <a:spcPct val="50000"/>
              </a:spcBef>
              <a:buFont typeface="Wingdings" pitchFamily="2" charset="2"/>
              <a:buChar char="ü"/>
              <a:defRPr/>
            </a:pPr>
            <a:r>
              <a:rPr lang="en-US" altLang="en-US" b="1" dirty="0">
                <a:latin typeface="Comic Sans MS" pitchFamily="66" charset="0"/>
              </a:rPr>
              <a:t>Produce fertile offspring</a:t>
            </a:r>
          </a:p>
          <a:p>
            <a:pPr marL="465138" indent="-465138" eaLnBrk="1" hangingPunct="1">
              <a:spcBef>
                <a:spcPct val="50000"/>
              </a:spcBef>
              <a:buFont typeface="Wingdings" pitchFamily="2" charset="2"/>
              <a:buChar char="ü"/>
              <a:defRPr/>
            </a:pPr>
            <a:r>
              <a:rPr lang="en-US" altLang="en-US" b="1" dirty="0">
                <a:latin typeface="Comic Sans MS" pitchFamily="66" charset="0"/>
              </a:rPr>
              <a:t>Compete with each other </a:t>
            </a:r>
            <a:r>
              <a:rPr lang="en-US" altLang="en-US" b="1" dirty="0" smtClean="0">
                <a:latin typeface="Comic Sans MS" pitchFamily="66" charset="0"/>
              </a:rPr>
              <a:t>           for </a:t>
            </a:r>
            <a:r>
              <a:rPr lang="en-US" altLang="en-US" b="1" dirty="0">
                <a:latin typeface="Comic Sans MS" pitchFamily="66" charset="0"/>
              </a:rPr>
              <a:t>resources (food, </a:t>
            </a:r>
            <a:r>
              <a:rPr lang="en-US" altLang="en-US" b="1" dirty="0" smtClean="0">
                <a:latin typeface="Comic Sans MS" pitchFamily="66" charset="0"/>
              </a:rPr>
              <a:t>                 mates</a:t>
            </a:r>
            <a:r>
              <a:rPr lang="en-US" altLang="en-US" b="1" dirty="0">
                <a:latin typeface="Comic Sans MS" pitchFamily="66" charset="0"/>
              </a:rPr>
              <a:t>, shelter, etc</a:t>
            </a:r>
            <a:r>
              <a:rPr lang="en-US" altLang="en-US" b="1" dirty="0" smtClean="0">
                <a:latin typeface="Comic Sans MS" pitchFamily="66" charset="0"/>
              </a:rPr>
              <a:t>.)</a:t>
            </a:r>
            <a:endParaRPr lang="en-US" altLang="en-US" b="1" dirty="0">
              <a:latin typeface="Comic Sans MS" pitchFamily="66" charset="0"/>
            </a:endParaRPr>
          </a:p>
        </p:txBody>
      </p:sp>
    </p:spTree>
    <p:extLst>
      <p:ext uri="{BB962C8B-B14F-4D97-AF65-F5344CB8AC3E}">
        <p14:creationId xmlns:p14="http://schemas.microsoft.com/office/powerpoint/2010/main" val="678772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4400" b="1" dirty="0"/>
          </a:p>
        </p:txBody>
      </p:sp>
      <p:sp>
        <p:nvSpPr>
          <p:cNvPr id="3" name="Content Placeholder 2"/>
          <p:cNvSpPr>
            <a:spLocks noGrp="1"/>
          </p:cNvSpPr>
          <p:nvPr>
            <p:ph idx="1"/>
          </p:nvPr>
        </p:nvSpPr>
        <p:spPr>
          <a:xfrm>
            <a:off x="553872" y="1371600"/>
            <a:ext cx="4274720" cy="2653533"/>
          </a:xfrm>
        </p:spPr>
        <p:txBody>
          <a:bodyPr>
            <a:normAutofit/>
          </a:bodyPr>
          <a:lstStyle/>
          <a:p>
            <a:pPr lvl="0"/>
            <a:r>
              <a:rPr lang="en-US" dirty="0" smtClean="0"/>
              <a:t>Population </a:t>
            </a:r>
            <a:r>
              <a:rPr lang="en-US" dirty="0"/>
              <a:t>Density</a:t>
            </a:r>
            <a:endParaRPr lang="en-US" sz="1800" dirty="0"/>
          </a:p>
          <a:p>
            <a:pPr lvl="1"/>
            <a:r>
              <a:rPr lang="en-US" dirty="0"/>
              <a:t>Clumped</a:t>
            </a:r>
            <a:endParaRPr lang="en-US" sz="1600" dirty="0"/>
          </a:p>
          <a:p>
            <a:pPr lvl="1"/>
            <a:r>
              <a:rPr lang="en-US" dirty="0"/>
              <a:t>Uniform</a:t>
            </a:r>
            <a:endParaRPr lang="en-US" sz="1600" dirty="0"/>
          </a:p>
          <a:p>
            <a:pPr lvl="1"/>
            <a:r>
              <a:rPr lang="en-US" dirty="0"/>
              <a:t>Random</a:t>
            </a:r>
            <a:endParaRPr lang="en-US" sz="1600" dirty="0"/>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872" y="5208246"/>
            <a:ext cx="3626644"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3930" y="1558306"/>
            <a:ext cx="3296841"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b="8685"/>
          <a:stretch>
            <a:fillRect/>
          </a:stretch>
        </p:blipFill>
        <p:spPr bwMode="auto">
          <a:xfrm>
            <a:off x="4648200" y="3810000"/>
            <a:ext cx="4038989" cy="279649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878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5400" b="1" dirty="0"/>
          </a:p>
        </p:txBody>
      </p:sp>
      <p:sp>
        <p:nvSpPr>
          <p:cNvPr id="5" name="Content Placeholder 4"/>
          <p:cNvSpPr>
            <a:spLocks noGrp="1"/>
          </p:cNvSpPr>
          <p:nvPr>
            <p:ph idx="1"/>
          </p:nvPr>
        </p:nvSpPr>
        <p:spPr>
          <a:xfrm>
            <a:off x="457200" y="1524000"/>
            <a:ext cx="8229600" cy="4525963"/>
          </a:xfrm>
        </p:spPr>
        <p:txBody>
          <a:bodyPr/>
          <a:lstStyle/>
          <a:p>
            <a:r>
              <a:rPr lang="en-US" altLang="en-US" dirty="0"/>
              <a:t>Populations usually stay about the same size from year to </a:t>
            </a:r>
            <a:r>
              <a:rPr lang="en-US" altLang="en-US" dirty="0" smtClean="0"/>
              <a:t>year.</a:t>
            </a:r>
            <a:endParaRPr lang="en-US" altLang="en-US" dirty="0"/>
          </a:p>
          <a:p>
            <a:r>
              <a:rPr lang="en-US" altLang="en-US" dirty="0"/>
              <a:t>A species’ </a:t>
            </a:r>
            <a:r>
              <a:rPr lang="en-US" altLang="en-US" b="1" dirty="0">
                <a:solidFill>
                  <a:srgbClr val="7030A0"/>
                </a:solidFill>
              </a:rPr>
              <a:t>biotic potential</a:t>
            </a:r>
            <a:r>
              <a:rPr lang="en-US" altLang="en-US" dirty="0">
                <a:solidFill>
                  <a:srgbClr val="7030A0"/>
                </a:solidFill>
              </a:rPr>
              <a:t> </a:t>
            </a:r>
            <a:r>
              <a:rPr lang="en-US" altLang="en-US" dirty="0"/>
              <a:t>is the fastest rate at which its population can reproduce. </a:t>
            </a:r>
          </a:p>
          <a:p>
            <a:r>
              <a:rPr lang="en-US" altLang="en-US" dirty="0"/>
              <a:t>This rate is limited by an organism’s </a:t>
            </a:r>
            <a:r>
              <a:rPr lang="en-US" altLang="en-US" b="1" dirty="0">
                <a:solidFill>
                  <a:srgbClr val="7030A0"/>
                </a:solidFill>
              </a:rPr>
              <a:t>reproductive potential</a:t>
            </a:r>
            <a:r>
              <a:rPr lang="en-US" altLang="en-US" dirty="0">
                <a:solidFill>
                  <a:srgbClr val="7030A0"/>
                </a:solidFill>
              </a:rPr>
              <a:t> </a:t>
            </a:r>
            <a:r>
              <a:rPr lang="en-US" altLang="en-US" dirty="0"/>
              <a:t>which is the maximum number of offspring that each member of the population can produce. </a:t>
            </a:r>
          </a:p>
          <a:p>
            <a:endParaRPr lang="en-US" dirty="0"/>
          </a:p>
        </p:txBody>
      </p:sp>
    </p:spTree>
    <p:extLst>
      <p:ext uri="{BB962C8B-B14F-4D97-AF65-F5344CB8AC3E}">
        <p14:creationId xmlns:p14="http://schemas.microsoft.com/office/powerpoint/2010/main" val="401432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5400" b="1" dirty="0"/>
          </a:p>
        </p:txBody>
      </p:sp>
      <p:sp>
        <p:nvSpPr>
          <p:cNvPr id="3" name="Content Placeholder 2"/>
          <p:cNvSpPr>
            <a:spLocks noGrp="1"/>
          </p:cNvSpPr>
          <p:nvPr>
            <p:ph idx="1"/>
          </p:nvPr>
        </p:nvSpPr>
        <p:spPr>
          <a:xfrm>
            <a:off x="381000" y="1415287"/>
            <a:ext cx="8382000" cy="5462047"/>
          </a:xfrm>
        </p:spPr>
        <p:txBody>
          <a:bodyPr>
            <a:normAutofit/>
          </a:bodyPr>
          <a:lstStyle/>
          <a:p>
            <a:pPr lvl="1"/>
            <a:r>
              <a:rPr lang="en-US" dirty="0" smtClean="0"/>
              <a:t>Exponential </a:t>
            </a:r>
            <a:r>
              <a:rPr lang="en-US" dirty="0"/>
              <a:t>Growth</a:t>
            </a:r>
            <a:endParaRPr lang="en-US" sz="1600" dirty="0"/>
          </a:p>
          <a:p>
            <a:pPr lvl="2">
              <a:defRPr/>
            </a:pPr>
            <a:r>
              <a:rPr lang="en-US" sz="1800" dirty="0"/>
              <a:t>Define - </a:t>
            </a:r>
            <a:r>
              <a:rPr lang="en-US" sz="1800" dirty="0">
                <a:solidFill>
                  <a:schemeClr val="tx2"/>
                </a:solidFill>
              </a:rPr>
              <a:t>Populations rapidly increase due to an abundance of resources. </a:t>
            </a:r>
            <a:r>
              <a:rPr lang="en-US" sz="1800" dirty="0" smtClean="0">
                <a:solidFill>
                  <a:schemeClr val="tx2"/>
                </a:solidFill>
              </a:rPr>
              <a:t> There </a:t>
            </a:r>
            <a:r>
              <a:rPr lang="en-US" sz="1800" dirty="0">
                <a:solidFill>
                  <a:schemeClr val="tx2"/>
                </a:solidFill>
              </a:rPr>
              <a:t>are </a:t>
            </a:r>
            <a:r>
              <a:rPr lang="en-US" sz="1800" b="1" dirty="0">
                <a:solidFill>
                  <a:srgbClr val="FF0000"/>
                </a:solidFill>
              </a:rPr>
              <a:t>UNLIMITED resources</a:t>
            </a:r>
            <a:r>
              <a:rPr lang="en-US" sz="1800" dirty="0">
                <a:solidFill>
                  <a:schemeClr val="bg1"/>
                </a:solidFill>
              </a:rPr>
              <a:t>. </a:t>
            </a:r>
            <a:endParaRPr lang="en-US" sz="1800" dirty="0"/>
          </a:p>
          <a:p>
            <a:pPr lvl="1"/>
            <a:r>
              <a:rPr lang="en-US" dirty="0" smtClean="0"/>
              <a:t>Logistic </a:t>
            </a:r>
            <a:r>
              <a:rPr lang="en-US" dirty="0"/>
              <a:t>Growth</a:t>
            </a:r>
            <a:endParaRPr lang="en-US" sz="1600" dirty="0"/>
          </a:p>
          <a:p>
            <a:pPr lvl="2"/>
            <a:r>
              <a:rPr lang="en-US" altLang="en-US" sz="1800" dirty="0" smtClean="0">
                <a:solidFill>
                  <a:schemeClr val="tx2"/>
                </a:solidFill>
              </a:rPr>
              <a:t>populations </a:t>
            </a:r>
            <a:r>
              <a:rPr lang="en-US" altLang="en-US" sz="1800" dirty="0">
                <a:solidFill>
                  <a:schemeClr val="tx2"/>
                </a:solidFill>
              </a:rPr>
              <a:t>are</a:t>
            </a:r>
            <a:r>
              <a:rPr lang="en-US" altLang="en-US" sz="1800" dirty="0">
                <a:solidFill>
                  <a:srgbClr val="FF0000"/>
                </a:solidFill>
              </a:rPr>
              <a:t> </a:t>
            </a:r>
            <a:r>
              <a:rPr lang="en-US" altLang="en-US" sz="1800" b="1" dirty="0">
                <a:solidFill>
                  <a:srgbClr val="FF0000"/>
                </a:solidFill>
              </a:rPr>
              <a:t>limited</a:t>
            </a:r>
            <a:r>
              <a:rPr lang="en-US" altLang="en-US" sz="1800" dirty="0">
                <a:solidFill>
                  <a:srgbClr val="FF0000"/>
                </a:solidFill>
              </a:rPr>
              <a:t> </a:t>
            </a:r>
            <a:r>
              <a:rPr lang="en-US" altLang="en-US" sz="1800" dirty="0">
                <a:solidFill>
                  <a:schemeClr val="tx2"/>
                </a:solidFill>
              </a:rPr>
              <a:t>by environmental factors and tend to attain equilibrium in size which is determined by available resources. </a:t>
            </a:r>
            <a:endParaRPr lang="en-US" sz="1800" dirty="0">
              <a:solidFill>
                <a:schemeClr val="tx2"/>
              </a:solidFill>
            </a:endParaRP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702502"/>
            <a:ext cx="2760695" cy="313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079702"/>
            <a:ext cx="2760695" cy="2777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007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5400" b="1" dirty="0"/>
          </a:p>
        </p:txBody>
      </p:sp>
      <p:sp>
        <p:nvSpPr>
          <p:cNvPr id="3" name="Content Placeholder 2"/>
          <p:cNvSpPr>
            <a:spLocks noGrp="1"/>
          </p:cNvSpPr>
          <p:nvPr>
            <p:ph idx="1"/>
          </p:nvPr>
        </p:nvSpPr>
        <p:spPr>
          <a:xfrm>
            <a:off x="370892" y="2222299"/>
            <a:ext cx="8229600" cy="4525963"/>
          </a:xfrm>
        </p:spPr>
        <p:txBody>
          <a:bodyPr>
            <a:normAutofit/>
          </a:bodyPr>
          <a:lstStyle/>
          <a:p>
            <a:pPr marL="0" lvl="0" indent="0">
              <a:buNone/>
            </a:pPr>
            <a:r>
              <a:rPr lang="en-US" dirty="0" smtClean="0"/>
              <a:t>Carrying </a:t>
            </a:r>
            <a:r>
              <a:rPr lang="en-US" dirty="0"/>
              <a:t>Capacity</a:t>
            </a:r>
            <a:endParaRPr lang="en-US" sz="1800" dirty="0"/>
          </a:p>
          <a:p>
            <a:endParaRPr lang="en-US" dirty="0"/>
          </a:p>
        </p:txBody>
      </p:sp>
      <p:pic>
        <p:nvPicPr>
          <p:cNvPr id="4" name="Picture 3"/>
          <p:cNvPicPr>
            <a:picLocks noChangeAspect="1"/>
          </p:cNvPicPr>
          <p:nvPr/>
        </p:nvPicPr>
        <p:blipFill>
          <a:blip r:embed="rId2"/>
          <a:stretch>
            <a:fillRect/>
          </a:stretch>
        </p:blipFill>
        <p:spPr>
          <a:xfrm>
            <a:off x="615287" y="3062088"/>
            <a:ext cx="3279854" cy="1591371"/>
          </a:xfrm>
          <a:prstGeom prst="rect">
            <a:avLst/>
          </a:prstGeom>
          <a:ln w="57150">
            <a:solidFill>
              <a:srgbClr val="FF0000"/>
            </a:solidFill>
          </a:ln>
          <a:effectLst>
            <a:glow rad="63500">
              <a:schemeClr val="accent6">
                <a:satMod val="175000"/>
                <a:alpha val="40000"/>
              </a:schemeClr>
            </a:glow>
          </a:effectLst>
        </p:spPr>
      </p:pic>
      <p:pic>
        <p:nvPicPr>
          <p:cNvPr id="5" name="Picture 4"/>
          <p:cNvPicPr>
            <a:picLocks noChangeAspect="1"/>
          </p:cNvPicPr>
          <p:nvPr/>
        </p:nvPicPr>
        <p:blipFill>
          <a:blip r:embed="rId3"/>
          <a:stretch>
            <a:fillRect/>
          </a:stretch>
        </p:blipFill>
        <p:spPr>
          <a:xfrm>
            <a:off x="4800600" y="2030039"/>
            <a:ext cx="3898738" cy="3655467"/>
          </a:xfrm>
          <a:prstGeom prst="rect">
            <a:avLst/>
          </a:prstGeom>
        </p:spPr>
      </p:pic>
    </p:spTree>
    <p:extLst>
      <p:ext uri="{BB962C8B-B14F-4D97-AF65-F5344CB8AC3E}">
        <p14:creationId xmlns:p14="http://schemas.microsoft.com/office/powerpoint/2010/main" val="517076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POPULATION</a:t>
            </a:r>
            <a:endParaRPr lang="en-US" sz="4400" b="1" dirty="0"/>
          </a:p>
        </p:txBody>
      </p:sp>
      <p:pic>
        <p:nvPicPr>
          <p:cNvPr id="4" name="Picture 3"/>
          <p:cNvPicPr>
            <a:picLocks noChangeAspect="1"/>
          </p:cNvPicPr>
          <p:nvPr/>
        </p:nvPicPr>
        <p:blipFill>
          <a:blip r:embed="rId2"/>
          <a:stretch>
            <a:fillRect/>
          </a:stretch>
        </p:blipFill>
        <p:spPr>
          <a:xfrm>
            <a:off x="1752600" y="1676400"/>
            <a:ext cx="5712364" cy="4876800"/>
          </a:xfrm>
          <a:prstGeom prst="rect">
            <a:avLst/>
          </a:prstGeom>
        </p:spPr>
      </p:pic>
    </p:spTree>
    <p:extLst>
      <p:ext uri="{BB962C8B-B14F-4D97-AF65-F5344CB8AC3E}">
        <p14:creationId xmlns:p14="http://schemas.microsoft.com/office/powerpoint/2010/main" val="30885004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026"/>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8195" name="Text Box 1027"/>
          <p:cNvSpPr txBox="1">
            <a:spLocks noChangeArrowheads="1"/>
          </p:cNvSpPr>
          <p:nvPr/>
        </p:nvSpPr>
        <p:spPr bwMode="auto">
          <a:xfrm>
            <a:off x="304800" y="304800"/>
            <a:ext cx="8458200"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en-US" altLang="en-US" sz="4800" b="1" dirty="0">
                <a:solidFill>
                  <a:srgbClr val="FF0000"/>
                </a:solidFill>
                <a:latin typeface="Comic Sans MS" pitchFamily="66" charset="0"/>
              </a:rPr>
              <a:t>COMMUNITY</a:t>
            </a:r>
          </a:p>
          <a:p>
            <a:pPr marL="571500" indent="-571500" eaLnBrk="1" hangingPunct="1">
              <a:spcBef>
                <a:spcPct val="50000"/>
              </a:spcBef>
              <a:buFontTx/>
              <a:buChar char="-"/>
              <a:defRPr/>
            </a:pPr>
            <a:r>
              <a:rPr lang="en-US" altLang="en-US" sz="3600" dirty="0">
                <a:latin typeface="Comic Sans MS" pitchFamily="66" charset="0"/>
              </a:rPr>
              <a:t>A group of various species that live in the same place and interact with each other.</a:t>
            </a:r>
          </a:p>
          <a:p>
            <a:pPr marL="571500" indent="-571500" eaLnBrk="1" hangingPunct="1">
              <a:spcBef>
                <a:spcPct val="50000"/>
              </a:spcBef>
              <a:buFontTx/>
              <a:buChar char="-"/>
              <a:defRPr/>
            </a:pPr>
            <a:r>
              <a:rPr lang="en-US" altLang="en-US" sz="3600" dirty="0">
                <a:latin typeface="Comic Sans MS" pitchFamily="66" charset="0"/>
              </a:rPr>
              <a:t>Several interacting populations that inhabit a common environment and are interdependent. </a:t>
            </a:r>
          </a:p>
          <a:p>
            <a:pPr marL="571500" indent="-571500" eaLnBrk="1" hangingPunct="1">
              <a:spcBef>
                <a:spcPct val="50000"/>
              </a:spcBef>
              <a:buFontTx/>
              <a:buChar char="-"/>
              <a:defRPr/>
            </a:pPr>
            <a:r>
              <a:rPr lang="en-US" altLang="en-US" sz="3600" dirty="0">
                <a:latin typeface="Comic Sans MS" pitchFamily="66" charset="0"/>
              </a:rPr>
              <a:t>It is only made of biotic components.</a:t>
            </a:r>
          </a:p>
          <a:p>
            <a:pPr eaLnBrk="1" hangingPunct="1">
              <a:spcBef>
                <a:spcPct val="50000"/>
              </a:spcBef>
              <a:defRPr/>
            </a:pPr>
            <a:endParaRPr lang="en-US" altLang="en-US" sz="3600" b="1" dirty="0">
              <a:solidFill>
                <a:schemeClr val="folHlink"/>
              </a:solidFill>
              <a:latin typeface="Comic Sans MS" pitchFamily="66" charset="0"/>
            </a:endParaRPr>
          </a:p>
        </p:txBody>
      </p:sp>
    </p:spTree>
    <p:extLst>
      <p:ext uri="{BB962C8B-B14F-4D97-AF65-F5344CB8AC3E}">
        <p14:creationId xmlns:p14="http://schemas.microsoft.com/office/powerpoint/2010/main" val="1332821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COMMUNITY</a:t>
            </a:r>
            <a:endParaRPr lang="en-US" sz="4400" b="1"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5029200"/>
            <a:ext cx="4977412" cy="1689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p:txBody>
          <a:bodyPr/>
          <a:lstStyle/>
          <a:p>
            <a:pPr marL="0" indent="0">
              <a:buFont typeface="Wingdings 2" pitchFamily="18" charset="2"/>
              <a:buNone/>
              <a:defRPr/>
            </a:pPr>
            <a:r>
              <a:rPr lang="en-US" b="1" dirty="0"/>
              <a:t>Competition </a:t>
            </a:r>
            <a:endParaRPr lang="en-US" dirty="0"/>
          </a:p>
          <a:p>
            <a:pPr>
              <a:defRPr/>
            </a:pPr>
            <a:r>
              <a:rPr lang="en-US" dirty="0"/>
              <a:t>A relationship in which different individuals or populations </a:t>
            </a:r>
            <a:r>
              <a:rPr lang="en-US" b="1" dirty="0"/>
              <a:t>attempt to use the same limited resources. </a:t>
            </a:r>
          </a:p>
          <a:p>
            <a:pPr>
              <a:defRPr/>
            </a:pPr>
            <a:r>
              <a:rPr lang="en-US" dirty="0"/>
              <a:t>Each individual has </a:t>
            </a:r>
            <a:r>
              <a:rPr lang="en-US" b="1" dirty="0"/>
              <a:t>less access </a:t>
            </a:r>
            <a:r>
              <a:rPr lang="en-US" dirty="0"/>
              <a:t>to the resource and is </a:t>
            </a:r>
            <a:r>
              <a:rPr lang="en-US" b="1" dirty="0"/>
              <a:t>harmed</a:t>
            </a:r>
            <a:r>
              <a:rPr lang="en-US" dirty="0"/>
              <a:t> by the competition. </a:t>
            </a:r>
          </a:p>
          <a:p>
            <a:endParaRPr lang="en-US" dirty="0"/>
          </a:p>
        </p:txBody>
      </p:sp>
    </p:spTree>
    <p:extLst>
      <p:ext uri="{BB962C8B-B14F-4D97-AF65-F5344CB8AC3E}">
        <p14:creationId xmlns:p14="http://schemas.microsoft.com/office/powerpoint/2010/main" val="2311467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COMMUNITY</a:t>
            </a:r>
            <a:endParaRPr lang="en-US" sz="5400" b="1" dirty="0"/>
          </a:p>
        </p:txBody>
      </p:sp>
      <p:pic>
        <p:nvPicPr>
          <p:cNvPr id="5" name="Picture 2" descr="image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603719"/>
            <a:ext cx="4431506"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p:txBody>
          <a:bodyPr/>
          <a:lstStyle/>
          <a:p>
            <a:pPr marL="0" indent="0">
              <a:buNone/>
              <a:defRPr/>
            </a:pPr>
            <a:r>
              <a:rPr lang="en-US" b="1" dirty="0">
                <a:solidFill>
                  <a:srgbClr val="FF0000"/>
                </a:solidFill>
              </a:rPr>
              <a:t>Predation</a:t>
            </a:r>
            <a:endParaRPr lang="en-US" dirty="0">
              <a:solidFill>
                <a:schemeClr val="bg1"/>
              </a:solidFill>
            </a:endParaRPr>
          </a:p>
          <a:p>
            <a:pPr marL="285750" indent="-285750">
              <a:buFont typeface="Arial" panose="020B0604020202020204" pitchFamily="34" charset="0"/>
              <a:buChar char="•"/>
              <a:defRPr/>
            </a:pPr>
            <a:r>
              <a:rPr lang="en-US" dirty="0"/>
              <a:t>The </a:t>
            </a:r>
            <a:r>
              <a:rPr lang="en-US" b="1" dirty="0"/>
              <a:t>act of one organism (predator) feeding on another organism (prey). </a:t>
            </a:r>
          </a:p>
          <a:p>
            <a:endParaRPr lang="en-US" b="1" dirty="0"/>
          </a:p>
        </p:txBody>
      </p:sp>
    </p:spTree>
    <p:extLst>
      <p:ext uri="{BB962C8B-B14F-4D97-AF65-F5344CB8AC3E}">
        <p14:creationId xmlns:p14="http://schemas.microsoft.com/office/powerpoint/2010/main" val="3850294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COMMUNITY</a:t>
            </a:r>
            <a:endParaRPr lang="en-US" sz="4400" b="1" dirty="0"/>
          </a:p>
        </p:txBody>
      </p:sp>
      <p:sp>
        <p:nvSpPr>
          <p:cNvPr id="7" name="Content Placeholder 6"/>
          <p:cNvSpPr>
            <a:spLocks noGrp="1"/>
          </p:cNvSpPr>
          <p:nvPr>
            <p:ph idx="1"/>
          </p:nvPr>
        </p:nvSpPr>
        <p:spPr/>
        <p:txBody>
          <a:bodyPr/>
          <a:lstStyle/>
          <a:p>
            <a:pPr marL="0" indent="0">
              <a:buFontTx/>
              <a:buNone/>
              <a:defRPr/>
            </a:pPr>
            <a:r>
              <a:rPr lang="en-US" b="1" dirty="0">
                <a:solidFill>
                  <a:srgbClr val="FF0000"/>
                </a:solidFill>
              </a:rPr>
              <a:t>Symbiosis</a:t>
            </a:r>
            <a:r>
              <a:rPr lang="en-US" dirty="0"/>
              <a:t> </a:t>
            </a:r>
          </a:p>
          <a:p>
            <a:pPr>
              <a:defRPr/>
            </a:pPr>
            <a:r>
              <a:rPr lang="en-US" dirty="0"/>
              <a:t>A relationship in which two species </a:t>
            </a:r>
            <a:r>
              <a:rPr lang="en-US" b="1" dirty="0"/>
              <a:t>live in close association</a:t>
            </a:r>
            <a:r>
              <a:rPr lang="en-US" dirty="0"/>
              <a:t>. </a:t>
            </a:r>
          </a:p>
          <a:p>
            <a:pPr>
              <a:defRPr/>
            </a:pPr>
            <a:r>
              <a:rPr lang="en-US" dirty="0"/>
              <a:t>These species may evolve adaptations that reduce the harm or improve the benefit of the relationship. </a:t>
            </a:r>
            <a:endParaRPr lang="en-US" dirty="0" smtClean="0"/>
          </a:p>
          <a:p>
            <a:pPr>
              <a:defRPr/>
            </a:pPr>
            <a:r>
              <a:rPr lang="en-US" dirty="0" smtClean="0"/>
              <a:t>Three Types:</a:t>
            </a:r>
          </a:p>
          <a:p>
            <a:pPr lvl="1" eaLnBrk="1" hangingPunct="1"/>
            <a:r>
              <a:rPr lang="en-US" altLang="en-US" dirty="0"/>
              <a:t>Mutualism </a:t>
            </a:r>
            <a:r>
              <a:rPr lang="en-US" altLang="en-US" dirty="0" smtClean="0"/>
              <a:t>(+,+); Parasitism (+,-); Commensalism </a:t>
            </a:r>
            <a:r>
              <a:rPr lang="en-US" altLang="en-US" dirty="0"/>
              <a:t>(+, o)</a:t>
            </a:r>
          </a:p>
          <a:p>
            <a:pPr>
              <a:defRPr/>
            </a:pPr>
            <a:endParaRPr lang="en-US" dirty="0"/>
          </a:p>
          <a:p>
            <a:endParaRPr lang="en-US" dirty="0"/>
          </a:p>
        </p:txBody>
      </p:sp>
    </p:spTree>
    <p:extLst>
      <p:ext uri="{BB962C8B-B14F-4D97-AF65-F5344CB8AC3E}">
        <p14:creationId xmlns:p14="http://schemas.microsoft.com/office/powerpoint/2010/main" val="273549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14091" y="2057400"/>
            <a:ext cx="2689420" cy="2637454"/>
          </a:xfrm>
          <a:prstGeom prst="rect">
            <a:avLst/>
          </a:prstGeom>
          <a:solidFill>
            <a:schemeClr val="accent6">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Mutualism</a:t>
            </a:r>
            <a:r>
              <a:rPr lang="en-US" altLang="en-US" sz="2400" dirty="0">
                <a:solidFill>
                  <a:srgbClr val="FF0000"/>
                </a:solidFill>
              </a:rPr>
              <a:t> </a:t>
            </a:r>
            <a:r>
              <a:rPr lang="en-US" altLang="en-US" sz="2400" dirty="0">
                <a:solidFill>
                  <a:schemeClr val="tx1"/>
                </a:solidFill>
              </a:rPr>
              <a:t>– Two species provide a benefit and depend on each other for survival. </a:t>
            </a:r>
          </a:p>
        </p:txBody>
      </p:sp>
      <p:sp>
        <p:nvSpPr>
          <p:cNvPr id="5" name="Content Placeholder 2"/>
          <p:cNvSpPr txBox="1">
            <a:spLocks/>
          </p:cNvSpPr>
          <p:nvPr/>
        </p:nvSpPr>
        <p:spPr>
          <a:xfrm>
            <a:off x="4800600" y="4338371"/>
            <a:ext cx="3733800" cy="2357949"/>
          </a:xfrm>
          <a:prstGeom prst="rect">
            <a:avLst/>
          </a:prstGeom>
          <a:solidFill>
            <a:schemeClr val="accent6">
              <a:lumMod val="20000"/>
              <a:lumOff val="80000"/>
            </a:scheme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Commensalism</a:t>
            </a:r>
            <a:r>
              <a:rPr lang="en-US" altLang="en-US" sz="2400" dirty="0">
                <a:solidFill>
                  <a:schemeClr val="bg1"/>
                </a:solidFill>
              </a:rPr>
              <a:t> </a:t>
            </a:r>
            <a:r>
              <a:rPr lang="en-US" altLang="en-US" sz="2400" dirty="0">
                <a:solidFill>
                  <a:schemeClr val="tx1"/>
                </a:solidFill>
              </a:rPr>
              <a:t>– A relationship in which one species benefits and the other species is neither harmed nor helped. </a:t>
            </a:r>
          </a:p>
        </p:txBody>
      </p:sp>
      <p:pic>
        <p:nvPicPr>
          <p:cNvPr id="6" name="Picture 5"/>
          <p:cNvPicPr>
            <a:picLocks noChangeAspect="1"/>
          </p:cNvPicPr>
          <p:nvPr/>
        </p:nvPicPr>
        <p:blipFill>
          <a:blip r:embed="rId2"/>
          <a:stretch>
            <a:fillRect/>
          </a:stretch>
        </p:blipFill>
        <p:spPr>
          <a:xfrm>
            <a:off x="457200" y="182475"/>
            <a:ext cx="3943350" cy="1733550"/>
          </a:xfrm>
          <a:prstGeom prst="rect">
            <a:avLst/>
          </a:prstGeom>
        </p:spPr>
      </p:pic>
      <p:pic>
        <p:nvPicPr>
          <p:cNvPr id="7" name="Picture 6"/>
          <p:cNvPicPr>
            <a:picLocks noChangeAspect="1"/>
          </p:cNvPicPr>
          <p:nvPr/>
        </p:nvPicPr>
        <p:blipFill>
          <a:blip r:embed="rId3"/>
          <a:stretch>
            <a:fillRect/>
          </a:stretch>
        </p:blipFill>
        <p:spPr>
          <a:xfrm>
            <a:off x="491319" y="5181600"/>
            <a:ext cx="4023905" cy="1532916"/>
          </a:xfrm>
          <a:prstGeom prst="rect">
            <a:avLst/>
          </a:prstGeom>
        </p:spPr>
      </p:pic>
      <p:sp>
        <p:nvSpPr>
          <p:cNvPr id="9" name="Content Placeholder 2"/>
          <p:cNvSpPr txBox="1">
            <a:spLocks/>
          </p:cNvSpPr>
          <p:nvPr/>
        </p:nvSpPr>
        <p:spPr>
          <a:xfrm>
            <a:off x="4400551" y="1916025"/>
            <a:ext cx="4652696" cy="2136182"/>
          </a:xfrm>
          <a:prstGeom prst="rect">
            <a:avLst/>
          </a:prstGeom>
          <a:solidFill>
            <a:schemeClr val="accent4">
              <a:lumMod val="20000"/>
              <a:lumOff val="80000"/>
            </a:schemeClr>
          </a:solidFill>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altLang="en-US" sz="2400" b="1" dirty="0">
                <a:solidFill>
                  <a:srgbClr val="FF0000"/>
                </a:solidFill>
              </a:rPr>
              <a:t>Parasitism</a:t>
            </a:r>
            <a:r>
              <a:rPr lang="en-US" altLang="en-US" sz="2400" dirty="0">
                <a:solidFill>
                  <a:srgbClr val="FF0000"/>
                </a:solidFill>
              </a:rPr>
              <a:t> </a:t>
            </a:r>
            <a:r>
              <a:rPr lang="en-US" altLang="en-US" sz="2400" dirty="0">
                <a:solidFill>
                  <a:schemeClr val="tx1"/>
                </a:solidFill>
              </a:rPr>
              <a:t>– An organism that lives in or on another organism </a:t>
            </a:r>
            <a:r>
              <a:rPr lang="en-US" altLang="en-US" sz="2400" b="1" dirty="0">
                <a:solidFill>
                  <a:schemeClr val="tx1"/>
                </a:solidFill>
              </a:rPr>
              <a:t>(host) </a:t>
            </a:r>
            <a:r>
              <a:rPr lang="en-US" altLang="en-US" sz="2400" dirty="0">
                <a:solidFill>
                  <a:schemeClr val="tx1"/>
                </a:solidFill>
              </a:rPr>
              <a:t>and feeds on it. Parasites usually do not kill their hosts, but weakens or develops a disease. </a:t>
            </a:r>
          </a:p>
        </p:txBody>
      </p:sp>
      <p:pic>
        <p:nvPicPr>
          <p:cNvPr id="11" name="Picture 10"/>
          <p:cNvPicPr>
            <a:picLocks noChangeAspect="1"/>
          </p:cNvPicPr>
          <p:nvPr/>
        </p:nvPicPr>
        <p:blipFill>
          <a:blip r:embed="rId4"/>
          <a:stretch>
            <a:fillRect/>
          </a:stretch>
        </p:blipFill>
        <p:spPr>
          <a:xfrm>
            <a:off x="5202765" y="158662"/>
            <a:ext cx="3850481" cy="1781175"/>
          </a:xfrm>
          <a:prstGeom prst="rect">
            <a:avLst/>
          </a:prstGeom>
        </p:spPr>
      </p:pic>
    </p:spTree>
    <p:extLst>
      <p:ext uri="{BB962C8B-B14F-4D97-AF65-F5344CB8AC3E}">
        <p14:creationId xmlns:p14="http://schemas.microsoft.com/office/powerpoint/2010/main" val="1749482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4114800"/>
          </a:xfrm>
        </p:spPr>
        <p:txBody>
          <a:bodyPr/>
          <a:lstStyle/>
          <a:p>
            <a:pPr marL="0" indent="0">
              <a:buFontTx/>
              <a:buNone/>
              <a:defRPr/>
            </a:pPr>
            <a:r>
              <a:rPr lang="en-US" sz="4800" b="1" dirty="0">
                <a:solidFill>
                  <a:srgbClr val="FF0000"/>
                </a:solidFill>
                <a:latin typeface="Comic Sans MS" panose="030F0702030302020204" pitchFamily="66" charset="0"/>
              </a:rPr>
              <a:t>BIOME</a:t>
            </a:r>
          </a:p>
          <a:p>
            <a:pPr>
              <a:defRPr/>
            </a:pPr>
            <a:r>
              <a:rPr lang="en-US" dirty="0">
                <a:latin typeface="Comic Sans MS" panose="030F0702030302020204" pitchFamily="66" charset="0"/>
              </a:rPr>
              <a:t>Are large climatic regions that contain a number of smaller ecosystems.  Biomes may exist in more than one location and are distinguished by plants and animals.</a:t>
            </a: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505200"/>
            <a:ext cx="4886325" cy="318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398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latin typeface="Comic Sans MS" panose="030F0702030302020204" pitchFamily="66" charset="0"/>
              </a:rPr>
              <a:t>TERRESTRIAL BIOMES</a:t>
            </a:r>
          </a:p>
        </p:txBody>
      </p:sp>
      <p:pic>
        <p:nvPicPr>
          <p:cNvPr id="304130" name="Picture 2" descr="bi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1" y="2286000"/>
            <a:ext cx="8100531"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952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28471" y="457200"/>
            <a:ext cx="7772400" cy="838200"/>
          </a:xfrm>
        </p:spPr>
        <p:txBody>
          <a:bodyPr>
            <a:noAutofit/>
          </a:bodyPr>
          <a:lstStyle/>
          <a:p>
            <a:pPr eaLnBrk="1" hangingPunct="1"/>
            <a:r>
              <a:rPr lang="en-US" sz="5400" b="1" dirty="0">
                <a:latin typeface="Comic Sans MS" panose="030F0702030302020204" pitchFamily="66" charset="0"/>
              </a:rPr>
              <a:t>TERRESTRIAL BIOMES</a:t>
            </a:r>
            <a:endParaRPr lang="en-US" altLang="en-US" sz="5400" b="1" dirty="0">
              <a:latin typeface="Comic Sans MS" pitchFamily="66" charset="0"/>
            </a:endParaRPr>
          </a:p>
        </p:txBody>
      </p:sp>
      <p:pic>
        <p:nvPicPr>
          <p:cNvPr id="9220" name="irc_mi" descr="34-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1819275"/>
            <a:ext cx="8772140" cy="4962525"/>
          </a:xfrm>
          <a:prstGeom prst="rect">
            <a:avLst/>
          </a:prstGeom>
          <a:noFill/>
          <a:ln w="19050" cmpd="dbl">
            <a:solidFill>
              <a:srgbClr val="92D05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346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xfrm>
            <a:off x="685800" y="228600"/>
            <a:ext cx="7772400" cy="838200"/>
          </a:xfrm>
        </p:spPr>
        <p:txBody>
          <a:bodyPr/>
          <a:lstStyle/>
          <a:p>
            <a:pPr algn="ctr" eaLnBrk="1" hangingPunct="1">
              <a:buFontTx/>
              <a:buNone/>
            </a:pPr>
            <a:r>
              <a:rPr lang="en-US" altLang="en-US" sz="4400" b="1" dirty="0" smtClean="0">
                <a:latin typeface="Comic Sans MS" pitchFamily="66" charset="0"/>
              </a:rPr>
              <a:t>TROPICAL RAIN FOREST</a:t>
            </a:r>
            <a:endParaRPr lang="en-US" altLang="en-US" sz="4400" b="1" dirty="0">
              <a:latin typeface="Comic Sans MS" pitchFamily="66" charset="0"/>
            </a:endParaRPr>
          </a:p>
        </p:txBody>
      </p:sp>
      <p:sp>
        <p:nvSpPr>
          <p:cNvPr id="15257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52580" name="Text Box 4"/>
          <p:cNvSpPr txBox="1">
            <a:spLocks noChangeArrowheads="1"/>
          </p:cNvSpPr>
          <p:nvPr/>
        </p:nvSpPr>
        <p:spPr bwMode="auto">
          <a:xfrm>
            <a:off x="457200" y="1219200"/>
            <a:ext cx="8458200" cy="5607689"/>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63550" indent="-463550" eaLnBrk="1" hangingPunct="1">
              <a:spcBef>
                <a:spcPct val="50000"/>
              </a:spcBef>
              <a:buFont typeface="Arial" panose="020B0604020202020204" pitchFamily="34" charset="0"/>
              <a:buChar char="•"/>
            </a:pPr>
            <a:r>
              <a:rPr lang="en-US" altLang="en-US" dirty="0">
                <a:latin typeface="Comic Sans MS" pitchFamily="66" charset="0"/>
              </a:rPr>
              <a:t>Found near the equator in Africa, South America, Australia, and the Pacific Islands</a:t>
            </a:r>
          </a:p>
          <a:p>
            <a:pPr marL="463550" indent="-463550"/>
            <a:r>
              <a:rPr lang="en-US" altLang="en-US" dirty="0">
                <a:latin typeface="Comic Sans MS" pitchFamily="66" charset="0"/>
              </a:rPr>
              <a:t>The most widespread biome</a:t>
            </a:r>
          </a:p>
          <a:p>
            <a:pPr marL="463550" indent="-463550"/>
            <a:r>
              <a:rPr lang="en-US" altLang="en-US" dirty="0">
                <a:latin typeface="Comic Sans MS" pitchFamily="66" charset="0"/>
              </a:rPr>
              <a:t>Greatest diversity of plants, animals, and other organisms.</a:t>
            </a:r>
          </a:p>
          <a:p>
            <a:pPr marL="463550" indent="-463550"/>
            <a:r>
              <a:rPr lang="en-US" altLang="en-US" dirty="0">
                <a:latin typeface="Comic Sans MS" pitchFamily="66" charset="0"/>
              </a:rPr>
              <a:t>200 to 225 cm precipitation yearly</a:t>
            </a:r>
          </a:p>
          <a:p>
            <a:pPr marL="463550" indent="-463550"/>
            <a:r>
              <a:rPr lang="en-US" altLang="en-US" dirty="0">
                <a:latin typeface="Comic Sans MS" pitchFamily="66" charset="0"/>
              </a:rPr>
              <a:t>Hot and humid all year </a:t>
            </a:r>
          </a:p>
          <a:p>
            <a:pPr marL="463550" indent="-463550"/>
            <a:r>
              <a:rPr lang="en-US" altLang="en-US" dirty="0">
                <a:latin typeface="Comic Sans MS" pitchFamily="66" charset="0"/>
              </a:rPr>
              <a:t>Temperatures are fairly constant </a:t>
            </a:r>
            <a:r>
              <a:rPr lang="en-US" altLang="en-US" dirty="0" smtClean="0">
                <a:latin typeface="Comic Sans MS" pitchFamily="66" charset="0"/>
              </a:rPr>
              <a:t>- 25ºC</a:t>
            </a:r>
            <a:endParaRPr lang="en-US" altLang="en-US" dirty="0">
              <a:latin typeface="Comic Sans MS" pitchFamily="66" charset="0"/>
            </a:endParaRPr>
          </a:p>
          <a:p>
            <a:pPr marL="463550" indent="-463550"/>
            <a:r>
              <a:rPr lang="en-US" altLang="en-US" dirty="0">
                <a:latin typeface="Comic Sans MS" pitchFamily="66" charset="0"/>
              </a:rPr>
              <a:t>Soil is nutrient poor and acidic.</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4005587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800" dirty="0" smtClean="0">
                <a:latin typeface="Comic Sans MS" pitchFamily="66" charset="0"/>
              </a:rPr>
              <a:t> </a:t>
            </a:r>
            <a:r>
              <a:rPr lang="en-US" altLang="en-US" sz="4800" b="1" dirty="0" smtClean="0">
                <a:latin typeface="Comic Sans MS" pitchFamily="66" charset="0"/>
              </a:rPr>
              <a:t>TROPICAL RAIN FOREST</a:t>
            </a:r>
            <a:endParaRPr lang="en-US" sz="4800" dirty="0"/>
          </a:p>
        </p:txBody>
      </p:sp>
      <p:sp>
        <p:nvSpPr>
          <p:cNvPr id="158722" name="Rectangle 2"/>
          <p:cNvSpPr>
            <a:spLocks noGrp="1" noChangeArrowheads="1"/>
          </p:cNvSpPr>
          <p:nvPr>
            <p:ph idx="1"/>
          </p:nvPr>
        </p:nvSpPr>
        <p:spPr>
          <a:xfrm>
            <a:off x="533400" y="1828800"/>
            <a:ext cx="8229600" cy="4525963"/>
          </a:xfrm>
          <a:solidFill>
            <a:schemeClr val="accent1">
              <a:lumMod val="40000"/>
              <a:lumOff val="60000"/>
            </a:schemeClr>
          </a:solidFill>
        </p:spPr>
        <p:txBody>
          <a:bodyPr>
            <a:normAutofit fontScale="77500" lnSpcReduction="20000"/>
          </a:bodyPr>
          <a:lstStyle/>
          <a:p>
            <a:pPr>
              <a:spcBef>
                <a:spcPct val="50000"/>
              </a:spcBef>
              <a:buNone/>
            </a:pPr>
            <a:r>
              <a:rPr lang="en-US" altLang="en-US" sz="3600" dirty="0">
                <a:latin typeface="Comic Sans MS" pitchFamily="66" charset="0"/>
              </a:rPr>
              <a:t>A rain forest may contain more than 700 species of trees and over 1000 species of flowering plants</a:t>
            </a:r>
            <a:r>
              <a:rPr lang="en-US" altLang="en-US" sz="3600" dirty="0" smtClean="0">
                <a:latin typeface="Comic Sans MS" pitchFamily="66" charset="0"/>
              </a:rPr>
              <a:t>.</a:t>
            </a:r>
            <a:endParaRPr lang="en-US" altLang="en-US" sz="3600" dirty="0">
              <a:latin typeface="Comic Sans MS" pitchFamily="66" charset="0"/>
            </a:endParaRPr>
          </a:p>
          <a:p>
            <a:pPr>
              <a:spcBef>
                <a:spcPct val="50000"/>
              </a:spcBef>
              <a:buNone/>
            </a:pPr>
            <a:r>
              <a:rPr lang="en-US" altLang="en-US" sz="3600" u="sng" dirty="0" smtClean="0">
                <a:latin typeface="Comic Sans MS" pitchFamily="66" charset="0"/>
              </a:rPr>
              <a:t>Plant Adaptations</a:t>
            </a:r>
            <a:r>
              <a:rPr lang="en-US" altLang="en-US" sz="3600" u="sng" dirty="0">
                <a:latin typeface="Comic Sans MS" pitchFamily="66" charset="0"/>
              </a:rPr>
              <a:t>:</a:t>
            </a:r>
          </a:p>
          <a:p>
            <a:pPr>
              <a:spcBef>
                <a:spcPct val="50000"/>
              </a:spcBef>
            </a:pPr>
            <a:r>
              <a:rPr lang="en-US" altLang="en-US" sz="3600" dirty="0">
                <a:latin typeface="Comic Sans MS" pitchFamily="66" charset="0"/>
              </a:rPr>
              <a:t>Drip tips, waxy cuticle, shallow roots, buttresses, climbing vines, </a:t>
            </a:r>
            <a:r>
              <a:rPr lang="en-US" altLang="en-US" sz="3600" dirty="0" smtClean="0">
                <a:latin typeface="Comic Sans MS" pitchFamily="66" charset="0"/>
              </a:rPr>
              <a:t>epiphytes</a:t>
            </a:r>
          </a:p>
          <a:p>
            <a:pPr eaLnBrk="1" hangingPunct="1">
              <a:spcBef>
                <a:spcPct val="50000"/>
              </a:spcBef>
              <a:buFontTx/>
              <a:buNone/>
            </a:pPr>
            <a:r>
              <a:rPr lang="en-US" altLang="en-US" sz="3600" u="sng" dirty="0">
                <a:latin typeface="Comic Sans MS" pitchFamily="66" charset="0"/>
              </a:rPr>
              <a:t>Animal Adaptations:</a:t>
            </a:r>
          </a:p>
          <a:p>
            <a:pPr eaLnBrk="1" hangingPunct="1">
              <a:spcBef>
                <a:spcPct val="50000"/>
              </a:spcBef>
              <a:buFontTx/>
              <a:buNone/>
            </a:pPr>
            <a:r>
              <a:rPr lang="en-US" altLang="en-US" sz="3600" dirty="0">
                <a:latin typeface="Comic Sans MS" pitchFamily="66" charset="0"/>
              </a:rPr>
              <a:t>Some animals never touch the ground, opposable thumbs to holding vines and </a:t>
            </a:r>
            <a:r>
              <a:rPr lang="en-US" altLang="en-US" sz="3600" dirty="0" smtClean="0">
                <a:latin typeface="Comic Sans MS" pitchFamily="66" charset="0"/>
              </a:rPr>
              <a:t>limbs</a:t>
            </a:r>
            <a:endParaRPr lang="en-US" altLang="en-US" sz="3600" dirty="0">
              <a:latin typeface="Comic Sans MS" pitchFamily="66" charset="0"/>
            </a:endParaRPr>
          </a:p>
          <a:p>
            <a:pPr eaLnBrk="1" hangingPunct="1">
              <a:buFontTx/>
              <a:buNone/>
            </a:pPr>
            <a:endParaRPr lang="en-US" altLang="en-US" sz="3600" b="1" dirty="0">
              <a:solidFill>
                <a:schemeClr val="bg1"/>
              </a:solidFill>
              <a:latin typeface="Comic Sans MS" pitchFamily="66" charset="0"/>
            </a:endParaRPr>
          </a:p>
        </p:txBody>
      </p:sp>
    </p:spTree>
    <p:extLst>
      <p:ext uri="{BB962C8B-B14F-4D97-AF65-F5344CB8AC3E}">
        <p14:creationId xmlns:p14="http://schemas.microsoft.com/office/powerpoint/2010/main" val="1102502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685800" y="228600"/>
            <a:ext cx="7772400" cy="1143000"/>
          </a:xfrm>
        </p:spPr>
        <p:txBody>
          <a:bodyPr>
            <a:noAutofit/>
          </a:bodyPr>
          <a:lstStyle/>
          <a:p>
            <a:pPr eaLnBrk="1" hangingPunct="1"/>
            <a:r>
              <a:rPr lang="en-US" altLang="en-US" b="1" dirty="0" smtClean="0">
                <a:latin typeface="Comic Sans MS" pitchFamily="66" charset="0"/>
              </a:rPr>
              <a:t>TEMPERATE DECIDUOUS FOREST</a:t>
            </a:r>
            <a:endParaRPr lang="en-US" altLang="en-US" b="1" dirty="0">
              <a:latin typeface="Comic Sans MS" pitchFamily="66" charset="0"/>
            </a:endParaRPr>
          </a:p>
        </p:txBody>
      </p:sp>
      <p:sp>
        <p:nvSpPr>
          <p:cNvPr id="87043" name="Rectangle 3"/>
          <p:cNvSpPr>
            <a:spLocks noGrp="1" noChangeArrowheads="1"/>
          </p:cNvSpPr>
          <p:nvPr>
            <p:ph type="subTitle" idx="1"/>
          </p:nvPr>
        </p:nvSpPr>
        <p:spPr>
          <a:xfrm>
            <a:off x="477672" y="1645692"/>
            <a:ext cx="8001000" cy="4645926"/>
          </a:xfrm>
          <a:solidFill>
            <a:schemeClr val="accent1">
              <a:lumMod val="40000"/>
              <a:lumOff val="60000"/>
            </a:schemeClr>
          </a:solidFill>
        </p:spPr>
        <p:txBody>
          <a:bodyPr>
            <a:normAutofit/>
          </a:bodyPr>
          <a:lstStyle/>
          <a:p>
            <a:pPr marL="457200" indent="-457200" algn="l" eaLnBrk="1" hangingPunct="1">
              <a:buFont typeface="Arial" panose="020B0604020202020204" pitchFamily="34" charset="0"/>
              <a:buChar char="•"/>
            </a:pPr>
            <a:r>
              <a:rPr lang="en-US" altLang="en-US" dirty="0">
                <a:latin typeface="Comic Sans MS" pitchFamily="66" charset="0"/>
              </a:rPr>
              <a:t>Found in Europe, the Eastern part of the United States, and China</a:t>
            </a:r>
          </a:p>
          <a:p>
            <a:pPr marL="457200" indent="-457200" algn="l">
              <a:buFont typeface="Arial" panose="020B0604020202020204" pitchFamily="34" charset="0"/>
              <a:buChar char="•"/>
            </a:pPr>
            <a:r>
              <a:rPr lang="en-US" altLang="en-US" dirty="0">
                <a:latin typeface="Comic Sans MS" pitchFamily="66" charset="0"/>
              </a:rPr>
              <a:t>Found between 30ºN - 50ºN latitudes</a:t>
            </a:r>
          </a:p>
          <a:p>
            <a:pPr marL="457200" indent="-457200" algn="l">
              <a:buFont typeface="Arial" panose="020B0604020202020204" pitchFamily="34" charset="0"/>
              <a:buChar char="•"/>
            </a:pPr>
            <a:r>
              <a:rPr lang="en-US" altLang="en-US" dirty="0">
                <a:latin typeface="Comic Sans MS" pitchFamily="66" charset="0"/>
              </a:rPr>
              <a:t>75 to 150 cm precipitation yearly</a:t>
            </a:r>
          </a:p>
          <a:p>
            <a:pPr marL="457200" indent="-457200" algn="l">
              <a:buFont typeface="Arial" panose="020B0604020202020204" pitchFamily="34" charset="0"/>
              <a:buChar char="•"/>
            </a:pPr>
            <a:r>
              <a:rPr lang="en-US" altLang="en-US" dirty="0">
                <a:latin typeface="Comic Sans MS" pitchFamily="66" charset="0"/>
              </a:rPr>
              <a:t>Wide range of temperatures with four seasons</a:t>
            </a:r>
          </a:p>
          <a:p>
            <a:pPr marL="457200" indent="-457200" algn="l">
              <a:buFont typeface="Arial" panose="020B0604020202020204" pitchFamily="34" charset="0"/>
              <a:buChar char="•"/>
            </a:pPr>
            <a:r>
              <a:rPr lang="en-US" altLang="en-US" dirty="0">
                <a:latin typeface="Comic Sans MS" pitchFamily="66" charset="0"/>
              </a:rPr>
              <a:t>Below freezing in winter to 30ºC in summer</a:t>
            </a:r>
          </a:p>
          <a:p>
            <a:pPr algn="l"/>
            <a:endParaRPr lang="en-US" altLang="en-US" dirty="0">
              <a:solidFill>
                <a:schemeClr val="accent1"/>
              </a:solidFill>
              <a:latin typeface="Comic Sans MS" pitchFamily="66" charset="0"/>
            </a:endParaRPr>
          </a:p>
          <a:p>
            <a:pPr algn="l" eaLnBrk="1" hangingPunct="1"/>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40727066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normAutofit fontScale="90000"/>
          </a:bodyPr>
          <a:lstStyle/>
          <a:p>
            <a:pPr algn="ctr"/>
            <a:r>
              <a:rPr lang="en-US" sz="4800" b="1" dirty="0">
                <a:latin typeface="Comic Sans MS" panose="030F0702030302020204" pitchFamily="66" charset="0"/>
              </a:rPr>
              <a:t>Temperate Deciduous Forest</a:t>
            </a:r>
          </a:p>
        </p:txBody>
      </p:sp>
      <p:sp>
        <p:nvSpPr>
          <p:cNvPr id="3" name="Content Placeholder 2"/>
          <p:cNvSpPr>
            <a:spLocks noGrp="1"/>
          </p:cNvSpPr>
          <p:nvPr>
            <p:ph idx="1"/>
          </p:nvPr>
        </p:nvSpPr>
        <p:spPr>
          <a:xfrm>
            <a:off x="399197" y="1752600"/>
            <a:ext cx="8403609" cy="4648200"/>
          </a:xfrm>
          <a:solidFill>
            <a:schemeClr val="accent1">
              <a:lumMod val="40000"/>
              <a:lumOff val="60000"/>
            </a:schemeClr>
          </a:solidFill>
        </p:spPr>
        <p:txBody>
          <a:bodyPr/>
          <a:lstStyle/>
          <a:p>
            <a:r>
              <a:rPr lang="en-US" dirty="0">
                <a:latin typeface="Comic Sans MS" panose="030F0702030302020204" pitchFamily="66" charset="0"/>
              </a:rPr>
              <a:t>the growing seasons lasting only 4 to 6 months. </a:t>
            </a:r>
            <a:r>
              <a:rPr lang="en-US" dirty="0" smtClean="0">
                <a:latin typeface="Comic Sans MS" panose="030F0702030302020204" pitchFamily="66" charset="0"/>
              </a:rPr>
              <a:t>Plants </a:t>
            </a:r>
            <a:r>
              <a:rPr lang="en-US" dirty="0">
                <a:latin typeface="Comic Sans MS" panose="030F0702030302020204" pitchFamily="66" charset="0"/>
              </a:rPr>
              <a:t>are adapted to survive seasonal changes. </a:t>
            </a:r>
          </a:p>
          <a:p>
            <a:r>
              <a:rPr lang="en-US" dirty="0">
                <a:latin typeface="Comic Sans MS" panose="030F0702030302020204" pitchFamily="66" charset="0"/>
              </a:rPr>
              <a:t>Trees are predominately are broad, flat leaf which drop during the fall. </a:t>
            </a:r>
          </a:p>
          <a:p>
            <a:r>
              <a:rPr lang="en-US" altLang="en-US" dirty="0">
                <a:latin typeface="Comic Sans MS" pitchFamily="66" charset="0"/>
              </a:rPr>
              <a:t>Soil is rich in </a:t>
            </a:r>
            <a:r>
              <a:rPr lang="en-US" altLang="en-US" dirty="0" smtClean="0">
                <a:latin typeface="Comic Sans MS" pitchFamily="66" charset="0"/>
              </a:rPr>
              <a:t>nutrients.</a:t>
            </a:r>
          </a:p>
          <a:p>
            <a:r>
              <a:rPr lang="en-US" altLang="en-US" dirty="0">
                <a:latin typeface="Comic Sans MS" pitchFamily="66" charset="0"/>
              </a:rPr>
              <a:t>Animal usually hibernate or migrate during the winter months.</a:t>
            </a:r>
          </a:p>
          <a:p>
            <a:endParaRPr lang="en-US"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916492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762000" y="457200"/>
            <a:ext cx="7772400" cy="914400"/>
          </a:xfrm>
        </p:spPr>
        <p:txBody>
          <a:bodyPr/>
          <a:lstStyle/>
          <a:p>
            <a:pPr eaLnBrk="1" hangingPunct="1"/>
            <a:r>
              <a:rPr lang="en-US" altLang="en-US" sz="4800" b="1" dirty="0" smtClean="0"/>
              <a:t>TAIGA OR CONIFEROUS FOREST</a:t>
            </a:r>
            <a:endParaRPr lang="en-US" altLang="en-US" sz="4800" b="1" dirty="0"/>
          </a:p>
        </p:txBody>
      </p:sp>
      <p:sp>
        <p:nvSpPr>
          <p:cNvPr id="54275" name="Rectangle 3"/>
          <p:cNvSpPr>
            <a:spLocks noGrp="1" noChangeArrowheads="1"/>
          </p:cNvSpPr>
          <p:nvPr>
            <p:ph type="subTitle" idx="1"/>
          </p:nvPr>
        </p:nvSpPr>
        <p:spPr>
          <a:xfrm>
            <a:off x="692798" y="1810138"/>
            <a:ext cx="8222602" cy="4514461"/>
          </a:xfrm>
          <a:solidFill>
            <a:schemeClr val="accent1">
              <a:lumMod val="40000"/>
              <a:lumOff val="60000"/>
            </a:schemeClr>
          </a:solidFill>
        </p:spPr>
        <p:txBody>
          <a:bodyPr>
            <a:normAutofit fontScale="92500"/>
          </a:bodyPr>
          <a:lstStyle/>
          <a:p>
            <a:pPr marL="342900" indent="-342900" algn="l" eaLnBrk="1" hangingPunct="1">
              <a:buFont typeface="Wingdings" panose="05000000000000000000" pitchFamily="2" charset="2"/>
              <a:buChar char="Ø"/>
            </a:pPr>
            <a:r>
              <a:rPr lang="en-US" altLang="en-US" dirty="0">
                <a:latin typeface="Comic Sans MS" pitchFamily="66" charset="0"/>
              </a:rPr>
              <a:t>Found in parts of Canada, Alaska, and Russia.</a:t>
            </a:r>
          </a:p>
          <a:p>
            <a:pPr marL="342900" indent="-342900" algn="l">
              <a:buFont typeface="Wingdings" panose="05000000000000000000" pitchFamily="2" charset="2"/>
              <a:buChar char="Ø"/>
            </a:pPr>
            <a:r>
              <a:rPr lang="en-US" altLang="en-US" dirty="0">
                <a:latin typeface="Comic Sans MS" pitchFamily="66" charset="0"/>
              </a:rPr>
              <a:t>World’s largest land biome.</a:t>
            </a:r>
          </a:p>
          <a:p>
            <a:pPr marL="342900" indent="-342900" algn="l">
              <a:buFont typeface="Wingdings" panose="05000000000000000000" pitchFamily="2" charset="2"/>
              <a:buChar char="Ø"/>
            </a:pPr>
            <a:r>
              <a:rPr lang="en-US" altLang="en-US" dirty="0">
                <a:latin typeface="Comic Sans MS" pitchFamily="66" charset="0"/>
              </a:rPr>
              <a:t>Latitudes between 50ºN and 60ºN.</a:t>
            </a:r>
          </a:p>
          <a:p>
            <a:pPr marL="342900" indent="-342900" algn="l">
              <a:buFont typeface="Wingdings" panose="05000000000000000000" pitchFamily="2" charset="2"/>
              <a:buChar char="Ø"/>
            </a:pPr>
            <a:r>
              <a:rPr lang="en-US" altLang="en-US" dirty="0">
                <a:latin typeface="Comic Sans MS" pitchFamily="66" charset="0"/>
              </a:rPr>
              <a:t>Winters are long and cold (6-10 months).</a:t>
            </a:r>
          </a:p>
          <a:p>
            <a:pPr marL="342900" indent="-342900" algn="l">
              <a:buFont typeface="Wingdings" panose="05000000000000000000" pitchFamily="2" charset="2"/>
              <a:buChar char="Ø"/>
            </a:pPr>
            <a:r>
              <a:rPr lang="en-US" altLang="en-US" dirty="0">
                <a:latin typeface="Comic Sans MS" pitchFamily="66" charset="0"/>
              </a:rPr>
              <a:t>Average temperatures are below freezing.</a:t>
            </a:r>
          </a:p>
          <a:p>
            <a:pPr marL="342900" indent="-342900" algn="l">
              <a:buFont typeface="Wingdings" panose="05000000000000000000" pitchFamily="2" charset="2"/>
              <a:buChar char="Ø"/>
            </a:pPr>
            <a:r>
              <a:rPr lang="en-US" altLang="en-US" dirty="0">
                <a:latin typeface="Comic Sans MS" pitchFamily="66" charset="0"/>
              </a:rPr>
              <a:t>35 to 40 cm of precipitation yearly (mostly snow).</a:t>
            </a:r>
          </a:p>
          <a:p>
            <a:pPr algn="l"/>
            <a:endParaRPr lang="en-US" altLang="en-US" dirty="0">
              <a:solidFill>
                <a:schemeClr val="accent1"/>
              </a:solidFill>
              <a:latin typeface="Comic Sans MS" pitchFamily="66" charset="0"/>
            </a:endParaRPr>
          </a:p>
          <a:p>
            <a:pPr algn="l" eaLnBrk="1" hangingPunct="1"/>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3517220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3400" y="304800"/>
            <a:ext cx="8001000" cy="838200"/>
          </a:xfrm>
        </p:spPr>
        <p:txBody>
          <a:bodyPr>
            <a:noAutofit/>
          </a:bodyPr>
          <a:lstStyle/>
          <a:p>
            <a:pPr eaLnBrk="1" hangingPunct="1"/>
            <a:r>
              <a:rPr lang="en-US" altLang="en-US" sz="5400" b="1" dirty="0" smtClean="0"/>
              <a:t>TAIGA</a:t>
            </a:r>
            <a:endParaRPr lang="en-US" altLang="en-US" sz="5400" b="1" dirty="0"/>
          </a:p>
        </p:txBody>
      </p:sp>
      <p:sp>
        <p:nvSpPr>
          <p:cNvPr id="60419" name="Rectangle 3"/>
          <p:cNvSpPr>
            <a:spLocks noGrp="1" noChangeArrowheads="1"/>
          </p:cNvSpPr>
          <p:nvPr>
            <p:ph type="body" idx="1"/>
          </p:nvPr>
        </p:nvSpPr>
        <p:spPr>
          <a:xfrm>
            <a:off x="533400" y="1371600"/>
            <a:ext cx="8382000" cy="5355771"/>
          </a:xfrm>
          <a:solidFill>
            <a:schemeClr val="accent1">
              <a:lumMod val="40000"/>
              <a:lumOff val="60000"/>
            </a:schemeClr>
          </a:solidFill>
        </p:spPr>
        <p:txBody>
          <a:bodyPr>
            <a:normAutofit fontScale="92500" lnSpcReduction="20000"/>
          </a:bodyPr>
          <a:lstStyle/>
          <a:p>
            <a:pPr marL="0" indent="0" eaLnBrk="1" hangingPunct="1">
              <a:lnSpc>
                <a:spcPct val="90000"/>
              </a:lnSpc>
              <a:buNone/>
            </a:pPr>
            <a:endParaRPr lang="en-US" dirty="0"/>
          </a:p>
          <a:p>
            <a:pPr marL="0" indent="0" eaLnBrk="1" hangingPunct="1">
              <a:lnSpc>
                <a:spcPct val="90000"/>
              </a:lnSpc>
              <a:buNone/>
            </a:pPr>
            <a:r>
              <a:rPr lang="en-US" u="sng" dirty="0" smtClean="0"/>
              <a:t>Plant Adaptations:</a:t>
            </a:r>
            <a:endParaRPr lang="en-US" u="sng" dirty="0"/>
          </a:p>
          <a:p>
            <a:pPr eaLnBrk="1" hangingPunct="1">
              <a:lnSpc>
                <a:spcPct val="90000"/>
              </a:lnSpc>
              <a:buFont typeface="Wingdings" panose="05000000000000000000" pitchFamily="2" charset="2"/>
              <a:buChar char="§"/>
            </a:pPr>
            <a:r>
              <a:rPr lang="en-US" dirty="0"/>
              <a:t>Mostly conifers trees grow which have needle-like leaves and seeds that develop in cones. </a:t>
            </a:r>
          </a:p>
          <a:p>
            <a:pPr>
              <a:buFont typeface="Wingdings" panose="05000000000000000000" pitchFamily="2" charset="2"/>
              <a:buChar char="§"/>
            </a:pPr>
            <a:r>
              <a:rPr lang="en-US" dirty="0"/>
              <a:t>The shape of the leaves and their cuticle prevents the tree from losing too much water especially important when ground is frozen and the roots cannot replace lost water by absorbing more from the soil. </a:t>
            </a:r>
            <a:endParaRPr lang="en-US" dirty="0" smtClean="0"/>
          </a:p>
          <a:p>
            <a:pPr marL="0" indent="0" eaLnBrk="1" hangingPunct="1">
              <a:lnSpc>
                <a:spcPct val="90000"/>
              </a:lnSpc>
              <a:buNone/>
            </a:pPr>
            <a:r>
              <a:rPr lang="en-US" u="sng" dirty="0" smtClean="0"/>
              <a:t>Animal </a:t>
            </a:r>
            <a:r>
              <a:rPr lang="en-US" altLang="en-US" u="sng" dirty="0">
                <a:latin typeface="Comic Sans MS" panose="030F0702030302020204" pitchFamily="66" charset="0"/>
              </a:rPr>
              <a:t>Adaptations:</a:t>
            </a:r>
          </a:p>
          <a:p>
            <a:pPr eaLnBrk="1" hangingPunct="1">
              <a:lnSpc>
                <a:spcPct val="90000"/>
              </a:lnSpc>
              <a:buFont typeface="Wingdings" panose="05000000000000000000" pitchFamily="2" charset="2"/>
              <a:buChar char="§"/>
            </a:pPr>
            <a:r>
              <a:rPr lang="en-US" altLang="en-US" dirty="0">
                <a:latin typeface="Comic Sans MS" panose="030F0702030302020204" pitchFamily="66" charset="0"/>
              </a:rPr>
              <a:t>Migration, hibernation, heavy summer and fall feeding.</a:t>
            </a:r>
          </a:p>
          <a:p>
            <a:pPr>
              <a:buFont typeface="Wingdings" panose="05000000000000000000" pitchFamily="2" charset="2"/>
              <a:buChar char="§"/>
            </a:pPr>
            <a:endParaRPr lang="en-US" dirty="0"/>
          </a:p>
        </p:txBody>
      </p:sp>
      <p:sp>
        <p:nvSpPr>
          <p:cNvPr id="60420" name="Text Box 4"/>
          <p:cNvSpPr txBox="1">
            <a:spLocks noChangeArrowheads="1"/>
          </p:cNvSpPr>
          <p:nvPr/>
        </p:nvSpPr>
        <p:spPr bwMode="auto">
          <a:xfrm>
            <a:off x="1371600" y="57150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5867400" y="114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extLst>
      <p:ext uri="{BB962C8B-B14F-4D97-AF65-F5344CB8AC3E}">
        <p14:creationId xmlns:p14="http://schemas.microsoft.com/office/powerpoint/2010/main" val="3394870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304800" y="381000"/>
            <a:ext cx="8382000" cy="990600"/>
          </a:xfrm>
        </p:spPr>
        <p:txBody>
          <a:bodyPr/>
          <a:lstStyle/>
          <a:p>
            <a:pPr eaLnBrk="1" hangingPunct="1"/>
            <a:r>
              <a:rPr lang="en-US" altLang="en-US" sz="4800" b="1" dirty="0" smtClean="0">
                <a:solidFill>
                  <a:schemeClr val="tx1"/>
                </a:solidFill>
                <a:latin typeface="Comic Sans MS" pitchFamily="66" charset="0"/>
              </a:rPr>
              <a:t>GRASSLAND / SAVANNA</a:t>
            </a:r>
            <a:endParaRPr lang="en-US" altLang="en-US" sz="4800" b="1" dirty="0">
              <a:solidFill>
                <a:schemeClr val="tx1"/>
              </a:solidFill>
              <a:latin typeface="Comic Sans MS" pitchFamily="66" charset="0"/>
            </a:endParaRPr>
          </a:p>
        </p:txBody>
      </p:sp>
      <p:sp>
        <p:nvSpPr>
          <p:cNvPr id="207875" name="Text Box 3"/>
          <p:cNvSpPr txBox="1">
            <a:spLocks noChangeArrowheads="1"/>
          </p:cNvSpPr>
          <p:nvPr/>
        </p:nvSpPr>
        <p:spPr bwMode="auto">
          <a:xfrm>
            <a:off x="457200" y="1752600"/>
            <a:ext cx="8229600" cy="4721292"/>
          </a:xfrm>
          <a:prstGeom prst="rect">
            <a:avLst/>
          </a:prstGeom>
          <a:solidFill>
            <a:schemeClr val="accent5"/>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279400" indent="-279400"/>
            <a:r>
              <a:rPr lang="en-US" dirty="0">
                <a:latin typeface="Comic Sans MS" panose="030F0702030302020204" pitchFamily="66" charset="0"/>
              </a:rPr>
              <a:t>Grassland found in Africa, western India, northern Australia and South America. </a:t>
            </a:r>
          </a:p>
          <a:p>
            <a:pPr marL="279400" indent="-279400"/>
            <a:r>
              <a:rPr lang="en-US" dirty="0">
                <a:latin typeface="Comic Sans MS" panose="030F0702030302020204" pitchFamily="66" charset="0"/>
              </a:rPr>
              <a:t>A </a:t>
            </a:r>
            <a:r>
              <a:rPr lang="en-US" dirty="0" smtClean="0">
                <a:latin typeface="Comic Sans MS" panose="030F0702030302020204" pitchFamily="66" charset="0"/>
              </a:rPr>
              <a:t>tropical or temperate </a:t>
            </a:r>
            <a:r>
              <a:rPr lang="en-US" dirty="0">
                <a:latin typeface="Comic Sans MS" panose="030F0702030302020204" pitchFamily="66" charset="0"/>
              </a:rPr>
              <a:t>biome that is dominated by grasses, shrubs and small trees.</a:t>
            </a:r>
          </a:p>
          <a:p>
            <a:pPr marL="279400" indent="-279400"/>
            <a:r>
              <a:rPr lang="en-US" dirty="0">
                <a:latin typeface="Comic Sans MS" panose="030F0702030302020204" pitchFamily="66" charset="0"/>
              </a:rPr>
              <a:t>Because most rain falls during the wet season, plants must be able to survive prolonged periods without water. </a:t>
            </a:r>
            <a:endParaRPr lang="en-US" altLang="en-US" sz="3600" dirty="0">
              <a:latin typeface="Comic Sans MS" pitchFamily="66" charset="0"/>
            </a:endParaRPr>
          </a:p>
        </p:txBody>
      </p:sp>
    </p:spTree>
    <p:extLst>
      <p:ext uri="{BB962C8B-B14F-4D97-AF65-F5344CB8AC3E}">
        <p14:creationId xmlns:p14="http://schemas.microsoft.com/office/powerpoint/2010/main" val="115055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153400" cy="1143000"/>
          </a:xfrm>
        </p:spPr>
        <p:txBody>
          <a:bodyPr/>
          <a:lstStyle/>
          <a:p>
            <a:r>
              <a:rPr lang="en-US" sz="4800" b="1" dirty="0" smtClean="0"/>
              <a:t>GRASSLAND / SAVANNA</a:t>
            </a:r>
            <a:endParaRPr lang="en-US" sz="4800" b="1" dirty="0"/>
          </a:p>
        </p:txBody>
      </p:sp>
      <p:sp>
        <p:nvSpPr>
          <p:cNvPr id="3" name="Content Placeholder 2"/>
          <p:cNvSpPr>
            <a:spLocks noGrp="1"/>
          </p:cNvSpPr>
          <p:nvPr>
            <p:ph idx="1"/>
          </p:nvPr>
        </p:nvSpPr>
        <p:spPr>
          <a:xfrm>
            <a:off x="533400" y="1600200"/>
            <a:ext cx="8153400" cy="4953000"/>
          </a:xfrm>
          <a:solidFill>
            <a:schemeClr val="accent1">
              <a:lumMod val="40000"/>
              <a:lumOff val="60000"/>
            </a:schemeClr>
          </a:solidFill>
        </p:spPr>
        <p:txBody>
          <a:bodyPr>
            <a:normAutofit fontScale="70000" lnSpcReduction="20000"/>
          </a:bodyPr>
          <a:lstStyle/>
          <a:p>
            <a:pPr marL="0" indent="0">
              <a:buNone/>
            </a:pPr>
            <a:r>
              <a:rPr lang="en-US" u="sng" dirty="0" smtClean="0">
                <a:latin typeface="Comic Sans MS" panose="030F0702030302020204" pitchFamily="66" charset="0"/>
              </a:rPr>
              <a:t>Plant Adaptations</a:t>
            </a:r>
            <a:r>
              <a:rPr lang="en-US" u="sng" dirty="0">
                <a:latin typeface="Comic Sans MS" panose="030F0702030302020204" pitchFamily="66" charset="0"/>
              </a:rPr>
              <a:t>:</a:t>
            </a:r>
          </a:p>
          <a:p>
            <a:r>
              <a:rPr lang="en-US" dirty="0">
                <a:latin typeface="Comic Sans MS" panose="030F0702030302020204" pitchFamily="66" charset="0"/>
              </a:rPr>
              <a:t>During the dry season, plants lose their leaves or die down to the ground. </a:t>
            </a:r>
          </a:p>
          <a:p>
            <a:r>
              <a:rPr lang="en-US" dirty="0">
                <a:latin typeface="Comic Sans MS" panose="030F0702030302020204" pitchFamily="66" charset="0"/>
              </a:rPr>
              <a:t>Many plants have horizontal root systems so they can draw water from a larger area. </a:t>
            </a:r>
          </a:p>
          <a:p>
            <a:r>
              <a:rPr lang="en-US" dirty="0">
                <a:latin typeface="Comic Sans MS" panose="030F0702030302020204" pitchFamily="66" charset="0"/>
              </a:rPr>
              <a:t>Most plants have vertical leaves to reduce water loss and thorns to keep herbivores away. </a:t>
            </a:r>
          </a:p>
          <a:p>
            <a:r>
              <a:rPr lang="en-US" altLang="en-US" dirty="0">
                <a:latin typeface="Comic Sans MS" pitchFamily="66" charset="0"/>
              </a:rPr>
              <a:t>The soil is rich and fertile.</a:t>
            </a:r>
          </a:p>
          <a:p>
            <a:r>
              <a:rPr lang="en-US" altLang="en-US" dirty="0">
                <a:latin typeface="Comic Sans MS" pitchFamily="66" charset="0"/>
              </a:rPr>
              <a:t>The grass has extensive root systems, called sod</a:t>
            </a:r>
            <a:r>
              <a:rPr lang="en-US" altLang="en-US" dirty="0" smtClean="0">
                <a:latin typeface="Comic Sans MS" pitchFamily="66" charset="0"/>
              </a:rPr>
              <a:t>.</a:t>
            </a:r>
          </a:p>
          <a:p>
            <a:pPr marL="0" lvl="0" indent="0">
              <a:buNone/>
            </a:pPr>
            <a:r>
              <a:rPr lang="en-US" u="sng" dirty="0" smtClean="0">
                <a:latin typeface="Comic Sans MS" panose="030F0702030302020204" pitchFamily="66" charset="0"/>
              </a:rPr>
              <a:t>Animal Adaptations</a:t>
            </a:r>
            <a:r>
              <a:rPr lang="en-US" u="sng" dirty="0">
                <a:latin typeface="Comic Sans MS" panose="030F0702030302020204" pitchFamily="66" charset="0"/>
              </a:rPr>
              <a:t>:</a:t>
            </a:r>
          </a:p>
          <a:p>
            <a:pPr lvl="0"/>
            <a:r>
              <a:rPr lang="en-US" dirty="0">
                <a:latin typeface="Comic Sans MS" panose="030F0702030302020204" pitchFamily="66" charset="0"/>
              </a:rPr>
              <a:t>Grazing herbivores have adopted a migratory way of life and follow the rains. </a:t>
            </a:r>
          </a:p>
          <a:p>
            <a:pPr lvl="0"/>
            <a:r>
              <a:rPr lang="en-US" dirty="0">
                <a:latin typeface="Comic Sans MS" panose="030F0702030302020204" pitchFamily="66" charset="0"/>
              </a:rPr>
              <a:t>Many animals give birth during the rainy season when food is abundant and the young are more likely to survive.</a:t>
            </a:r>
          </a:p>
          <a:p>
            <a:endParaRPr lang="en-US" altLang="en-US" dirty="0">
              <a:latin typeface="Comic Sans MS" pitchFamily="66" charset="0"/>
            </a:endParaRPr>
          </a:p>
          <a:p>
            <a:endParaRPr lang="en-US" dirty="0">
              <a:latin typeface="Comic Sans MS" panose="030F0702030302020204" pitchFamily="66" charset="0"/>
            </a:endParaRPr>
          </a:p>
        </p:txBody>
      </p:sp>
    </p:spTree>
    <p:extLst>
      <p:ext uri="{BB962C8B-B14F-4D97-AF65-F5344CB8AC3E}">
        <p14:creationId xmlns:p14="http://schemas.microsoft.com/office/powerpoint/2010/main" val="3498120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685800" y="167951"/>
            <a:ext cx="7772400" cy="990600"/>
          </a:xfrm>
        </p:spPr>
        <p:txBody>
          <a:bodyPr>
            <a:normAutofit fontScale="90000"/>
          </a:bodyPr>
          <a:lstStyle/>
          <a:p>
            <a:pPr eaLnBrk="1" hangingPunct="1"/>
            <a:r>
              <a:rPr lang="en-US" altLang="en-US" sz="6000" b="1" dirty="0" smtClean="0"/>
              <a:t>DESERT</a:t>
            </a:r>
            <a:endParaRPr lang="en-US" altLang="en-US" sz="6000" b="1" dirty="0"/>
          </a:p>
        </p:txBody>
      </p:sp>
      <p:sp>
        <p:nvSpPr>
          <p:cNvPr id="252931" name="Text Box 3"/>
          <p:cNvSpPr txBox="1">
            <a:spLocks noChangeArrowheads="1"/>
          </p:cNvSpPr>
          <p:nvPr/>
        </p:nvSpPr>
        <p:spPr bwMode="auto">
          <a:xfrm>
            <a:off x="457200" y="1388707"/>
            <a:ext cx="8229600" cy="4659737"/>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288925" indent="-288925">
              <a:spcBef>
                <a:spcPct val="50000"/>
              </a:spcBef>
            </a:pPr>
            <a:r>
              <a:rPr lang="en-US" altLang="en-US" sz="2800" dirty="0">
                <a:latin typeface="Comic Sans MS" pitchFamily="66" charset="0"/>
              </a:rPr>
              <a:t>The driest biome on Earth – found on every continent.</a:t>
            </a:r>
          </a:p>
          <a:p>
            <a:pPr marL="288925" indent="-288925">
              <a:buFont typeface="Arial" panose="020B0604020202020204" pitchFamily="34" charset="0"/>
              <a:buChar char="•"/>
            </a:pPr>
            <a:r>
              <a:rPr lang="en-US" altLang="en-US" sz="2800" dirty="0">
                <a:latin typeface="Comic Sans MS" pitchFamily="66" charset="0"/>
              </a:rPr>
              <a:t>Extreme temperatures- Very hot during the day and cool at night.</a:t>
            </a:r>
          </a:p>
          <a:p>
            <a:pPr marL="288925" indent="-288925">
              <a:buFont typeface="Arial" panose="020B0604020202020204" pitchFamily="34" charset="0"/>
              <a:buChar char="•"/>
            </a:pPr>
            <a:r>
              <a:rPr lang="en-US" sz="2800" dirty="0">
                <a:latin typeface="Comic Sans MS" panose="030F0702030302020204" pitchFamily="66" charset="0"/>
              </a:rPr>
              <a:t>Even in hot deserts near the equator, there is little insulating moisture in the air </a:t>
            </a:r>
            <a:r>
              <a:rPr lang="en-US" sz="2800" dirty="0" smtClean="0">
                <a:latin typeface="Comic Sans MS" panose="030F0702030302020204" pitchFamily="66" charset="0"/>
              </a:rPr>
              <a:t>- the </a:t>
            </a:r>
            <a:r>
              <a:rPr lang="en-US" sz="2800" dirty="0">
                <a:latin typeface="Comic Sans MS" panose="030F0702030302020204" pitchFamily="66" charset="0"/>
              </a:rPr>
              <a:t>temperature may go from 40</a:t>
            </a:r>
            <a:r>
              <a:rPr lang="en-US" sz="2800" baseline="30000" dirty="0">
                <a:latin typeface="Comic Sans MS" panose="030F0702030302020204" pitchFamily="66" charset="0"/>
              </a:rPr>
              <a:t>o</a:t>
            </a:r>
            <a:r>
              <a:rPr lang="en-US" sz="2800" dirty="0">
                <a:latin typeface="Comic Sans MS" panose="030F0702030302020204" pitchFamily="66" charset="0"/>
              </a:rPr>
              <a:t>C in the day to near freezing at night. </a:t>
            </a:r>
          </a:p>
          <a:p>
            <a:pPr marL="288925" indent="-288925"/>
            <a:r>
              <a:rPr lang="en-US" altLang="en-US" sz="2800" dirty="0">
                <a:latin typeface="Comic Sans MS" pitchFamily="66" charset="0"/>
              </a:rPr>
              <a:t>Very little rainfall - less than 25 cm precipitation </a:t>
            </a:r>
            <a:r>
              <a:rPr lang="en-US" altLang="en-US" sz="2800" dirty="0" smtClean="0">
                <a:latin typeface="Comic Sans MS" pitchFamily="66" charset="0"/>
              </a:rPr>
              <a:t>yearly</a:t>
            </a:r>
            <a:endParaRPr lang="en-US" altLang="en-US" sz="2800" dirty="0">
              <a:latin typeface="Comic Sans MS" pitchFamily="66" charset="0"/>
            </a:endParaRPr>
          </a:p>
        </p:txBody>
      </p:sp>
    </p:spTree>
    <p:extLst>
      <p:ext uri="{BB962C8B-B14F-4D97-AF65-F5344CB8AC3E}">
        <p14:creationId xmlns:p14="http://schemas.microsoft.com/office/powerpoint/2010/main" val="8385003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body" idx="1"/>
          </p:nvPr>
        </p:nvSpPr>
        <p:spPr>
          <a:xfrm>
            <a:off x="228600" y="1295400"/>
            <a:ext cx="8458200" cy="5334000"/>
          </a:xfrm>
          <a:solidFill>
            <a:schemeClr val="accent1">
              <a:lumMod val="40000"/>
              <a:lumOff val="60000"/>
            </a:schemeClr>
          </a:solidFill>
        </p:spPr>
        <p:txBody>
          <a:bodyPr>
            <a:noAutofit/>
          </a:bodyPr>
          <a:lstStyle/>
          <a:p>
            <a:pPr marL="0" indent="0" eaLnBrk="1" hangingPunct="1">
              <a:buNone/>
            </a:pPr>
            <a:r>
              <a:rPr lang="en-US" sz="2400" u="sng" dirty="0" smtClean="0"/>
              <a:t>Plant Adaptations:</a:t>
            </a:r>
            <a:endParaRPr lang="en-US" sz="2400" u="sng" dirty="0"/>
          </a:p>
          <a:p>
            <a:pPr marL="457200" indent="-457200">
              <a:spcBef>
                <a:spcPct val="50000"/>
              </a:spcBef>
            </a:pPr>
            <a:r>
              <a:rPr lang="en-US" sz="2400" dirty="0"/>
              <a:t>Succulents are plants that have thick, fleshy stems and </a:t>
            </a:r>
            <a:r>
              <a:rPr lang="en-US" sz="2400" dirty="0" smtClean="0"/>
              <a:t>leaves and their </a:t>
            </a:r>
            <a:r>
              <a:rPr lang="en-US" sz="2400" dirty="0"/>
              <a:t>leaves have a waxy coating that prevents water loss. </a:t>
            </a:r>
          </a:p>
          <a:p>
            <a:pPr marL="457200" indent="-457200">
              <a:spcBef>
                <a:spcPct val="50000"/>
              </a:spcBef>
            </a:pPr>
            <a:r>
              <a:rPr lang="en-US" sz="2400" dirty="0"/>
              <a:t>Sharp spines protect the plants from animals. </a:t>
            </a:r>
            <a:endParaRPr lang="en-US" sz="2400" dirty="0" smtClean="0"/>
          </a:p>
          <a:p>
            <a:pPr eaLnBrk="1" hangingPunct="1">
              <a:spcBef>
                <a:spcPct val="50000"/>
              </a:spcBef>
              <a:buNone/>
            </a:pPr>
            <a:r>
              <a:rPr lang="en-US" sz="2400" u="sng" dirty="0"/>
              <a:t>Animal Adaptations:</a:t>
            </a:r>
          </a:p>
          <a:p>
            <a:pPr marL="457200" indent="-457200" eaLnBrk="1" hangingPunct="1">
              <a:spcBef>
                <a:spcPct val="50000"/>
              </a:spcBef>
            </a:pPr>
            <a:r>
              <a:rPr lang="en-US" sz="2400" dirty="0"/>
              <a:t>Reptiles have thick, scaly skin that prevents water </a:t>
            </a:r>
            <a:r>
              <a:rPr lang="en-US" sz="2400" dirty="0" smtClean="0"/>
              <a:t>loss</a:t>
            </a:r>
            <a:r>
              <a:rPr lang="en-US" sz="2400" dirty="0"/>
              <a:t> </a:t>
            </a:r>
            <a:r>
              <a:rPr lang="en-US" sz="2400" dirty="0" smtClean="0"/>
              <a:t>and amphibians </a:t>
            </a:r>
            <a:r>
              <a:rPr lang="en-US" sz="2400" dirty="0"/>
              <a:t>survive summers by estivating – burying themselves in the ground and sleeping during the dry season. </a:t>
            </a:r>
          </a:p>
          <a:p>
            <a:pPr marL="457200" lvl="0" indent="-457200"/>
            <a:r>
              <a:rPr lang="en-US" sz="2400" dirty="0" smtClean="0"/>
              <a:t>Most </a:t>
            </a:r>
            <a:r>
              <a:rPr lang="en-US" sz="2400" dirty="0"/>
              <a:t>desert animals are nocturnal which means they are active mainly at night when the air is cooler. </a:t>
            </a:r>
            <a:endParaRPr lang="en-US" altLang="en-US" sz="2400" dirty="0"/>
          </a:p>
        </p:txBody>
      </p:sp>
      <p:sp>
        <p:nvSpPr>
          <p:cNvPr id="4" name="TextBox 3"/>
          <p:cNvSpPr txBox="1"/>
          <p:nvPr/>
        </p:nvSpPr>
        <p:spPr>
          <a:xfrm>
            <a:off x="685800" y="228600"/>
            <a:ext cx="7696200" cy="923330"/>
          </a:xfrm>
          <a:prstGeom prst="rect">
            <a:avLst/>
          </a:prstGeom>
          <a:noFill/>
        </p:spPr>
        <p:txBody>
          <a:bodyPr wrap="square" rtlCol="0">
            <a:spAutoFit/>
          </a:bodyPr>
          <a:lstStyle/>
          <a:p>
            <a:pPr algn="ctr"/>
            <a:r>
              <a:rPr lang="en-US" altLang="en-US" sz="5400" b="1" dirty="0" smtClean="0">
                <a:latin typeface="Comic Sans MS" pitchFamily="66" charset="0"/>
              </a:rPr>
              <a:t>DESERT</a:t>
            </a:r>
            <a:endParaRPr lang="en-US" altLang="en-US" sz="5400" b="1" dirty="0">
              <a:latin typeface="Comic Sans MS" pitchFamily="66" charset="0"/>
            </a:endParaRPr>
          </a:p>
        </p:txBody>
      </p:sp>
    </p:spTree>
    <p:extLst>
      <p:ext uri="{BB962C8B-B14F-4D97-AF65-F5344CB8AC3E}">
        <p14:creationId xmlns:p14="http://schemas.microsoft.com/office/powerpoint/2010/main" val="1017536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990600"/>
          </a:xfrm>
        </p:spPr>
        <p:txBody>
          <a:bodyPr>
            <a:normAutofit fontScale="90000"/>
          </a:bodyPr>
          <a:lstStyle/>
          <a:p>
            <a:pPr eaLnBrk="1" hangingPunct="1"/>
            <a:r>
              <a:rPr lang="en-US" altLang="en-US" sz="6000" b="1" dirty="0" smtClean="0"/>
              <a:t>TUNDRA</a:t>
            </a:r>
            <a:endParaRPr lang="en-US" altLang="en-US" sz="6000" b="1" dirty="0"/>
          </a:p>
        </p:txBody>
      </p:sp>
      <p:sp>
        <p:nvSpPr>
          <p:cNvPr id="11267" name="Text Box 3"/>
          <p:cNvSpPr txBox="1">
            <a:spLocks noChangeArrowheads="1"/>
          </p:cNvSpPr>
          <p:nvPr/>
        </p:nvSpPr>
        <p:spPr bwMode="auto">
          <a:xfrm>
            <a:off x="580830" y="1295400"/>
            <a:ext cx="8082644" cy="4918269"/>
          </a:xfrm>
          <a:prstGeom prst="rect">
            <a:avLst/>
          </a:prstGeom>
          <a:solidFill>
            <a:schemeClr val="accent1">
              <a:lumMod val="40000"/>
              <a:lumOff val="6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spcBef>
                <a:spcPct val="50000"/>
              </a:spcBef>
            </a:pPr>
            <a:r>
              <a:rPr lang="en-US" altLang="en-US" sz="2800" dirty="0">
                <a:latin typeface="Comic Sans MS" pitchFamily="66" charset="0"/>
              </a:rPr>
              <a:t>Found in parts of Canada, Alaska, and Siberia.</a:t>
            </a:r>
          </a:p>
          <a:p>
            <a:pPr marL="457200" indent="-457200"/>
            <a:r>
              <a:rPr lang="en-US" altLang="en-US" sz="2800" dirty="0">
                <a:latin typeface="Comic Sans MS" pitchFamily="66" charset="0"/>
              </a:rPr>
              <a:t>Found at latitudes around the North Pole; northern arctic regions.</a:t>
            </a:r>
          </a:p>
          <a:p>
            <a:pPr marL="457200" indent="-457200"/>
            <a:r>
              <a:rPr lang="en-US" altLang="en-US" sz="2800" dirty="0">
                <a:latin typeface="Comic Sans MS" pitchFamily="66" charset="0"/>
              </a:rPr>
              <a:t>Less than 25 cm precipitation yearly</a:t>
            </a:r>
          </a:p>
          <a:p>
            <a:pPr marL="457200" indent="-457200"/>
            <a:r>
              <a:rPr lang="en-US" altLang="en-US" sz="2800" dirty="0">
                <a:latin typeface="Comic Sans MS" pitchFamily="66" charset="0"/>
              </a:rPr>
              <a:t>Very cold year round   (-40ºC in winter)</a:t>
            </a:r>
          </a:p>
          <a:p>
            <a:pPr marL="457200" indent="-457200"/>
            <a:r>
              <a:rPr lang="en-US" altLang="en-US" sz="2800" dirty="0">
                <a:latin typeface="Comic Sans MS" pitchFamily="66" charset="0"/>
              </a:rPr>
              <a:t>Very cold year round   (-40ºC in winter)</a:t>
            </a:r>
          </a:p>
          <a:p>
            <a:pPr marL="457200" indent="-457200"/>
            <a:r>
              <a:rPr lang="en-US" altLang="en-US" sz="2800" dirty="0">
                <a:latin typeface="Comic Sans MS" pitchFamily="66" charset="0"/>
              </a:rPr>
              <a:t>Winter lasts 6 to 9 months with no daylight</a:t>
            </a:r>
          </a:p>
          <a:p>
            <a:pPr marL="457200" indent="-457200"/>
            <a:r>
              <a:rPr lang="en-US" altLang="en-US" sz="2800" dirty="0">
                <a:latin typeface="Comic Sans MS" pitchFamily="66" charset="0"/>
              </a:rPr>
              <a:t>Summer is short and cold with 24 hours of sunlight a </a:t>
            </a:r>
            <a:r>
              <a:rPr lang="en-US" altLang="en-US" sz="2800" dirty="0" smtClean="0">
                <a:latin typeface="Comic Sans MS" pitchFamily="66" charset="0"/>
              </a:rPr>
              <a:t>day</a:t>
            </a:r>
            <a:endParaRPr lang="en-US" altLang="en-US" sz="2800" dirty="0">
              <a:latin typeface="Comic Sans MS" pitchFamily="66" charset="0"/>
            </a:endParaRPr>
          </a:p>
        </p:txBody>
      </p:sp>
    </p:spTree>
    <p:extLst>
      <p:ext uri="{BB962C8B-B14F-4D97-AF65-F5344CB8AC3E}">
        <p14:creationId xmlns:p14="http://schemas.microsoft.com/office/powerpoint/2010/main" val="10976311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tLang="en-US" sz="5400" b="1" dirty="0" smtClean="0"/>
              <a:t>TUNDRA</a:t>
            </a:r>
            <a:endParaRPr lang="en-US" sz="5400" dirty="0"/>
          </a:p>
        </p:txBody>
      </p:sp>
      <p:sp>
        <p:nvSpPr>
          <p:cNvPr id="17410" name="Rectangle 3"/>
          <p:cNvSpPr>
            <a:spLocks noGrp="1" noChangeArrowheads="1"/>
          </p:cNvSpPr>
          <p:nvPr>
            <p:ph idx="1"/>
          </p:nvPr>
        </p:nvSpPr>
        <p:spPr>
          <a:xfrm>
            <a:off x="628650" y="1524000"/>
            <a:ext cx="7886700" cy="5138057"/>
          </a:xfrm>
          <a:solidFill>
            <a:schemeClr val="accent1">
              <a:lumMod val="40000"/>
              <a:lumOff val="60000"/>
            </a:schemeClr>
          </a:solidFill>
        </p:spPr>
        <p:txBody>
          <a:bodyPr>
            <a:normAutofit fontScale="70000" lnSpcReduction="20000"/>
          </a:bodyPr>
          <a:lstStyle/>
          <a:p>
            <a:pPr marL="0" indent="0">
              <a:buNone/>
            </a:pPr>
            <a:r>
              <a:rPr lang="en-US" sz="3000" u="sng" dirty="0" smtClean="0"/>
              <a:t>Plant Adaptations</a:t>
            </a:r>
            <a:r>
              <a:rPr lang="en-US" sz="3000" u="sng" dirty="0"/>
              <a:t>:</a:t>
            </a:r>
          </a:p>
          <a:p>
            <a:r>
              <a:rPr lang="en-US" sz="3000" dirty="0"/>
              <a:t>Moss and lichen which can grow without soil cover vast areas of rock. </a:t>
            </a:r>
          </a:p>
          <a:p>
            <a:r>
              <a:rPr lang="en-US" sz="3000" dirty="0"/>
              <a:t>The soil is thin, so plants have wide, shallow roots to anchor them against the icy winds. </a:t>
            </a:r>
          </a:p>
          <a:p>
            <a:r>
              <a:rPr lang="en-US" sz="3000" dirty="0"/>
              <a:t>Most plants are short and grow close to the ground to avoid wind and help absorb heat from the sunlit soil during the summer. </a:t>
            </a:r>
            <a:endParaRPr lang="en-US" sz="3000" dirty="0" smtClean="0"/>
          </a:p>
          <a:p>
            <a:pPr marL="0" lvl="0" indent="0" eaLnBrk="1" hangingPunct="1">
              <a:buNone/>
            </a:pPr>
            <a:r>
              <a:rPr lang="en-US" sz="2800" u="sng" dirty="0">
                <a:latin typeface="Comic Sans MS" panose="030F0702030302020204" pitchFamily="66" charset="0"/>
              </a:rPr>
              <a:t>Animal Adaptations:</a:t>
            </a:r>
          </a:p>
          <a:p>
            <a:pPr lvl="0" eaLnBrk="1" hangingPunct="1">
              <a:buFont typeface="Arial" panose="020B0604020202020204" pitchFamily="34" charset="0"/>
              <a:buChar char="•"/>
            </a:pPr>
            <a:r>
              <a:rPr lang="en-US" sz="2800" dirty="0">
                <a:latin typeface="Comic Sans MS" panose="030F0702030302020204" pitchFamily="66" charset="0"/>
              </a:rPr>
              <a:t>Some animals burrow underground during the winter, but are still active. </a:t>
            </a:r>
          </a:p>
          <a:p>
            <a:pPr lvl="0" eaLnBrk="1" hangingPunct="1">
              <a:buFont typeface="Arial" panose="020B0604020202020204" pitchFamily="34" charset="0"/>
              <a:buChar char="•"/>
            </a:pPr>
            <a:r>
              <a:rPr lang="en-US" sz="2800" dirty="0">
                <a:latin typeface="Comic Sans MS" panose="030F0702030302020204" pitchFamily="66" charset="0"/>
              </a:rPr>
              <a:t>Many animals that live in the tundra year-round lose their brown fur and grow white fur to camouflage them in the winter snow. </a:t>
            </a:r>
          </a:p>
          <a:p>
            <a:pPr lvl="0" eaLnBrk="1" hangingPunct="1">
              <a:buFont typeface="Arial" panose="020B0604020202020204" pitchFamily="34" charset="0"/>
              <a:buChar char="•"/>
            </a:pPr>
            <a:r>
              <a:rPr lang="en-US" sz="2800" dirty="0">
                <a:latin typeface="Comic Sans MS" panose="030F0702030302020204" pitchFamily="66" charset="0"/>
              </a:rPr>
              <a:t>These animals are also extremely well insulated. </a:t>
            </a:r>
          </a:p>
          <a:p>
            <a:r>
              <a:rPr lang="en-US" altLang="en-US" sz="2800" dirty="0">
                <a:latin typeface="Comic Sans MS" pitchFamily="66" charset="0"/>
              </a:rPr>
              <a:t>Many animals of the tundra migrate there during the short summer.</a:t>
            </a:r>
          </a:p>
          <a:p>
            <a:endParaRPr lang="en-US" altLang="en-US" sz="3000" dirty="0"/>
          </a:p>
          <a:p>
            <a:endParaRPr lang="en-US" dirty="0">
              <a:latin typeface="Comic Sans MS" panose="030F0702030302020204" pitchFamily="66" charset="0"/>
            </a:endParaRPr>
          </a:p>
          <a:p>
            <a:endParaRPr lang="en-US" dirty="0">
              <a:latin typeface="Comic Sans MS" panose="030F0702030302020204" pitchFamily="66" charset="0"/>
            </a:endParaRPr>
          </a:p>
          <a:p>
            <a:pPr marL="0" indent="0">
              <a:buNone/>
            </a:pPr>
            <a:endParaRPr lang="en-US" altLang="en-US" sz="3600" dirty="0">
              <a:latin typeface="Comic Sans MS" pitchFamily="66" charset="0"/>
            </a:endParaRPr>
          </a:p>
          <a:p>
            <a:pPr eaLnBrk="1" hangingPunct="1"/>
            <a:endParaRPr lang="en-US" altLang="en-US" sz="3600" dirty="0">
              <a:solidFill>
                <a:schemeClr val="accent1"/>
              </a:solidFill>
              <a:latin typeface="Comic Sans MS" pitchFamily="66" charset="0"/>
            </a:endParaRPr>
          </a:p>
          <a:p>
            <a:pPr eaLnBrk="1" hangingPunct="1"/>
            <a:endParaRPr lang="en-US" altLang="en-US" sz="3600" dirty="0">
              <a:solidFill>
                <a:schemeClr val="accent1"/>
              </a:solidFill>
              <a:latin typeface="Comic Sans MS" pitchFamily="66" charset="0"/>
            </a:endParaRPr>
          </a:p>
        </p:txBody>
      </p:sp>
    </p:spTree>
    <p:extLst>
      <p:ext uri="{BB962C8B-B14F-4D97-AF65-F5344CB8AC3E}">
        <p14:creationId xmlns:p14="http://schemas.microsoft.com/office/powerpoint/2010/main" val="3794034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normAutofit/>
          </a:bodyPr>
          <a:lstStyle/>
          <a:p>
            <a:pPr eaLnBrk="1" hangingPunct="1"/>
            <a:r>
              <a:rPr lang="en-US" altLang="en-US" sz="5400" b="1" dirty="0" smtClean="0"/>
              <a:t>FRESHWATER</a:t>
            </a:r>
            <a:endParaRPr lang="en-US" altLang="en-US" sz="5400" b="1" dirty="0"/>
          </a:p>
        </p:txBody>
      </p:sp>
      <p:sp>
        <p:nvSpPr>
          <p:cNvPr id="15363" name="Rectangle 3"/>
          <p:cNvSpPr>
            <a:spLocks noGrp="1" noChangeArrowheads="1"/>
          </p:cNvSpPr>
          <p:nvPr>
            <p:ph type="body" idx="1"/>
          </p:nvPr>
        </p:nvSpPr>
        <p:spPr>
          <a:xfrm>
            <a:off x="685800" y="1371600"/>
            <a:ext cx="8153400" cy="4724400"/>
          </a:xfrm>
          <a:solidFill>
            <a:schemeClr val="accent1">
              <a:lumMod val="40000"/>
              <a:lumOff val="60000"/>
            </a:schemeClr>
          </a:solidFill>
        </p:spPr>
        <p:txBody>
          <a:bodyPr>
            <a:normAutofit fontScale="92500" lnSpcReduction="10000"/>
          </a:bodyPr>
          <a:lstStyle/>
          <a:p>
            <a:pPr marL="0" indent="0" eaLnBrk="1" hangingPunct="1">
              <a:buNone/>
            </a:pPr>
            <a:r>
              <a:rPr lang="en-US" altLang="en-US" dirty="0">
                <a:latin typeface="Comic Sans MS" panose="030F0702030302020204" pitchFamily="66" charset="0"/>
              </a:rPr>
              <a:t>RIVERS</a:t>
            </a:r>
          </a:p>
          <a:p>
            <a:pPr marL="233363" lvl="1"/>
            <a:r>
              <a:rPr lang="en-US" altLang="en-US" sz="3000" dirty="0">
                <a:latin typeface="Comic Sans MS" panose="030F0702030302020204" pitchFamily="66" charset="0"/>
              </a:rPr>
              <a:t>The faster the water flows, the greater the amount of dissolved oxygen in it.</a:t>
            </a:r>
          </a:p>
          <a:p>
            <a:pPr lvl="1">
              <a:buNone/>
            </a:pPr>
            <a:r>
              <a:rPr lang="en-US" altLang="en-US" sz="3000" dirty="0">
                <a:latin typeface="Comic Sans MS" panose="030F0702030302020204" pitchFamily="66" charset="0"/>
              </a:rPr>
              <a:t>		 Faster water flows = increased oxygen</a:t>
            </a:r>
          </a:p>
          <a:p>
            <a:pPr eaLnBrk="1" hangingPunct="1"/>
            <a:r>
              <a:rPr lang="en-US" sz="3000" dirty="0" smtClean="0">
                <a:latin typeface="Comic Sans MS" panose="030F0702030302020204" pitchFamily="66" charset="0"/>
              </a:rPr>
              <a:t>At </a:t>
            </a:r>
            <a:r>
              <a:rPr lang="en-US" sz="3000" dirty="0">
                <a:latin typeface="Comic Sans MS" panose="030F0702030302020204" pitchFamily="66" charset="0"/>
              </a:rPr>
              <a:t>its headwaters, a river is usually cold, full of oxygen and runs swiftly through a shallow riverbed. </a:t>
            </a:r>
          </a:p>
          <a:p>
            <a:pPr eaLnBrk="1" hangingPunct="1"/>
            <a:r>
              <a:rPr lang="en-US" sz="3000" dirty="0">
                <a:latin typeface="Comic Sans MS" panose="030F0702030302020204" pitchFamily="66" charset="0"/>
              </a:rPr>
              <a:t>As the river flows down a mountain, it becomes warmer, wider, slower, contains more vegetation and less oxygen. </a:t>
            </a:r>
            <a:endParaRPr lang="en-US" altLang="en-US" sz="3000" dirty="0">
              <a:latin typeface="Comic Sans MS" panose="030F0702030302020204" pitchFamily="66" charset="0"/>
            </a:endParaRPr>
          </a:p>
        </p:txBody>
      </p:sp>
    </p:spTree>
    <p:extLst>
      <p:ext uri="{BB962C8B-B14F-4D97-AF65-F5344CB8AC3E}">
        <p14:creationId xmlns:p14="http://schemas.microsoft.com/office/powerpoint/2010/main" val="26075202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7772400" cy="1143000"/>
          </a:xfrm>
        </p:spPr>
        <p:txBody>
          <a:bodyPr>
            <a:normAutofit/>
          </a:bodyPr>
          <a:lstStyle/>
          <a:p>
            <a:pPr eaLnBrk="1" hangingPunct="1"/>
            <a:r>
              <a:rPr lang="en-US" altLang="en-US" sz="5400" b="1" dirty="0" smtClean="0"/>
              <a:t>FRESHWATER</a:t>
            </a:r>
            <a:endParaRPr lang="en-US" altLang="en-US" sz="5400" b="1" dirty="0"/>
          </a:p>
        </p:txBody>
      </p:sp>
      <p:sp>
        <p:nvSpPr>
          <p:cNvPr id="19459" name="Rectangle 3"/>
          <p:cNvSpPr>
            <a:spLocks noGrp="1" noChangeArrowheads="1"/>
          </p:cNvSpPr>
          <p:nvPr>
            <p:ph type="body" idx="1"/>
          </p:nvPr>
        </p:nvSpPr>
        <p:spPr>
          <a:xfrm>
            <a:off x="685800" y="1600200"/>
            <a:ext cx="7772400" cy="4724400"/>
          </a:xfrm>
          <a:solidFill>
            <a:schemeClr val="accent1">
              <a:lumMod val="40000"/>
              <a:lumOff val="60000"/>
            </a:schemeClr>
          </a:solidFill>
        </p:spPr>
        <p:txBody>
          <a:bodyPr>
            <a:normAutofit fontScale="92500" lnSpcReduction="20000"/>
          </a:bodyPr>
          <a:lstStyle/>
          <a:p>
            <a:pPr marL="0" indent="0" eaLnBrk="1" hangingPunct="1">
              <a:buNone/>
            </a:pPr>
            <a:r>
              <a:rPr lang="en-US" altLang="en-US" dirty="0">
                <a:latin typeface="Comic Sans MS" panose="030F0702030302020204" pitchFamily="66" charset="0"/>
              </a:rPr>
              <a:t>Ponds</a:t>
            </a:r>
          </a:p>
          <a:p>
            <a:pPr lvl="1" eaLnBrk="1" hangingPunct="1"/>
            <a:r>
              <a:rPr lang="en-US" altLang="en-US" sz="2800" dirty="0">
                <a:latin typeface="Comic Sans MS" panose="030F0702030302020204" pitchFamily="66" charset="0"/>
              </a:rPr>
              <a:t>Small, shallow bodies of water</a:t>
            </a:r>
          </a:p>
          <a:p>
            <a:pPr lvl="1" eaLnBrk="1" hangingPunct="1"/>
            <a:r>
              <a:rPr lang="en-US" altLang="en-US" sz="2800" dirty="0">
                <a:latin typeface="Comic Sans MS" panose="030F0702030302020204" pitchFamily="66" charset="0"/>
              </a:rPr>
              <a:t>Sunlight penetrates all the way to the bottom</a:t>
            </a:r>
          </a:p>
          <a:p>
            <a:pPr lvl="1" eaLnBrk="1" hangingPunct="1"/>
            <a:r>
              <a:rPr lang="en-US" altLang="en-US" sz="2800" dirty="0">
                <a:latin typeface="Comic Sans MS" panose="030F0702030302020204" pitchFamily="66" charset="0"/>
              </a:rPr>
              <a:t>Most completely filled with plant material</a:t>
            </a:r>
          </a:p>
          <a:p>
            <a:pPr lvl="1" eaLnBrk="1" hangingPunct="1"/>
            <a:r>
              <a:rPr lang="en-US" altLang="en-US" sz="2800" dirty="0">
                <a:latin typeface="Comic Sans MS" panose="030F0702030302020204" pitchFamily="66" charset="0"/>
              </a:rPr>
              <a:t>Very high amount of nutrients</a:t>
            </a:r>
          </a:p>
          <a:p>
            <a:pPr marL="0" indent="0">
              <a:buNone/>
            </a:pPr>
            <a:r>
              <a:rPr lang="en-US" altLang="en-US" dirty="0">
                <a:latin typeface="Comic Sans MS" panose="030F0702030302020204" pitchFamily="66" charset="0"/>
              </a:rPr>
              <a:t>Lakes</a:t>
            </a:r>
          </a:p>
          <a:p>
            <a:pPr lvl="1"/>
            <a:r>
              <a:rPr lang="en-US" altLang="en-US" sz="2800" dirty="0">
                <a:latin typeface="Comic Sans MS" panose="030F0702030302020204" pitchFamily="66" charset="0"/>
              </a:rPr>
              <a:t>Larger and deeper than ponds</a:t>
            </a:r>
          </a:p>
          <a:p>
            <a:pPr lvl="1"/>
            <a:r>
              <a:rPr lang="en-US" altLang="en-US" sz="2800" dirty="0">
                <a:latin typeface="Comic Sans MS" panose="030F0702030302020204" pitchFamily="66" charset="0"/>
              </a:rPr>
              <a:t>Plant growth is limited to the shoreline</a:t>
            </a:r>
          </a:p>
          <a:p>
            <a:pPr lvl="1"/>
            <a:r>
              <a:rPr lang="en-US" altLang="en-US" sz="2800" dirty="0">
                <a:latin typeface="Comic Sans MS" panose="030F0702030302020204" pitchFamily="66" charset="0"/>
              </a:rPr>
              <a:t>Sunlight does NOT penetrate to the bottom= no plants after a certain depth!</a:t>
            </a:r>
          </a:p>
          <a:p>
            <a:pPr marL="457200" lvl="1" indent="0" eaLnBrk="1" hangingPunct="1">
              <a:buNone/>
            </a:pPr>
            <a:endParaRPr lang="en-US" altLang="en-US" sz="2800" dirty="0">
              <a:latin typeface="Comic Sans MS" panose="030F0702030302020204" pitchFamily="66" charset="0"/>
            </a:endParaRPr>
          </a:p>
          <a:p>
            <a:pPr lvl="1" eaLnBrk="1" hangingPunct="1">
              <a:buFontTx/>
              <a:buNone/>
            </a:pPr>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5772692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865" y="228600"/>
            <a:ext cx="7989877" cy="1143000"/>
          </a:xfrm>
        </p:spPr>
        <p:txBody>
          <a:bodyPr/>
          <a:lstStyle/>
          <a:p>
            <a:r>
              <a:rPr lang="en-US" sz="6000" b="1" dirty="0" smtClean="0"/>
              <a:t>FRESHWATER</a:t>
            </a:r>
            <a:endParaRPr lang="en-US" sz="6000" b="1" dirty="0"/>
          </a:p>
        </p:txBody>
      </p:sp>
      <p:sp>
        <p:nvSpPr>
          <p:cNvPr id="3" name="Content Placeholder 2"/>
          <p:cNvSpPr>
            <a:spLocks noGrp="1"/>
          </p:cNvSpPr>
          <p:nvPr>
            <p:ph idx="1"/>
          </p:nvPr>
        </p:nvSpPr>
        <p:spPr>
          <a:xfrm>
            <a:off x="381000" y="1600200"/>
            <a:ext cx="8305800" cy="5029200"/>
          </a:xfrm>
          <a:solidFill>
            <a:schemeClr val="accent1">
              <a:lumMod val="40000"/>
              <a:lumOff val="60000"/>
            </a:schemeClr>
          </a:solidFill>
        </p:spPr>
        <p:txBody>
          <a:bodyPr>
            <a:noAutofit/>
          </a:bodyPr>
          <a:lstStyle/>
          <a:p>
            <a:pPr marL="0" indent="0">
              <a:buNone/>
            </a:pPr>
            <a:r>
              <a:rPr lang="en-US" sz="2400" dirty="0"/>
              <a:t>Freshwater Wetlands</a:t>
            </a:r>
          </a:p>
          <a:p>
            <a:r>
              <a:rPr lang="en-US" sz="2400" dirty="0"/>
              <a:t>Land is covered with freshwater for at least part of the year such as marshes and swamps. </a:t>
            </a:r>
          </a:p>
          <a:p>
            <a:r>
              <a:rPr lang="en-US" sz="2400" dirty="0"/>
              <a:t>Most freshwater wetlands in the U.S. are located in the Southeast.</a:t>
            </a:r>
          </a:p>
          <a:p>
            <a:pPr lvl="0"/>
            <a:r>
              <a:rPr lang="en-US" sz="2400" dirty="0"/>
              <a:t>Wetlands act as filters because they absorb and remove pollutants from the water that flows through them. </a:t>
            </a:r>
          </a:p>
          <a:p>
            <a:pPr lvl="0"/>
            <a:r>
              <a:rPr lang="en-US" sz="2400" dirty="0" smtClean="0"/>
              <a:t>They </a:t>
            </a:r>
            <a:r>
              <a:rPr lang="en-US" sz="2400" dirty="0"/>
              <a:t>control flooding by absorbing extra water when rivers overflow. </a:t>
            </a:r>
          </a:p>
          <a:p>
            <a:pPr lvl="0"/>
            <a:r>
              <a:rPr lang="en-US" sz="2400" dirty="0"/>
              <a:t>Many game fish use wetlands for feeding and spawning. These areas provide habitats for wildlife</a:t>
            </a:r>
            <a:r>
              <a:rPr lang="en-US" sz="2400" dirty="0" smtClean="0"/>
              <a:t>.</a:t>
            </a:r>
            <a:endParaRPr lang="en-US" sz="2400" dirty="0"/>
          </a:p>
        </p:txBody>
      </p:sp>
    </p:spTree>
    <p:extLst>
      <p:ext uri="{BB962C8B-B14F-4D97-AF65-F5344CB8AC3E}">
        <p14:creationId xmlns:p14="http://schemas.microsoft.com/office/powerpoint/2010/main" val="2008658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smtClean="0">
                <a:latin typeface="Comic Sans MS" panose="030F0702030302020204" pitchFamily="66" charset="0"/>
              </a:rPr>
              <a:t>SALTWATER</a:t>
            </a:r>
            <a:endParaRPr lang="en-US" altLang="en-US" sz="5400" b="1" dirty="0">
              <a:latin typeface="Comic Sans MS" panose="030F0702030302020204" pitchFamily="66" charset="0"/>
            </a:endParaRPr>
          </a:p>
        </p:txBody>
      </p:sp>
      <p:sp>
        <p:nvSpPr>
          <p:cNvPr id="33795" name="Rectangle 3"/>
          <p:cNvSpPr>
            <a:spLocks noGrp="1" noChangeArrowheads="1"/>
          </p:cNvSpPr>
          <p:nvPr>
            <p:ph type="body" idx="1"/>
          </p:nvPr>
        </p:nvSpPr>
        <p:spPr>
          <a:xfrm>
            <a:off x="685800" y="1371600"/>
            <a:ext cx="7848600" cy="5334000"/>
          </a:xfrm>
          <a:solidFill>
            <a:schemeClr val="accent1">
              <a:lumMod val="40000"/>
              <a:lumOff val="60000"/>
            </a:schemeClr>
          </a:solidFill>
        </p:spPr>
        <p:txBody>
          <a:bodyPr>
            <a:normAutofit fontScale="92500" lnSpcReduction="20000"/>
          </a:bodyPr>
          <a:lstStyle/>
          <a:p>
            <a:pPr marL="0" indent="0" eaLnBrk="1" hangingPunct="1">
              <a:buNone/>
            </a:pPr>
            <a:r>
              <a:rPr lang="en-US" altLang="en-US" sz="3000" b="1" dirty="0"/>
              <a:t>Coastal Wetlands</a:t>
            </a:r>
          </a:p>
          <a:p>
            <a:pPr marL="228600" lvl="1" eaLnBrk="1" hangingPunct="1"/>
            <a:r>
              <a:rPr lang="en-US" altLang="en-US" sz="3000" dirty="0"/>
              <a:t>Area where a river meets an ocean</a:t>
            </a:r>
          </a:p>
          <a:p>
            <a:pPr marL="228600" lvl="1" eaLnBrk="1" hangingPunct="1"/>
            <a:r>
              <a:rPr lang="en-US" altLang="en-US" sz="3000" dirty="0"/>
              <a:t>Mix of salt and freshwater</a:t>
            </a:r>
          </a:p>
          <a:p>
            <a:pPr marL="228600" lvl="1" eaLnBrk="1" hangingPunct="1"/>
            <a:r>
              <a:rPr lang="en-US" altLang="en-US" sz="3000" dirty="0"/>
              <a:t>Located near coastlines, border land</a:t>
            </a:r>
          </a:p>
          <a:p>
            <a:pPr marL="228600" lvl="1" eaLnBrk="1" hangingPunct="1"/>
            <a:r>
              <a:rPr lang="en-US" altLang="en-US" sz="3000" dirty="0"/>
              <a:t>Extremely fertile</a:t>
            </a:r>
          </a:p>
          <a:p>
            <a:pPr marL="228600" lvl="1" eaLnBrk="1" hangingPunct="1"/>
            <a:r>
              <a:rPr lang="en-US" altLang="en-US" sz="3000" dirty="0"/>
              <a:t>Nutrient levels are higher than both salt and freshwater. </a:t>
            </a:r>
          </a:p>
          <a:p>
            <a:r>
              <a:rPr lang="en-US" sz="3000" dirty="0"/>
              <a:t>Coastal wetlands provide habitat and nesting areas for fish and other wildlife. </a:t>
            </a:r>
          </a:p>
          <a:p>
            <a:r>
              <a:rPr lang="en-US" sz="3000" dirty="0"/>
              <a:t>Coastal wetlands absorb excess rain, protect areas from flooding, filter out pollutants and sediments and provide a recreational area for humans. </a:t>
            </a:r>
          </a:p>
          <a:p>
            <a:pPr lvl="1" eaLnBrk="1" hangingPunct="1"/>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136795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smtClean="0">
                <a:latin typeface="Comic Sans MS" panose="030F0702030302020204" pitchFamily="66" charset="0"/>
              </a:rPr>
              <a:t>SALTWATER</a:t>
            </a:r>
            <a:endParaRPr lang="en-US" altLang="en-US" sz="5400" b="1" dirty="0">
              <a:latin typeface="Comic Sans MS" panose="030F0702030302020204" pitchFamily="66" charset="0"/>
            </a:endParaRPr>
          </a:p>
        </p:txBody>
      </p:sp>
      <p:sp>
        <p:nvSpPr>
          <p:cNvPr id="33795" name="Rectangle 3"/>
          <p:cNvSpPr>
            <a:spLocks noGrp="1" noChangeArrowheads="1"/>
          </p:cNvSpPr>
          <p:nvPr>
            <p:ph type="body" idx="1"/>
          </p:nvPr>
        </p:nvSpPr>
        <p:spPr>
          <a:xfrm>
            <a:off x="685800" y="1371600"/>
            <a:ext cx="7772400" cy="5486400"/>
          </a:xfrm>
          <a:solidFill>
            <a:schemeClr val="accent1">
              <a:lumMod val="40000"/>
              <a:lumOff val="60000"/>
            </a:schemeClr>
          </a:solidFill>
        </p:spPr>
        <p:txBody>
          <a:bodyPr/>
          <a:lstStyle/>
          <a:p>
            <a:pPr marL="0" indent="0" eaLnBrk="1" hangingPunct="1">
              <a:buNone/>
            </a:pPr>
            <a:r>
              <a:rPr lang="en-US" altLang="en-US" b="1" dirty="0">
                <a:latin typeface="Comic Sans MS" panose="030F0702030302020204" pitchFamily="66" charset="0"/>
              </a:rPr>
              <a:t>Salt Marshes</a:t>
            </a:r>
          </a:p>
          <a:p>
            <a:pPr lvl="0" eaLnBrk="1" hangingPunct="1"/>
            <a:r>
              <a:rPr lang="en-US" dirty="0">
                <a:latin typeface="Comic Sans MS" panose="030F0702030302020204" pitchFamily="66" charset="0"/>
              </a:rPr>
              <a:t>In estuaries, where river deposit their load of mineral-rich mud, salt marshes form. </a:t>
            </a:r>
          </a:p>
          <a:p>
            <a:pPr lvl="0" eaLnBrk="1" hangingPunct="1"/>
            <a:r>
              <a:rPr lang="en-US" dirty="0">
                <a:latin typeface="Comic Sans MS" panose="030F0702030302020204" pitchFamily="66" charset="0"/>
              </a:rPr>
              <a:t>The marsh supports a community of clams, fish and aquatic birds. </a:t>
            </a:r>
          </a:p>
          <a:p>
            <a:pPr lvl="0" eaLnBrk="1" hangingPunct="1"/>
            <a:r>
              <a:rPr lang="en-US" dirty="0">
                <a:latin typeface="Comic Sans MS" panose="030F0702030302020204" pitchFamily="66" charset="0"/>
              </a:rPr>
              <a:t>It serves as a nursery for many species. </a:t>
            </a:r>
          </a:p>
          <a:p>
            <a:pPr lvl="0" eaLnBrk="1" hangingPunct="1"/>
            <a:r>
              <a:rPr lang="en-US" dirty="0">
                <a:latin typeface="Comic Sans MS" panose="030F0702030302020204" pitchFamily="66" charset="0"/>
              </a:rPr>
              <a:t>It absorbs pollutants and protects inland areas.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045078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smtClean="0">
                <a:latin typeface="Comic Sans MS" panose="030F0702030302020204" pitchFamily="66" charset="0"/>
              </a:rPr>
              <a:t>SALTWATER</a:t>
            </a:r>
            <a:endParaRPr lang="en-US" altLang="en-US" sz="5400" b="1" dirty="0">
              <a:latin typeface="Comic Sans MS" panose="030F0702030302020204" pitchFamily="66" charset="0"/>
            </a:endParaRPr>
          </a:p>
        </p:txBody>
      </p:sp>
      <p:sp>
        <p:nvSpPr>
          <p:cNvPr id="39939" name="Rectangle 3"/>
          <p:cNvSpPr>
            <a:spLocks noGrp="1" noChangeArrowheads="1"/>
          </p:cNvSpPr>
          <p:nvPr>
            <p:ph type="body" idx="1"/>
          </p:nvPr>
        </p:nvSpPr>
        <p:spPr>
          <a:xfrm>
            <a:off x="672885" y="1676401"/>
            <a:ext cx="7480515" cy="4952999"/>
          </a:xfrm>
          <a:solidFill>
            <a:schemeClr val="accent1">
              <a:lumMod val="40000"/>
              <a:lumOff val="60000"/>
            </a:schemeClr>
          </a:solidFill>
        </p:spPr>
        <p:txBody>
          <a:bodyPr/>
          <a:lstStyle/>
          <a:p>
            <a:pPr marL="0" indent="0" eaLnBrk="1" hangingPunct="1">
              <a:buNone/>
            </a:pPr>
            <a:r>
              <a:rPr lang="en-US" altLang="en-US" b="1" dirty="0">
                <a:latin typeface="Comic Sans MS" panose="030F0702030302020204" pitchFamily="66" charset="0"/>
              </a:rPr>
              <a:t>Coral Reefs</a:t>
            </a:r>
          </a:p>
          <a:p>
            <a:pPr eaLnBrk="1" hangingPunct="1"/>
            <a:r>
              <a:rPr lang="en-US" dirty="0">
                <a:latin typeface="Comic Sans MS" panose="030F0702030302020204" pitchFamily="66" charset="0"/>
              </a:rPr>
              <a:t>Reefs are limestone ridges built by tiny coral animals called polyps and the algae that live inside them. </a:t>
            </a:r>
          </a:p>
          <a:p>
            <a:pPr eaLnBrk="1" hangingPunct="1"/>
            <a:r>
              <a:rPr lang="en-US" dirty="0">
                <a:latin typeface="Comic Sans MS" panose="030F0702030302020204" pitchFamily="66" charset="0"/>
              </a:rPr>
              <a:t>Thousands of species live in the reefs making it one of the most diverse ecosystems. </a:t>
            </a:r>
          </a:p>
          <a:p>
            <a:pPr eaLnBrk="1" hangingPunct="1"/>
            <a:r>
              <a:rPr lang="en-US" dirty="0">
                <a:latin typeface="Comic Sans MS" panose="030F0702030302020204" pitchFamily="66" charset="0"/>
              </a:rPr>
              <a:t>Reefs are found in shallow, clear tropical seas. </a:t>
            </a:r>
          </a:p>
          <a:p>
            <a:pPr marL="0" indent="0" eaLnBrk="1" hangingPunct="1">
              <a:buNone/>
            </a:pPr>
            <a:endParaRPr lang="en-US" altLang="en-US" sz="3600" dirty="0">
              <a:latin typeface="Comic Sans MS" panose="030F0702030302020204" pitchFamily="66" charset="0"/>
            </a:endParaRPr>
          </a:p>
        </p:txBody>
      </p:sp>
    </p:spTree>
    <p:extLst>
      <p:ext uri="{BB962C8B-B14F-4D97-AF65-F5344CB8AC3E}">
        <p14:creationId xmlns:p14="http://schemas.microsoft.com/office/powerpoint/2010/main" val="25996313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228600"/>
            <a:ext cx="7772400" cy="1143000"/>
          </a:xfrm>
        </p:spPr>
        <p:txBody>
          <a:bodyPr/>
          <a:lstStyle/>
          <a:p>
            <a:pPr eaLnBrk="1" hangingPunct="1"/>
            <a:r>
              <a:rPr lang="en-US" altLang="en-US" sz="5400" b="1" dirty="0" smtClean="0">
                <a:latin typeface="Comic Sans MS" panose="030F0702030302020204" pitchFamily="66" charset="0"/>
              </a:rPr>
              <a:t>SALTWATER</a:t>
            </a:r>
            <a:endParaRPr lang="en-US" altLang="en-US" sz="5400" b="1" dirty="0">
              <a:latin typeface="Comic Sans MS" panose="030F0702030302020204" pitchFamily="66" charset="0"/>
            </a:endParaRPr>
          </a:p>
        </p:txBody>
      </p:sp>
      <p:sp>
        <p:nvSpPr>
          <p:cNvPr id="44035" name="Rectangle 3"/>
          <p:cNvSpPr>
            <a:spLocks noGrp="1" noChangeArrowheads="1"/>
          </p:cNvSpPr>
          <p:nvPr>
            <p:ph type="body" idx="1"/>
          </p:nvPr>
        </p:nvSpPr>
        <p:spPr>
          <a:xfrm>
            <a:off x="685800" y="1371600"/>
            <a:ext cx="7772400" cy="4724400"/>
          </a:xfrm>
          <a:solidFill>
            <a:schemeClr val="accent6">
              <a:lumMod val="20000"/>
              <a:lumOff val="80000"/>
            </a:schemeClr>
          </a:solidFill>
        </p:spPr>
        <p:txBody>
          <a:bodyPr>
            <a:normAutofit/>
          </a:bodyPr>
          <a:lstStyle/>
          <a:p>
            <a:pPr eaLnBrk="1" hangingPunct="1"/>
            <a:r>
              <a:rPr lang="en-US" altLang="en-US" dirty="0">
                <a:latin typeface="Comic Sans MS" panose="030F0702030302020204" pitchFamily="66" charset="0"/>
              </a:rPr>
              <a:t>Oceans</a:t>
            </a:r>
          </a:p>
          <a:p>
            <a:pPr lvl="1" eaLnBrk="1" hangingPunct="1"/>
            <a:r>
              <a:rPr lang="en-US" altLang="en-US" sz="2800" dirty="0">
                <a:latin typeface="Comic Sans MS" panose="030F0702030302020204" pitchFamily="66" charset="0"/>
              </a:rPr>
              <a:t>Can be divided into 2 main life zones</a:t>
            </a:r>
          </a:p>
          <a:p>
            <a:pPr lvl="2" eaLnBrk="1" hangingPunct="1">
              <a:buFontTx/>
              <a:buNone/>
            </a:pPr>
            <a:r>
              <a:rPr lang="en-US" altLang="en-US" sz="2800" dirty="0">
                <a:latin typeface="Comic Sans MS" panose="030F0702030302020204" pitchFamily="66" charset="0"/>
              </a:rPr>
              <a:t>1. Photic zone- sunlight penetrates</a:t>
            </a:r>
          </a:p>
          <a:p>
            <a:pPr lvl="2" eaLnBrk="1" hangingPunct="1">
              <a:buFontTx/>
              <a:buNone/>
            </a:pPr>
            <a:r>
              <a:rPr lang="en-US" altLang="en-US" sz="2800" dirty="0">
                <a:latin typeface="Comic Sans MS" panose="030F0702030302020204" pitchFamily="66" charset="0"/>
              </a:rPr>
              <a:t>2. Aphotic zone- NO sunlight </a:t>
            </a:r>
          </a:p>
          <a:p>
            <a:pPr marL="690563" lvl="2"/>
            <a:r>
              <a:rPr lang="en-US" sz="2800" dirty="0">
                <a:latin typeface="Comic Sans MS" panose="030F0702030302020204" pitchFamily="66" charset="0"/>
              </a:rPr>
              <a:t>Much of ocean’s life is concentrated in the shallow, coastal waters (photo zone) where sunlight penetrates to the bottom and rivers wash nutrients from the land. </a:t>
            </a:r>
            <a:r>
              <a:rPr lang="en-US" altLang="en-US" sz="2800" dirty="0">
                <a:latin typeface="Comic Sans MS" panose="030F0702030302020204" pitchFamily="66" charset="0"/>
              </a:rPr>
              <a:t> </a:t>
            </a:r>
          </a:p>
          <a:p>
            <a:pPr lvl="2" eaLnBrk="1" hangingPunct="1">
              <a:buFontTx/>
              <a:buNone/>
            </a:pPr>
            <a:endParaRPr lang="en-US" altLang="en-US" sz="2800" dirty="0">
              <a:latin typeface="Comic Sans MS" panose="030F0702030302020204" pitchFamily="66" charset="0"/>
            </a:endParaRPr>
          </a:p>
        </p:txBody>
      </p:sp>
    </p:spTree>
    <p:extLst>
      <p:ext uri="{BB962C8B-B14F-4D97-AF65-F5344CB8AC3E}">
        <p14:creationId xmlns:p14="http://schemas.microsoft.com/office/powerpoint/2010/main" val="4042680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1877</TotalTime>
  <Words>2004</Words>
  <Application>Microsoft Office PowerPoint</Application>
  <PresentationFormat>On-screen Show (4:3)</PresentationFormat>
  <Paragraphs>236</Paragraphs>
  <Slides>39</Slides>
  <Notes>22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Default Design</vt:lpstr>
      <vt:lpstr>ECOLOGY</vt:lpstr>
      <vt:lpstr>PowerPoint Presentation</vt:lpstr>
      <vt:lpstr>PowerPoint Presentation</vt:lpstr>
      <vt:lpstr>PowerPoint Presentation</vt:lpstr>
      <vt:lpstr>PowerPoint Presentation</vt:lpstr>
      <vt:lpstr>HABITAT VS. NICHE</vt:lpstr>
      <vt:lpstr>POPULATION</vt:lpstr>
      <vt:lpstr>POPULATION</vt:lpstr>
      <vt:lpstr>POPULATION</vt:lpstr>
      <vt:lpstr>POPULATION</vt:lpstr>
      <vt:lpstr>POPULATION</vt:lpstr>
      <vt:lpstr>POPULATION</vt:lpstr>
      <vt:lpstr>PowerPoint Presentation</vt:lpstr>
      <vt:lpstr>COMMUNITY</vt:lpstr>
      <vt:lpstr>COMMUNITY</vt:lpstr>
      <vt:lpstr>COMMUNITY</vt:lpstr>
      <vt:lpstr>PowerPoint Presentation</vt:lpstr>
      <vt:lpstr>PowerPoint Presentation</vt:lpstr>
      <vt:lpstr>TERRESTRIAL BIOMES</vt:lpstr>
      <vt:lpstr>TERRESTRIAL BIOMES</vt:lpstr>
      <vt:lpstr>PowerPoint Presentation</vt:lpstr>
      <vt:lpstr> TROPICAL RAIN FOREST</vt:lpstr>
      <vt:lpstr>TEMPERATE DECIDUOUS FOREST</vt:lpstr>
      <vt:lpstr>Temperate Deciduous Forest</vt:lpstr>
      <vt:lpstr>TAIGA OR CONIFEROUS FOREST</vt:lpstr>
      <vt:lpstr>TAIGA</vt:lpstr>
      <vt:lpstr>GRASSLAND / SAVANNA</vt:lpstr>
      <vt:lpstr>GRASSLAND / SAVANNA</vt:lpstr>
      <vt:lpstr>DESERT</vt:lpstr>
      <vt:lpstr>PowerPoint Presentation</vt:lpstr>
      <vt:lpstr>TUNDRA</vt:lpstr>
      <vt:lpstr>TUNDRA</vt:lpstr>
      <vt:lpstr>FRESHWATER</vt:lpstr>
      <vt:lpstr>FRESHWATER</vt:lpstr>
      <vt:lpstr>FRESHWATER</vt:lpstr>
      <vt:lpstr>SALTWATER</vt:lpstr>
      <vt:lpstr>SALTWATER</vt:lpstr>
      <vt:lpstr>SALTWATER</vt:lpstr>
      <vt:lpstr>SALTWATER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Top 101</dc:title>
  <dc:creator>Leslie</dc:creator>
  <cp:lastModifiedBy>JCBOE</cp:lastModifiedBy>
  <cp:revision>125</cp:revision>
  <dcterms:created xsi:type="dcterms:W3CDTF">2008-08-04T14:57:27Z</dcterms:created>
  <dcterms:modified xsi:type="dcterms:W3CDTF">2016-05-03T11:01:11Z</dcterms:modified>
</cp:coreProperties>
</file>