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1"/>
  </p:sldMasterIdLst>
  <p:notesMasterIdLst>
    <p:notesMasterId r:id="rId20"/>
  </p:notesMasterIdLst>
  <p:sldIdLst>
    <p:sldId id="330" r:id="rId2"/>
    <p:sldId id="435" r:id="rId3"/>
    <p:sldId id="436" r:id="rId4"/>
    <p:sldId id="333" r:id="rId5"/>
    <p:sldId id="335" r:id="rId6"/>
    <p:sldId id="419" r:id="rId7"/>
    <p:sldId id="420" r:id="rId8"/>
    <p:sldId id="331" r:id="rId9"/>
    <p:sldId id="417" r:id="rId10"/>
    <p:sldId id="337" r:id="rId11"/>
    <p:sldId id="422" r:id="rId12"/>
    <p:sldId id="343" r:id="rId13"/>
    <p:sldId id="452" r:id="rId14"/>
    <p:sldId id="437" r:id="rId15"/>
    <p:sldId id="453" r:id="rId16"/>
    <p:sldId id="454" r:id="rId17"/>
    <p:sldId id="455" r:id="rId18"/>
    <p:sldId id="456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996600"/>
    <a:srgbClr val="8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446" autoAdjust="0"/>
    <p:restoredTop sz="86410" autoAdjust="0"/>
  </p:normalViewPr>
  <p:slideViewPr>
    <p:cSldViewPr>
      <p:cViewPr varScale="1">
        <p:scale>
          <a:sx n="92" d="100"/>
          <a:sy n="92" d="100"/>
        </p:scale>
        <p:origin x="117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7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B2A4C19B-74D6-4D28-9531-E50C62B414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9482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FD653D-C19E-44DA-8FF7-DE96D76A50D6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24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87F7C7-0E7D-4B2E-AC2D-CEA02C36C5D5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632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2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F84D66-B2DA-4C53-B8CB-500FB4B3BC03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635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5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8930D6-1070-452C-9E1D-C20707E6AC6C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627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729620-C505-4B05-9099-B79F1F706D18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628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5D748D-D3DB-44F5-BCED-7BBC08D806DD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625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5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D13E88-A4CD-43C3-A561-2406E38E6E72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626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6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38FD30-E07F-450F-8DF3-0E5696EED681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418A7E-6130-4E6F-9C61-3424C1A40AD0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633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3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9E2BB1-6D3E-40B1-9611-A7D404DDE707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643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A7FE19-8EF2-49CB-A076-97396DB35030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65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2916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5200" y="4495800"/>
            <a:ext cx="5562600" cy="55245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939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05200" y="5105400"/>
            <a:ext cx="5562600" cy="381000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9392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897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939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9392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6897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EF8E8FFE-B44E-412D-BCC9-70411B7D829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93927" name="Rectangle 7"/>
          <p:cNvSpPr>
            <a:spLocks noChangeArrowheads="1"/>
          </p:cNvSpPr>
          <p:nvPr userDrawn="1"/>
        </p:nvSpPr>
        <p:spPr bwMode="auto">
          <a:xfrm>
            <a:off x="8753475" y="6400800"/>
            <a:ext cx="390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16C91BBE-4CB1-49BB-A11A-3A221CC96741}" type="slidenum">
              <a:rPr lang="en-US" altLang="en-US" sz="1400">
                <a:solidFill>
                  <a:srgbClr val="FFFF00"/>
                </a:solidFill>
                <a:latin typeface="Times New Roman" panose="02020603050405020304" pitchFamily="18" charset="0"/>
              </a:rPr>
              <a:pPr/>
              <a:t>‹#›</a:t>
            </a:fld>
            <a:endParaRPr lang="en-US" altLang="en-US" sz="140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B96CC1-B6B9-487F-96F2-0B4D7CF265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008262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9F8F8E-BDED-42BF-B3FB-56FE550884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018297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267200" cy="4953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267200" cy="4953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0CFC9-E21A-4288-B3EE-AE472DE976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02653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18A8A-0BCA-4F63-936E-07E16C28FE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1764116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3DFF9-8467-4D5F-A47F-FC08AD17BD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993198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F395A7-6126-4D9B-AFE2-3F66C4B080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8306977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04E261-6149-4325-A4AA-4279B68E69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7745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35606-1F5E-4438-B399-FC1FBC3B4E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941524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F0E93-F070-4DD6-ACA3-C35CB71152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4150430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19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C77792-72DB-4B58-A512-C31E5A59C0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1148696"/>
      </p:ext>
    </p:extLst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066800"/>
            <a:ext cx="4267200" cy="4953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066800"/>
            <a:ext cx="4267200" cy="4953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6897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8972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6897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3D0ABA97-CD7F-4DDC-99CD-4054B497D2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1266530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66800"/>
            <a:ext cx="8686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929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89725"/>
            <a:ext cx="21336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 Black" panose="020B0A040201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929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89725"/>
            <a:ext cx="28956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 Black" panose="020B0A040201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929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89725"/>
            <a:ext cx="21336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 Black" panose="020B0A04020102020204" pitchFamily="34" charset="0"/>
              </a:defRPr>
            </a:lvl1pPr>
          </a:lstStyle>
          <a:p>
            <a:fld id="{4CD46D7D-446F-4BAF-81BD-494173D9195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92903" name="Rectangle 7"/>
          <p:cNvSpPr>
            <a:spLocks noChangeArrowheads="1"/>
          </p:cNvSpPr>
          <p:nvPr userDrawn="1"/>
        </p:nvSpPr>
        <p:spPr bwMode="auto">
          <a:xfrm>
            <a:off x="8753475" y="6400800"/>
            <a:ext cx="390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E7AFAE94-2700-44D9-A6FD-276BDDA452E1}" type="slidenum">
              <a:rPr lang="en-US" altLang="en-US" sz="1400">
                <a:solidFill>
                  <a:srgbClr val="FFFF00"/>
                </a:solidFill>
                <a:latin typeface="Times New Roman" panose="02020603050405020304" pitchFamily="18" charset="0"/>
              </a:rPr>
              <a:pPr/>
              <a:t>‹#›</a:t>
            </a:fld>
            <a:endParaRPr lang="en-US" altLang="en-US" sz="140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ransition spd="med">
    <p:fade thruBlk="1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b="1" i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200000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200000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200000"/>
        <a:defRPr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20000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20000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ighered.mheducation.com/sites/9834092339/student_view0/chapter20/animation_-_mechanisms_of_evolution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E0A4-16F3-4E52-97BA-4FEDD926B101}" type="slidenum">
              <a:rPr lang="en-US" altLang="en-US"/>
              <a:pPr/>
              <a:t>1</a:t>
            </a:fld>
            <a:endParaRPr lang="en-US" altLang="en-US"/>
          </a:p>
        </p:txBody>
      </p:sp>
      <p:pic>
        <p:nvPicPr>
          <p:cNvPr id="444418" name="Picture 2" descr="23-00-She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4420" name="Rectangle 4"/>
          <p:cNvSpPr>
            <a:spLocks noGrp="1" noChangeArrowheads="1"/>
          </p:cNvSpPr>
          <p:nvPr>
            <p:ph type="title"/>
          </p:nvPr>
        </p:nvSpPr>
        <p:spPr>
          <a:xfrm rot="21557007">
            <a:off x="1070392" y="1751893"/>
            <a:ext cx="6627928" cy="2668043"/>
          </a:xfrm>
          <a:solidFill>
            <a:srgbClr val="FFFF99">
              <a:alpha val="50000"/>
            </a:srgbClr>
          </a:solidFill>
        </p:spPr>
        <p:txBody>
          <a:bodyPr/>
          <a:lstStyle/>
          <a:p>
            <a:pPr algn="ctr"/>
            <a:r>
              <a:rPr lang="en-US" altLang="en-US" sz="6600" i="0" dirty="0" smtClean="0">
                <a:solidFill>
                  <a:srgbClr val="800000"/>
                </a:solidFill>
              </a:rPr>
              <a:t>PROCESS OF EVOLUTION</a:t>
            </a:r>
            <a:endParaRPr lang="en-US" altLang="en-US" sz="6600" i="0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We are going to look at the processes of evolution:</a:t>
            </a:r>
          </a:p>
          <a:p>
            <a:endParaRPr lang="en-US" sz="2800" dirty="0"/>
          </a:p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MACROEVOLUTION</a:t>
            </a:r>
          </a:p>
          <a:p>
            <a:pPr algn="ctr"/>
            <a:r>
              <a:rPr lang="en-US" sz="2800" dirty="0" smtClean="0"/>
              <a:t>large scale evolutionary change</a:t>
            </a:r>
          </a:p>
          <a:p>
            <a:endParaRPr lang="en-US" sz="1400" dirty="0"/>
          </a:p>
          <a:p>
            <a:pPr algn="ctr"/>
            <a:r>
              <a:rPr lang="en-US" sz="2800" dirty="0" smtClean="0"/>
              <a:t>AND</a:t>
            </a:r>
          </a:p>
          <a:p>
            <a:endParaRPr lang="en-US" sz="1400" dirty="0"/>
          </a:p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MICROEVOLUTION</a:t>
            </a:r>
          </a:p>
          <a:p>
            <a:pPr algn="ctr"/>
            <a:r>
              <a:rPr lang="en-US" sz="2800" dirty="0" smtClean="0"/>
              <a:t>evolution that occurs within a population.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3DFF9-8467-4D5F-A47F-FC08AD17BD0D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824332"/>
      </p:ext>
    </p:extLst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WITH MICROEVOULTION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419600"/>
          </a:xfrm>
        </p:spPr>
        <p:txBody>
          <a:bodyPr/>
          <a:lstStyle/>
          <a:p>
            <a:r>
              <a:rPr lang="en-US" sz="3200" dirty="0" smtClean="0"/>
              <a:t>Watch:  </a:t>
            </a:r>
            <a:r>
              <a:rPr lang="en-US" sz="3200" dirty="0" smtClean="0">
                <a:hlinkClick r:id="rId2"/>
              </a:rPr>
              <a:t>Mechanisms of Evolution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0576802"/>
      </p:ext>
    </p:extLst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60517-3EE1-4D6B-8CA7-C997F60E88E0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i="0" dirty="0" smtClean="0"/>
              <a:t>MODERN THEORY</a:t>
            </a:r>
            <a:endParaRPr lang="en-US" altLang="en-US" i="0" dirty="0"/>
          </a:p>
        </p:txBody>
      </p:sp>
      <p:sp>
        <p:nvSpPr>
          <p:cNvPr id="4474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686800" cy="4953000"/>
          </a:xfrm>
        </p:spPr>
        <p:txBody>
          <a:bodyPr/>
          <a:lstStyle/>
          <a:p>
            <a:pPr marL="0" indent="0"/>
            <a:r>
              <a:rPr lang="en-US" altLang="en-US" sz="3200" dirty="0"/>
              <a:t>Today’s theory on evolution</a:t>
            </a:r>
          </a:p>
          <a:p>
            <a:pPr>
              <a:buFontTx/>
              <a:buChar char="•"/>
            </a:pPr>
            <a:r>
              <a:rPr lang="en-US" altLang="en-US" sz="3200" b="0" dirty="0"/>
              <a:t>Recognizes that </a:t>
            </a:r>
            <a:r>
              <a:rPr lang="en-US" altLang="en-US" sz="3200" dirty="0">
                <a:solidFill>
                  <a:srgbClr val="7030A0"/>
                </a:solidFill>
              </a:rPr>
              <a:t>GENES</a:t>
            </a:r>
            <a:r>
              <a:rPr lang="en-US" altLang="en-US" sz="3200" b="0" dirty="0"/>
              <a:t> are responsible for the inheritance of </a:t>
            </a:r>
            <a:r>
              <a:rPr lang="en-US" altLang="en-US" sz="3200" b="0" dirty="0" smtClean="0"/>
              <a:t>characteristics.</a:t>
            </a:r>
            <a:endParaRPr lang="en-US" altLang="en-US" sz="3200" b="0" dirty="0"/>
          </a:p>
          <a:p>
            <a:pPr>
              <a:buFontTx/>
              <a:buChar char="•"/>
            </a:pPr>
            <a:r>
              <a:rPr lang="en-US" altLang="en-US" sz="3200" b="0" dirty="0"/>
              <a:t>Recognizes that </a:t>
            </a:r>
            <a:r>
              <a:rPr lang="en-US" altLang="en-US" sz="3200" dirty="0">
                <a:solidFill>
                  <a:srgbClr val="7030A0"/>
                </a:solidFill>
              </a:rPr>
              <a:t>POPULATIONS</a:t>
            </a:r>
            <a:r>
              <a:rPr lang="en-US" altLang="en-US" sz="3200" b="0" dirty="0"/>
              <a:t>, not individuals, evolve due to natural selection </a:t>
            </a:r>
            <a:r>
              <a:rPr lang="en-US" altLang="en-US" sz="3200" b="0" dirty="0" smtClean="0"/>
              <a:t>and </a:t>
            </a:r>
            <a:r>
              <a:rPr lang="en-US" altLang="en-US" sz="3200" b="0" dirty="0"/>
              <a:t>genetic </a:t>
            </a:r>
            <a:r>
              <a:rPr lang="en-US" altLang="en-US" sz="3200" b="0" dirty="0" smtClean="0"/>
              <a:t>drift.</a:t>
            </a:r>
            <a:endParaRPr lang="en-US" altLang="en-US" sz="3200" b="0" dirty="0"/>
          </a:p>
          <a:p>
            <a:pPr>
              <a:buFontTx/>
              <a:buChar char="•"/>
            </a:pPr>
            <a:r>
              <a:rPr lang="en-US" altLang="en-US" sz="3200" b="0" dirty="0"/>
              <a:t>Recognizes that </a:t>
            </a:r>
            <a:r>
              <a:rPr lang="en-US" altLang="en-US" sz="3200" dirty="0">
                <a:solidFill>
                  <a:srgbClr val="7030A0"/>
                </a:solidFill>
              </a:rPr>
              <a:t>SPECIATION</a:t>
            </a:r>
            <a:r>
              <a:rPr lang="en-US" altLang="en-US" sz="3200" b="0" dirty="0"/>
              <a:t> usually is due to the gradual accumulation of small genetic </a:t>
            </a:r>
            <a:r>
              <a:rPr lang="en-US" altLang="en-US" sz="3200" b="0" dirty="0" smtClean="0"/>
              <a:t>changes.</a:t>
            </a:r>
            <a:endParaRPr lang="en-US" altLang="en-US" sz="3200" b="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47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47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47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474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2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34514-5948-4E58-98F9-70D2A50EE2B6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4495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i="0" dirty="0" smtClean="0"/>
              <a:t>SPECIES AND POPULATIONS</a:t>
            </a:r>
            <a:endParaRPr lang="en-US" altLang="en-US" i="0" dirty="0"/>
          </a:p>
        </p:txBody>
      </p:sp>
      <p:sp>
        <p:nvSpPr>
          <p:cNvPr id="4495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686800" cy="4953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Population</a:t>
            </a:r>
            <a:r>
              <a:rPr lang="en-US" altLang="en-US" sz="3200" dirty="0">
                <a:solidFill>
                  <a:srgbClr val="CC0000"/>
                </a:solidFill>
              </a:rPr>
              <a:t> </a:t>
            </a:r>
            <a:r>
              <a:rPr lang="en-US" altLang="en-US" sz="3200" dirty="0"/>
              <a:t>- </a:t>
            </a:r>
            <a:r>
              <a:rPr lang="en-US" altLang="en-US" sz="3200" b="0" dirty="0"/>
              <a:t>a localized group of individuals of the same species.</a:t>
            </a:r>
            <a:r>
              <a:rPr lang="en-US" altLang="en-US" sz="3200" dirty="0"/>
              <a:t>  </a:t>
            </a:r>
          </a:p>
          <a:p>
            <a:pPr>
              <a:buFontTx/>
              <a:buChar char="•"/>
            </a:pPr>
            <a:r>
              <a:rPr lang="en-US" alt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Species</a:t>
            </a:r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3200" dirty="0"/>
              <a:t>- </a:t>
            </a:r>
            <a:r>
              <a:rPr lang="en-US" altLang="en-US" sz="3200" b="0" dirty="0"/>
              <a:t>a group of populations whose individuals have the ability to breed and produce fertile offspring. </a:t>
            </a:r>
            <a:r>
              <a:rPr lang="en-US" altLang="en-US" sz="3200" dirty="0"/>
              <a:t> </a:t>
            </a:r>
          </a:p>
          <a:p>
            <a:pPr>
              <a:buFontTx/>
              <a:buChar char="•"/>
            </a:pPr>
            <a:r>
              <a:rPr lang="en-US" alt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Individuals near a population center</a:t>
            </a:r>
            <a:r>
              <a:rPr lang="en-US" altLang="en-US" sz="3200" dirty="0">
                <a:solidFill>
                  <a:srgbClr val="7030A0"/>
                </a:solidFill>
              </a:rPr>
              <a:t> </a:t>
            </a:r>
            <a:r>
              <a:rPr lang="en-US" altLang="en-US" sz="3200" b="0" dirty="0"/>
              <a:t>are, on average, more closely related to one another than to members of other populations.</a:t>
            </a:r>
          </a:p>
          <a:p>
            <a:endParaRPr lang="en-US" altLang="en-US" sz="3200" dirty="0"/>
          </a:p>
        </p:txBody>
      </p:sp>
    </p:spTree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7D671-67DD-4C04-B26D-165A4049B9BC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614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 i="0" dirty="0" smtClean="0"/>
              <a:t>POPULATIONS</a:t>
            </a:r>
            <a:endParaRPr lang="en-US" altLang="en-US" sz="4400" i="0" dirty="0"/>
          </a:p>
        </p:txBody>
      </p:sp>
      <p:sp>
        <p:nvSpPr>
          <p:cNvPr id="6144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066800"/>
            <a:ext cx="4419600" cy="4953000"/>
          </a:xfrm>
        </p:spPr>
        <p:txBody>
          <a:bodyPr/>
          <a:lstStyle/>
          <a:p>
            <a:pPr marL="457200" indent="-457200">
              <a:buFontTx/>
              <a:buChar char="•"/>
            </a:pPr>
            <a:r>
              <a:rPr lang="en-US" altLang="en-US" sz="3200" b="0" dirty="0" smtClean="0"/>
              <a:t>A group of the same species living in an area.</a:t>
            </a:r>
          </a:p>
          <a:p>
            <a:pPr marL="457200" indent="-457200">
              <a:buFontTx/>
              <a:buChar char="•"/>
            </a:pPr>
            <a:r>
              <a:rPr lang="en-US" altLang="en-US" sz="3200" b="0" dirty="0" smtClean="0"/>
              <a:t>No two individuals are exactly alike due to variations</a:t>
            </a:r>
            <a:r>
              <a:rPr lang="en-US" altLang="en-US" sz="3200" b="0" dirty="0"/>
              <a:t>.</a:t>
            </a:r>
            <a:endParaRPr lang="en-US" altLang="en-US" sz="3200" b="0" dirty="0" smtClean="0"/>
          </a:p>
          <a:p>
            <a:pPr marL="457200" indent="-457200">
              <a:buFontTx/>
              <a:buChar char="•"/>
            </a:pPr>
            <a:r>
              <a:rPr lang="en-US" altLang="en-US" sz="3200" b="0" dirty="0" smtClean="0"/>
              <a:t>More fit individuals survive and pass on their traits.</a:t>
            </a:r>
          </a:p>
          <a:p>
            <a:pPr marL="0" indent="0">
              <a:buFontTx/>
              <a:buChar char="•"/>
            </a:pPr>
            <a:endParaRPr lang="en-US" altLang="en-US" sz="3200" dirty="0"/>
          </a:p>
        </p:txBody>
      </p:sp>
      <p:pic>
        <p:nvPicPr>
          <p:cNvPr id="614406" name="Picture 6" descr="Deer_Fighting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103438"/>
            <a:ext cx="4267200" cy="287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4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14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0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C9BF-DC7E-4D11-8AEC-BB50EB8A1F77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616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 i="0" dirty="0" smtClean="0"/>
              <a:t>SPECIATION</a:t>
            </a:r>
            <a:endParaRPr lang="en-US" altLang="en-US" sz="4400" i="0" dirty="0"/>
          </a:p>
        </p:txBody>
      </p:sp>
      <p:sp>
        <p:nvSpPr>
          <p:cNvPr id="6164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20788"/>
            <a:ext cx="4267200" cy="4799012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Tx/>
              <a:buChar char="•"/>
            </a:pPr>
            <a:r>
              <a:rPr lang="en-US" altLang="en-US" sz="3200" b="0" dirty="0"/>
              <a:t>Formation of new </a:t>
            </a:r>
            <a:r>
              <a:rPr lang="en-US" altLang="en-US" sz="3200" b="0" dirty="0" smtClean="0"/>
              <a:t>species.</a:t>
            </a:r>
            <a:endParaRPr lang="en-US" altLang="en-US" sz="3200" b="0" dirty="0"/>
          </a:p>
          <a:p>
            <a:pPr marL="457200" indent="-457200">
              <a:lnSpc>
                <a:spcPct val="90000"/>
              </a:lnSpc>
              <a:buFontTx/>
              <a:buChar char="•"/>
            </a:pPr>
            <a:r>
              <a:rPr lang="en-US" altLang="en-US" sz="3200" b="0" dirty="0"/>
              <a:t>One species may split into </a:t>
            </a:r>
            <a:r>
              <a:rPr lang="en-US" altLang="en-US" sz="3200" b="0" dirty="0" smtClean="0"/>
              <a:t>two </a:t>
            </a:r>
            <a:r>
              <a:rPr lang="en-US" altLang="en-US" sz="3200" b="0" dirty="0"/>
              <a:t>or more </a:t>
            </a:r>
            <a:r>
              <a:rPr lang="en-US" altLang="en-US" sz="3200" b="0" dirty="0" smtClean="0"/>
              <a:t>species.</a:t>
            </a:r>
            <a:endParaRPr lang="en-US" altLang="en-US" sz="3200" b="0" dirty="0"/>
          </a:p>
          <a:p>
            <a:pPr marL="457200" indent="-457200">
              <a:lnSpc>
                <a:spcPct val="90000"/>
              </a:lnSpc>
              <a:buFontTx/>
              <a:buChar char="•"/>
            </a:pPr>
            <a:r>
              <a:rPr lang="en-US" altLang="en-US" sz="3200" b="0" dirty="0"/>
              <a:t>A species may evolve into a new </a:t>
            </a:r>
            <a:r>
              <a:rPr lang="en-US" altLang="en-US" sz="3200" b="0" dirty="0" smtClean="0"/>
              <a:t>species.</a:t>
            </a:r>
            <a:endParaRPr lang="en-US" altLang="en-US" sz="3200" b="0" dirty="0"/>
          </a:p>
          <a:p>
            <a:pPr marL="457200" indent="-457200">
              <a:lnSpc>
                <a:spcPct val="90000"/>
              </a:lnSpc>
              <a:buFontTx/>
              <a:buChar char="•"/>
            </a:pPr>
            <a:r>
              <a:rPr lang="en-US" altLang="en-US" sz="3200" b="0" dirty="0"/>
              <a:t>Requires very long periods of </a:t>
            </a:r>
            <a:r>
              <a:rPr lang="en-US" altLang="en-US" sz="3200" b="0" dirty="0" smtClean="0"/>
              <a:t>time.</a:t>
            </a:r>
            <a:endParaRPr lang="en-US" altLang="en-US" sz="3200" b="0" dirty="0"/>
          </a:p>
        </p:txBody>
      </p:sp>
      <p:pic>
        <p:nvPicPr>
          <p:cNvPr id="616454" name="Picture 6" descr="speciatio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68"/>
          <a:stretch>
            <a:fillRect/>
          </a:stretch>
        </p:blipFill>
        <p:spPr>
          <a:xfrm>
            <a:off x="4648200" y="1220788"/>
            <a:ext cx="4267200" cy="4570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6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6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16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16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45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30A22-302B-4017-9EF1-71B5F4B5177A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445455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0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 GENE POOL</a:t>
            </a:r>
            <a:endParaRPr lang="en-US" altLang="en-US" sz="4000" i="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45458" name="Rectangle 1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5029200" cy="4800600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Tx/>
              <a:buChar char="•"/>
            </a:pPr>
            <a:r>
              <a:rPr lang="en-US" altLang="en-US" sz="3200" b="0" dirty="0"/>
              <a:t>Members of a species can </a:t>
            </a:r>
            <a:r>
              <a:rPr lang="en-US" altLang="en-US" sz="3200" b="0" dirty="0" smtClean="0"/>
              <a:t>interbreed and </a:t>
            </a:r>
            <a:r>
              <a:rPr lang="en-US" altLang="en-US" sz="3200" b="0" dirty="0"/>
              <a:t>produce fertile </a:t>
            </a:r>
            <a:r>
              <a:rPr lang="en-US" altLang="en-US" sz="3200" b="0" dirty="0" smtClean="0"/>
              <a:t>offspring.</a:t>
            </a:r>
            <a:endParaRPr lang="en-US" altLang="en-US" sz="3200" b="0" dirty="0"/>
          </a:p>
          <a:p>
            <a:pPr marL="457200" indent="-457200">
              <a:lnSpc>
                <a:spcPct val="90000"/>
              </a:lnSpc>
              <a:buFontTx/>
              <a:buChar char="•"/>
            </a:pPr>
            <a:r>
              <a:rPr lang="en-US" altLang="en-US" sz="3200" b="0" dirty="0"/>
              <a:t>Species have a shared gene </a:t>
            </a:r>
            <a:r>
              <a:rPr lang="en-US" altLang="en-US" sz="3200" b="0" dirty="0" smtClean="0"/>
              <a:t>pool.</a:t>
            </a:r>
            <a:endParaRPr lang="en-US" altLang="en-US" sz="3200" b="0" dirty="0"/>
          </a:p>
          <a:p>
            <a:pPr marL="457200" indent="-457200">
              <a:lnSpc>
                <a:spcPct val="90000"/>
              </a:lnSpc>
              <a:buFontTx/>
              <a:buChar char="•"/>
            </a:pPr>
            <a:r>
              <a:rPr lang="en-US" altLang="en-US" sz="3200" b="0" dirty="0"/>
              <a:t>Gene pool – all of the alleles of all individuals in a </a:t>
            </a:r>
            <a:r>
              <a:rPr lang="en-US" altLang="en-US" sz="3200" b="0" dirty="0" smtClean="0"/>
              <a:t>population.</a:t>
            </a:r>
            <a:endParaRPr lang="en-US" altLang="en-US" sz="3200" b="0" dirty="0"/>
          </a:p>
        </p:txBody>
      </p:sp>
      <p:pic>
        <p:nvPicPr>
          <p:cNvPr id="445457" name="Picture 17" descr="gene_pool_sm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8800" y="1066800"/>
            <a:ext cx="2959100" cy="495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45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45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45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5458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2AF6B-525E-4D46-A2B4-CF9319CB47D4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6113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000" i="0" dirty="0" smtClean="0"/>
              <a:t>THE GENE POOL</a:t>
            </a:r>
            <a:endParaRPr lang="en-US" altLang="en-US" sz="4000" i="0" dirty="0"/>
          </a:p>
        </p:txBody>
      </p:sp>
      <p:sp>
        <p:nvSpPr>
          <p:cNvPr id="611334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457200" indent="-457200">
              <a:buFontTx/>
              <a:buChar char="•"/>
            </a:pPr>
            <a:r>
              <a:rPr lang="en-US" altLang="en-US" sz="3200" b="0" dirty="0"/>
              <a:t>Different species do NOT exchange genes by </a:t>
            </a:r>
            <a:r>
              <a:rPr lang="en-US" altLang="en-US" sz="3200" b="0" dirty="0" smtClean="0"/>
              <a:t>interbreeding.</a:t>
            </a:r>
            <a:endParaRPr lang="en-US" altLang="en-US" sz="3200" b="0" dirty="0"/>
          </a:p>
          <a:p>
            <a:pPr marL="457200" indent="-457200">
              <a:buFontTx/>
              <a:buChar char="•"/>
            </a:pPr>
            <a:r>
              <a:rPr lang="en-US" altLang="en-US" sz="3200" b="0" dirty="0"/>
              <a:t>Different species that interbreed often produce sterile or less viable </a:t>
            </a:r>
            <a:r>
              <a:rPr lang="en-US" altLang="en-US" sz="3200" b="0" dirty="0" smtClean="0"/>
              <a:t>offspring, </a:t>
            </a:r>
            <a:r>
              <a:rPr lang="en-US" altLang="en-US" sz="3200" b="0" dirty="0"/>
              <a:t>e.g. </a:t>
            </a:r>
            <a:r>
              <a:rPr lang="en-US" altLang="en-US" sz="3200" b="0" dirty="0" smtClean="0"/>
              <a:t>Mule.</a:t>
            </a:r>
            <a:endParaRPr lang="en-US" altLang="en-US" sz="3200" b="0" dirty="0"/>
          </a:p>
        </p:txBody>
      </p:sp>
      <p:pic>
        <p:nvPicPr>
          <p:cNvPr id="611337" name="Picture 9" descr="mule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9363" y="1066800"/>
            <a:ext cx="3443287" cy="495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1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13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1334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647A-2E03-463A-8585-116C4151B174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4515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i="0" dirty="0" smtClean="0"/>
              <a:t>THE GENE POOL</a:t>
            </a:r>
            <a:endParaRPr lang="en-US" altLang="en-US" i="0" dirty="0"/>
          </a:p>
        </p:txBody>
      </p:sp>
      <p:sp>
        <p:nvSpPr>
          <p:cNvPr id="4515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686800" cy="4953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sz="3600" b="0" dirty="0"/>
              <a:t>A population’s </a:t>
            </a:r>
            <a:r>
              <a:rPr lang="en-US" altLang="en-US" sz="3600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gene pool</a:t>
            </a:r>
            <a:r>
              <a:rPr lang="en-US" altLang="en-US" sz="3600" b="0" dirty="0"/>
              <a:t> is the total of all genes in the population at any one time. </a:t>
            </a:r>
          </a:p>
          <a:p>
            <a:pPr>
              <a:buFontTx/>
              <a:buChar char="•"/>
            </a:pPr>
            <a:r>
              <a:rPr lang="en-US" altLang="en-US" sz="3600" b="0" dirty="0"/>
              <a:t>If all members of a population are homozygous for a particular allele, then the allele is fixed in the gene pool.</a:t>
            </a:r>
          </a:p>
          <a:p>
            <a:pPr>
              <a:buFontTx/>
              <a:buChar char="•"/>
            </a:pPr>
            <a:endParaRPr lang="en-US" altLang="en-US" sz="3600" dirty="0"/>
          </a:p>
        </p:txBody>
      </p:sp>
    </p:spTree>
  </p:cSld>
  <p:clrMapOvr>
    <a:masterClrMapping/>
  </p:clrMapOvr>
  <p:transition spd="med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E0497-9654-4147-9721-42F14091945D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6205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 i="0" dirty="0" smtClean="0"/>
              <a:t>MICROEVOLUTION</a:t>
            </a:r>
            <a:endParaRPr lang="en-US" altLang="en-US" sz="4400" i="0" dirty="0"/>
          </a:p>
        </p:txBody>
      </p:sp>
      <p:sp>
        <p:nvSpPr>
          <p:cNvPr id="6205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86800" cy="4800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3200" dirty="0" smtClean="0">
                <a:solidFill>
                  <a:srgbClr val="7030A0"/>
                </a:solidFill>
              </a:rPr>
              <a:t>MICROEVOLUTION</a:t>
            </a:r>
            <a:r>
              <a:rPr lang="en-US" altLang="en-US" sz="3200" b="0" dirty="0" smtClean="0"/>
              <a:t> </a:t>
            </a:r>
            <a:r>
              <a:rPr lang="en-US" altLang="en-US" sz="3200" b="0" dirty="0"/>
              <a:t>r</a:t>
            </a:r>
            <a:r>
              <a:rPr lang="en-US" altLang="en-US" sz="3200" b="0" dirty="0" smtClean="0"/>
              <a:t>efers to evolution that occurs within a population.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3200" b="0" dirty="0" smtClean="0"/>
              <a:t>Changes </a:t>
            </a:r>
            <a:r>
              <a:rPr lang="en-US" altLang="en-US" sz="3200" b="0" dirty="0"/>
              <a:t>occur in gene pools due to </a:t>
            </a:r>
            <a:r>
              <a:rPr lang="en-US" altLang="en-US" sz="3200" b="0" dirty="0" smtClean="0"/>
              <a:t>genetic mutation</a:t>
            </a:r>
            <a:r>
              <a:rPr lang="en-US" altLang="en-US" sz="3200" b="0" dirty="0"/>
              <a:t>, </a:t>
            </a:r>
            <a:r>
              <a:rPr lang="en-US" altLang="en-US" sz="3200" b="0" dirty="0" smtClean="0"/>
              <a:t>gene flow, genetic </a:t>
            </a:r>
            <a:r>
              <a:rPr lang="en-US" altLang="en-US" sz="3200" b="0" dirty="0"/>
              <a:t>drift, </a:t>
            </a:r>
            <a:r>
              <a:rPr lang="en-US" altLang="en-US" sz="3200" b="0" dirty="0" smtClean="0"/>
              <a:t>and natural selection.</a:t>
            </a:r>
            <a:endParaRPr lang="en-US" altLang="en-US" sz="3200" b="0" dirty="0"/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3200" b="0" dirty="0"/>
              <a:t>Gene pool changes cause more VARIATION in individuals in the </a:t>
            </a:r>
            <a:r>
              <a:rPr lang="en-US" altLang="en-US" sz="3200" b="0" dirty="0" smtClean="0"/>
              <a:t>population.</a:t>
            </a:r>
            <a:endParaRPr lang="en-US" altLang="en-US" sz="3200" b="0" dirty="0"/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3200" b="0" dirty="0" smtClean="0"/>
              <a:t>Example</a:t>
            </a:r>
            <a:r>
              <a:rPr lang="en-US" altLang="en-US" sz="3200" b="0" dirty="0"/>
              <a:t>: Bacteria becoming unaffected by antibiotics (resistant</a:t>
            </a:r>
            <a:r>
              <a:rPr lang="en-US" altLang="en-US" sz="3200" b="0" dirty="0" smtClean="0"/>
              <a:t>).</a:t>
            </a:r>
            <a:endParaRPr lang="en-US" altLang="en-US" sz="3200" b="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0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0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05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05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05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05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05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05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620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0548" grpId="0" autoUpdateAnimBg="0"/>
      <p:bldP spid="62054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MICROEVOLUTION</a:t>
            </a:r>
            <a:endParaRPr lang="en-US" i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Microevolution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altLang="en-US" sz="2800" b="0" dirty="0">
                <a:latin typeface="Comic Sans MS" panose="030F0702030302020204" pitchFamily="66" charset="0"/>
                <a:cs typeface="Arial" panose="020B0604020202020204" pitchFamily="34" charset="0"/>
              </a:rPr>
              <a:t>refers to changes in allele frequencies in a gene pool from generation to generation.  Represents a gradual change in a population.</a:t>
            </a:r>
            <a:endParaRPr lang="en-US" altLang="en-US" sz="2800" b="0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</a:rPr>
              <a:t> </a:t>
            </a:r>
            <a:endParaRPr lang="en-US" altLang="en-US" sz="2800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Mechanisms 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</a:rPr>
              <a:t>of </a:t>
            </a:r>
            <a:r>
              <a:rPr lang="en-US" alt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Microevolution:</a:t>
            </a:r>
          </a:p>
          <a:p>
            <a:pPr eaLnBrk="0" hangingPunct="0">
              <a:buFontTx/>
              <a:buChar char="-"/>
            </a:pPr>
            <a:r>
              <a:rPr lang="en-US" altLang="en-US" sz="2800" b="0" dirty="0" smtClean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Genetic Mutations</a:t>
            </a:r>
          </a:p>
          <a:p>
            <a:pPr eaLnBrk="0" hangingPunct="0">
              <a:buFontTx/>
              <a:buChar char="-"/>
            </a:pPr>
            <a:r>
              <a:rPr lang="en-US" altLang="en-US" sz="2800" b="0" dirty="0" smtClean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Gene Flow</a:t>
            </a:r>
          </a:p>
          <a:p>
            <a:pPr eaLnBrk="0" hangingPunct="0">
              <a:buFontTx/>
              <a:buChar char="-"/>
            </a:pPr>
            <a:r>
              <a:rPr lang="en-US" altLang="en-US" sz="2800" b="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Genetic Drift</a:t>
            </a:r>
          </a:p>
          <a:p>
            <a:pPr eaLnBrk="0" hangingPunct="0">
              <a:buFontTx/>
              <a:buChar char="-"/>
            </a:pPr>
            <a:r>
              <a:rPr lang="en-US" altLang="en-US" sz="2800" b="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Natural Selection</a:t>
            </a:r>
            <a:endParaRPr lang="en-US" altLang="en-US" sz="2800" b="0" dirty="0">
              <a:cs typeface="Times New Roman" panose="02020603050405020304" pitchFamily="18" charset="0"/>
            </a:endParaRPr>
          </a:p>
          <a:p>
            <a:pPr eaLnBrk="0" hangingPunct="0"/>
            <a:endParaRPr lang="en-US" altLang="en-US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A36D8-DE6C-4365-8735-05772F4DD6AB}" type="slidenum">
              <a:rPr lang="en-US" altLang="en-US"/>
              <a:pPr/>
              <a:t>12</a:t>
            </a:fld>
            <a:endParaRPr lang="en-US" altLang="en-US"/>
          </a:p>
        </p:txBody>
      </p:sp>
    </p:spTree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MICROEVOLUTION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0" dirty="0"/>
              <a:t>Mechanisms of evolution – leading to changes in </a:t>
            </a:r>
            <a:r>
              <a:rPr lang="en-US" sz="2800" b="0" dirty="0">
                <a:solidFill>
                  <a:srgbClr val="FF0000"/>
                </a:solidFill>
              </a:rPr>
              <a:t>allele frequencies!!!   </a:t>
            </a:r>
            <a:endParaRPr lang="en-US" sz="2800" b="0" dirty="0" smtClean="0">
              <a:solidFill>
                <a:srgbClr val="FF0000"/>
              </a:solidFill>
            </a:endParaRPr>
          </a:p>
          <a:p>
            <a:endParaRPr lang="en-US" sz="2800" b="0" dirty="0">
              <a:solidFill>
                <a:srgbClr val="FF0000"/>
              </a:solidFill>
            </a:endParaRPr>
          </a:p>
          <a:p>
            <a:pPr lvl="0"/>
            <a:r>
              <a:rPr lang="en-US" sz="2800" b="0" dirty="0"/>
              <a:t>Imagine that you observe an increase in the frequency of brown coloration genes and a decrease in the frequency of green coloration genes in a beetle population. Any combination of the mechanisms might be responsible for the </a:t>
            </a:r>
            <a:r>
              <a:rPr lang="en-US" sz="2800" b="0" dirty="0" smtClean="0"/>
              <a:t>pattern.</a:t>
            </a:r>
            <a:endParaRPr lang="en-US" sz="2800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0593890"/>
      </p:ext>
    </p:extLst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GENETIC MUTATIONS</a:t>
            </a:r>
            <a:endParaRPr lang="en-US" i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en-US" sz="2800" b="0" dirty="0" smtClean="0"/>
              <a:t>A mutation is an </a:t>
            </a:r>
            <a:r>
              <a:rPr lang="en-US" sz="2800" b="0" dirty="0"/>
              <a:t>error in the replication of a nucleotide sequence provides the genetic variation that evolution acts on.  </a:t>
            </a:r>
          </a:p>
          <a:p>
            <a:pPr marL="457200" indent="-457200">
              <a:buFontTx/>
              <a:buChar char="-"/>
            </a:pPr>
            <a:r>
              <a:rPr lang="en-US" sz="2800" b="0" dirty="0" smtClean="0"/>
              <a:t>Some </a:t>
            </a:r>
            <a:r>
              <a:rPr lang="en-US" sz="2800" b="0" dirty="0"/>
              <a:t>“green genes” </a:t>
            </a:r>
            <a:r>
              <a:rPr lang="en-US" sz="2800" dirty="0">
                <a:solidFill>
                  <a:srgbClr val="FF0000"/>
                </a:solidFill>
              </a:rPr>
              <a:t>randomly mutated </a:t>
            </a:r>
            <a:r>
              <a:rPr lang="en-US" sz="2800" b="0" dirty="0"/>
              <a:t>to “brown genes” (mutations alone cannot account for a big change in allele frequency). 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en-US" altLang="en-US" sz="2800" b="0" dirty="0" smtClean="0">
                <a:cs typeface="Arial" panose="020B0604020202020204" pitchFamily="34" charset="0"/>
              </a:rPr>
              <a:t>Mutations </a:t>
            </a:r>
            <a:r>
              <a:rPr lang="en-US" altLang="en-US" sz="2800" b="0" dirty="0">
                <a:cs typeface="Arial" panose="020B0604020202020204" pitchFamily="34" charset="0"/>
              </a:rPr>
              <a:t>can be transmitted in gametes to offspring, and immediately affect the composition of the gene </a:t>
            </a:r>
            <a:r>
              <a:rPr lang="en-US" altLang="en-US" sz="2800" b="0" dirty="0" smtClean="0">
                <a:cs typeface="Arial" panose="020B0604020202020204" pitchFamily="34" charset="0"/>
              </a:rPr>
              <a:t>pool.</a:t>
            </a:r>
            <a:endParaRPr lang="en-US" altLang="en-US" sz="2800" b="0" dirty="0" smtClean="0"/>
          </a:p>
          <a:p>
            <a:endParaRPr lang="en-US" b="0" dirty="0"/>
          </a:p>
          <a:p>
            <a:endParaRPr lang="en-US" dirty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0ED6-A3BF-47F9-B79C-96886F07CB0F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465922" name="Rectangle 2"/>
          <p:cNvSpPr>
            <a:spLocks noChangeArrowheads="1"/>
          </p:cNvSpPr>
          <p:nvPr/>
        </p:nvSpPr>
        <p:spPr bwMode="auto">
          <a:xfrm>
            <a:off x="457200" y="2641600"/>
            <a:ext cx="8458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 sz="2400" dirty="0">
                <a:cs typeface="Arial" panose="020B0604020202020204" pitchFamily="34" charset="0"/>
              </a:rPr>
              <a:t>                                    </a:t>
            </a:r>
          </a:p>
        </p:txBody>
      </p:sp>
    </p:spTree>
    <p:extLst>
      <p:ext uri="{BB962C8B-B14F-4D97-AF65-F5344CB8AC3E}">
        <p14:creationId xmlns:p14="http://schemas.microsoft.com/office/powerpoint/2010/main" val="3510175458"/>
      </p:ext>
    </p:extLst>
  </p:cSld>
  <p:clrMapOvr>
    <a:masterClrMapping/>
  </p:clrMapOvr>
  <p:transition spd="med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GENETIC MUTATIONS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2133600"/>
          </a:xfrm>
        </p:spPr>
        <p:txBody>
          <a:bodyPr/>
          <a:lstStyle/>
          <a:p>
            <a:r>
              <a:rPr lang="en-US" altLang="en-US" sz="2800" b="0" dirty="0" smtClean="0"/>
              <a:t>- The </a:t>
            </a:r>
            <a:r>
              <a:rPr lang="en-US" altLang="en-US" sz="2800" b="0" dirty="0"/>
              <a:t>original source of variation.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15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18" y="2819400"/>
            <a:ext cx="8865182" cy="110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0328"/>
      </p:ext>
    </p:extLst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GENE FLOW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4724400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en-US" sz="2800" dirty="0" smtClean="0"/>
              <a:t>GENE FLOW: </a:t>
            </a:r>
            <a:r>
              <a:rPr lang="en-US" sz="2800" b="0" dirty="0" smtClean="0"/>
              <a:t>Genes </a:t>
            </a:r>
            <a:r>
              <a:rPr lang="en-US" sz="2800" b="0" dirty="0"/>
              <a:t>from one population are incorporated into a different population. </a:t>
            </a:r>
            <a:endParaRPr lang="en-US" sz="2800" b="0" dirty="0" smtClean="0"/>
          </a:p>
          <a:p>
            <a:pPr marL="457200" indent="-457200">
              <a:buFontTx/>
              <a:buChar char="-"/>
            </a:pPr>
            <a:r>
              <a:rPr lang="en-US" sz="2800" b="0" dirty="0" smtClean="0"/>
              <a:t>Some </a:t>
            </a:r>
            <a:r>
              <a:rPr lang="en-US" sz="2800" b="0" dirty="0"/>
              <a:t>beetles with brown genes </a:t>
            </a:r>
            <a:r>
              <a:rPr lang="en-US" sz="2800" dirty="0">
                <a:solidFill>
                  <a:srgbClr val="FF0000"/>
                </a:solidFill>
              </a:rPr>
              <a:t>immigrated</a:t>
            </a:r>
            <a:r>
              <a:rPr lang="en-US" sz="2800" b="0" dirty="0"/>
              <a:t> from another population or some beetles carrying green genes emigrated</a:t>
            </a:r>
            <a:r>
              <a:rPr lang="en-US" sz="2800" b="0" dirty="0" smtClean="0"/>
              <a:t>.</a:t>
            </a:r>
          </a:p>
          <a:p>
            <a:pPr marL="457200" indent="-457200">
              <a:buFontTx/>
              <a:buChar char="-"/>
            </a:pPr>
            <a:r>
              <a:rPr lang="en-US" sz="2800" b="0" dirty="0"/>
              <a:t>Migration into or out of a population may be responsible for a marked change in allele frequencies (the proportion of members carrying a particular variant of a gene).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0145453"/>
      </p:ext>
    </p:extLst>
  </p:cSld>
  <p:clrMapOvr>
    <a:masterClrMapping/>
  </p:clrMapOvr>
  <p:transition spd="med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GENE FLOW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17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34" y="1828800"/>
            <a:ext cx="8746132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264105"/>
      </p:ext>
    </p:extLst>
  </p:cSld>
  <p:clrMapOvr>
    <a:masterClrMapping/>
  </p:clrMapOvr>
  <p:transition spd="med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GENE FLOW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18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843677"/>
            <a:ext cx="5829300" cy="576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33759"/>
      </p:ext>
    </p:extLst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fossilized">
  <a:themeElements>
    <a:clrScheme name="fossiliz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ssilized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fossiliz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complete_silence</Template>
  <TotalTime>2181</TotalTime>
  <Words>550</Words>
  <Application>Microsoft Office PowerPoint</Application>
  <PresentationFormat>On-screen Show (4:3)</PresentationFormat>
  <Paragraphs>100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Comic Sans MS</vt:lpstr>
      <vt:lpstr>Times New Roman</vt:lpstr>
      <vt:lpstr>fossilized</vt:lpstr>
      <vt:lpstr>PROCESS OF EVOLUTION</vt:lpstr>
      <vt:lpstr>EVOLUTION</vt:lpstr>
      <vt:lpstr>START WITH MICROEVOULTION</vt:lpstr>
      <vt:lpstr>MODERN THEORY</vt:lpstr>
      <vt:lpstr>SPECIES AND POPULATIONS</vt:lpstr>
      <vt:lpstr>POPULATIONS</vt:lpstr>
      <vt:lpstr>SPECIATION</vt:lpstr>
      <vt:lpstr>THE GENE POOL</vt:lpstr>
      <vt:lpstr>THE GENE POOL</vt:lpstr>
      <vt:lpstr>THE GENE POOL</vt:lpstr>
      <vt:lpstr>MICROEVOLUTION</vt:lpstr>
      <vt:lpstr>MICROEVOLUTION</vt:lpstr>
      <vt:lpstr>MICROEVOLUTION</vt:lpstr>
      <vt:lpstr>GENETIC MUTATIONS</vt:lpstr>
      <vt:lpstr>GENETIC MUTATIONS</vt:lpstr>
      <vt:lpstr>GENE FLOW</vt:lpstr>
      <vt:lpstr>GENE FLOW</vt:lpstr>
      <vt:lpstr>GENE FLOW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Valued Gateway Client</dc:creator>
  <cp:lastModifiedBy>Nancy</cp:lastModifiedBy>
  <cp:revision>89</cp:revision>
  <dcterms:created xsi:type="dcterms:W3CDTF">2003-09-01T15:30:09Z</dcterms:created>
  <dcterms:modified xsi:type="dcterms:W3CDTF">2016-01-26T01:39:12Z</dcterms:modified>
</cp:coreProperties>
</file>