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1"/>
  </p:sldMasterIdLst>
  <p:notesMasterIdLst>
    <p:notesMasterId r:id="rId20"/>
  </p:notesMasterIdLst>
  <p:sldIdLst>
    <p:sldId id="462" r:id="rId2"/>
    <p:sldId id="344" r:id="rId3"/>
    <p:sldId id="464" r:id="rId4"/>
    <p:sldId id="463" r:id="rId5"/>
    <p:sldId id="346" r:id="rId6"/>
    <p:sldId id="478" r:id="rId7"/>
    <p:sldId id="348" r:id="rId8"/>
    <p:sldId id="465" r:id="rId9"/>
    <p:sldId id="376" r:id="rId10"/>
    <p:sldId id="479" r:id="rId11"/>
    <p:sldId id="466" r:id="rId12"/>
    <p:sldId id="467" r:id="rId13"/>
    <p:sldId id="474" r:id="rId14"/>
    <p:sldId id="468" r:id="rId15"/>
    <p:sldId id="469" r:id="rId16"/>
    <p:sldId id="470" r:id="rId17"/>
    <p:sldId id="471" r:id="rId18"/>
    <p:sldId id="472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996600"/>
    <a:srgbClr val="8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446" autoAdjust="0"/>
    <p:restoredTop sz="86410" autoAdjust="0"/>
  </p:normalViewPr>
  <p:slideViewPr>
    <p:cSldViewPr>
      <p:cViewPr varScale="1">
        <p:scale>
          <a:sx n="92" d="100"/>
          <a:sy n="92" d="100"/>
        </p:scale>
        <p:origin x="117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7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B2A4C19B-74D6-4D28-9531-E50C62B414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9482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9E2BB1-6D3E-40B1-9611-A7D404DDE707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43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1998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109133-5C6E-46C1-8C09-FA1F1B33F1A6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64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109133-5C6E-46C1-8C09-FA1F1B33F1A6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64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898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109133-5C6E-46C1-8C09-FA1F1B33F1A6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64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5713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41FA70-C4BA-4A2A-81BD-6EF5E30F22B5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64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8D5007-0935-4113-81BE-1193F68140BE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69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6358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B28693-DF54-4D33-8653-9C72F8DD1C53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64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B28693-DF54-4D33-8653-9C72F8DD1C53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64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014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8BC734-46DB-449C-A91D-FF422B9BBD72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67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D56F28-E860-4583-B47E-0AC96D540108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69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1766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5200" y="4495800"/>
            <a:ext cx="5562600" cy="55245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939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05200" y="5105400"/>
            <a:ext cx="5562600" cy="381000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9392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897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939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9392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6897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EF8E8FFE-B44E-412D-BCC9-70411B7D829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93927" name="Rectangle 7"/>
          <p:cNvSpPr>
            <a:spLocks noChangeArrowheads="1"/>
          </p:cNvSpPr>
          <p:nvPr userDrawn="1"/>
        </p:nvSpPr>
        <p:spPr bwMode="auto">
          <a:xfrm>
            <a:off x="8753475" y="6400800"/>
            <a:ext cx="390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16C91BBE-4CB1-49BB-A11A-3A221CC96741}" type="slidenum">
              <a:rPr lang="en-US" altLang="en-US" sz="1400">
                <a:solidFill>
                  <a:srgbClr val="FFFF00"/>
                </a:solidFill>
                <a:latin typeface="Times New Roman" panose="02020603050405020304" pitchFamily="18" charset="0"/>
              </a:rPr>
              <a:pPr/>
              <a:t>‹#›</a:t>
            </a:fld>
            <a:endParaRPr lang="en-US" altLang="en-US" sz="140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B96CC1-B6B9-487F-96F2-0B4D7CF265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008262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9F8F8E-BDED-42BF-B3FB-56FE550884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018297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267200" cy="4953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267200" cy="4953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0CFC9-E21A-4288-B3EE-AE472DE976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02653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18A8A-0BCA-4F63-936E-07E16C28FE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1764116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3DFF9-8467-4D5F-A47F-FC08AD17BD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993198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F395A7-6126-4D9B-AFE2-3F66C4B080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8306977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04E261-6149-4325-A4AA-4279B68E69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7745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35606-1F5E-4438-B399-FC1FBC3B4E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941524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F0E93-F070-4DD6-ACA3-C35CB71152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4150430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19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C77792-72DB-4B58-A512-C31E5A59C0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1148696"/>
      </p:ext>
    </p:extLst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066800"/>
            <a:ext cx="4267200" cy="4953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066800"/>
            <a:ext cx="4267200" cy="4953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6897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8972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6897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3D0ABA97-CD7F-4DDC-99CD-4054B497D2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1266530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66800"/>
            <a:ext cx="8686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929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89725"/>
            <a:ext cx="21336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 Black" panose="020B0A040201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929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89725"/>
            <a:ext cx="28956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 Black" panose="020B0A040201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929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89725"/>
            <a:ext cx="21336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 Black" panose="020B0A04020102020204" pitchFamily="34" charset="0"/>
              </a:defRPr>
            </a:lvl1pPr>
          </a:lstStyle>
          <a:p>
            <a:fld id="{4CD46D7D-446F-4BAF-81BD-494173D9195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92903" name="Rectangle 7"/>
          <p:cNvSpPr>
            <a:spLocks noChangeArrowheads="1"/>
          </p:cNvSpPr>
          <p:nvPr userDrawn="1"/>
        </p:nvSpPr>
        <p:spPr bwMode="auto">
          <a:xfrm>
            <a:off x="8753475" y="6400800"/>
            <a:ext cx="390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E7AFAE94-2700-44D9-A6FD-276BDDA452E1}" type="slidenum">
              <a:rPr lang="en-US" altLang="en-US" sz="1400">
                <a:solidFill>
                  <a:srgbClr val="FFFF00"/>
                </a:solidFill>
                <a:latin typeface="Times New Roman" panose="02020603050405020304" pitchFamily="18" charset="0"/>
              </a:rPr>
              <a:pPr/>
              <a:t>‹#›</a:t>
            </a:fld>
            <a:endParaRPr lang="en-US" altLang="en-US" sz="140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ransition spd="med">
    <p:fade thruBlk="1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b="1" i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200000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200000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200000"/>
        <a:defRPr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20000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20000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MICROEVOLUTION</a:t>
            </a:r>
            <a:endParaRPr lang="en-US" i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Microevolution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altLang="en-US" sz="2800" b="0" dirty="0">
                <a:latin typeface="Comic Sans MS" panose="030F0702030302020204" pitchFamily="66" charset="0"/>
                <a:cs typeface="Arial" panose="020B0604020202020204" pitchFamily="34" charset="0"/>
              </a:rPr>
              <a:t>refers to changes in allele frequencies in a gene pool from generation to generation.  Represents a gradual change in a population.</a:t>
            </a:r>
            <a:endParaRPr lang="en-US" altLang="en-US" sz="2800" b="0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</a:rPr>
              <a:t> </a:t>
            </a:r>
            <a:endParaRPr lang="en-US" altLang="en-US" sz="2800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Mechanisms 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</a:rPr>
              <a:t>of </a:t>
            </a:r>
            <a:r>
              <a:rPr lang="en-US" alt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Microevolution:</a:t>
            </a:r>
          </a:p>
          <a:p>
            <a:pPr eaLnBrk="0" hangingPunct="0">
              <a:buFontTx/>
              <a:buChar char="-"/>
            </a:pPr>
            <a:r>
              <a:rPr lang="en-US" altLang="en-US" sz="2800" b="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Genetic Mutations</a:t>
            </a:r>
          </a:p>
          <a:p>
            <a:pPr eaLnBrk="0" hangingPunct="0">
              <a:buFontTx/>
              <a:buChar char="-"/>
            </a:pPr>
            <a:r>
              <a:rPr lang="en-US" altLang="en-US" sz="2800" b="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Gene Flow</a:t>
            </a:r>
          </a:p>
          <a:p>
            <a:pPr eaLnBrk="0" hangingPunct="0">
              <a:buFontTx/>
              <a:buChar char="-"/>
            </a:pPr>
            <a:r>
              <a:rPr lang="en-US" altLang="en-US" sz="2800" b="0" dirty="0" smtClean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Genetic Drift</a:t>
            </a:r>
          </a:p>
          <a:p>
            <a:pPr eaLnBrk="0" hangingPunct="0">
              <a:buFontTx/>
              <a:buChar char="-"/>
            </a:pPr>
            <a:r>
              <a:rPr lang="en-US" altLang="en-US" sz="2800" b="0" dirty="0" smtClean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Natural Selection</a:t>
            </a:r>
            <a:endParaRPr lang="en-US" altLang="en-US" sz="2800" b="0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eaLnBrk="0" hangingPunct="0"/>
            <a:endParaRPr lang="en-US" altLang="en-US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A36D8-DE6C-4365-8735-05772F4DD6AB}" type="slidenum">
              <a:rPr lang="en-US" altLang="en-US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9166856"/>
      </p:ext>
    </p:extLst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GENETIC DRIFT</a:t>
            </a:r>
            <a:endParaRPr lang="en-US" i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0" hangingPunct="0">
              <a:buFontTx/>
              <a:buChar char="-"/>
            </a:pPr>
            <a:r>
              <a:rPr lang="en-US" altLang="en-US" sz="2800" b="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Genetic drift = the alteration of the gene pool of a small population due to chance.</a:t>
            </a:r>
          </a:p>
          <a:p>
            <a:pPr marL="457200" indent="-457200" eaLnBrk="0" hangingPunct="0">
              <a:buFontTx/>
              <a:buChar char="-"/>
            </a:pPr>
            <a:r>
              <a:rPr lang="en-US" sz="2800" b="0" dirty="0" smtClean="0"/>
              <a:t>It is random </a:t>
            </a:r>
            <a:r>
              <a:rPr lang="en-US" sz="2800" b="0" dirty="0"/>
              <a:t>changes in the frequency of alleles within a population.  </a:t>
            </a:r>
            <a:endParaRPr lang="en-US" sz="2800" b="0" dirty="0" smtClean="0"/>
          </a:p>
          <a:p>
            <a:pPr marL="0" indent="0" eaLnBrk="0" hangingPunct="0"/>
            <a:endParaRPr lang="en-US" sz="2800" b="0" dirty="0" smtClean="0"/>
          </a:p>
          <a:p>
            <a:pPr marL="457200" indent="-457200" eaLnBrk="0" hangingPunct="0">
              <a:buFontTx/>
              <a:buChar char="-"/>
            </a:pPr>
            <a:r>
              <a:rPr lang="en-US" sz="2800" b="0" dirty="0" smtClean="0"/>
              <a:t>When </a:t>
            </a:r>
            <a:r>
              <a:rPr lang="en-US" sz="2800" b="0" dirty="0"/>
              <a:t>the beetles reproduced, just by chance more brown genes than green genes ended up in the offspring. Easier to recognize and has a greater effect in a </a:t>
            </a:r>
            <a:r>
              <a:rPr lang="en-US" sz="2800" dirty="0">
                <a:solidFill>
                  <a:srgbClr val="FF0000"/>
                </a:solidFill>
              </a:rPr>
              <a:t>small population</a:t>
            </a:r>
            <a:r>
              <a:rPr lang="en-US" sz="2800" b="0" dirty="0"/>
              <a:t>.</a:t>
            </a:r>
          </a:p>
          <a:p>
            <a:endParaRPr lang="en-US" dirty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F8EF4-D517-417D-9452-E6AF2D79155E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GENETIC DRIFT</a:t>
            </a:r>
            <a:endParaRPr lang="en-US" i="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22620" y="1219200"/>
            <a:ext cx="5287780" cy="4987958"/>
          </a:xfrm>
          <a:prstGeom prst="rect">
            <a:avLst/>
          </a:prstGeom>
        </p:spPr>
      </p:pic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F8EF4-D517-417D-9452-E6AF2D79155E}" type="slidenum">
              <a:rPr lang="en-US" altLang="en-US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093575"/>
      </p:ext>
    </p:extLst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GENETIC DRIFT</a:t>
            </a:r>
            <a:endParaRPr lang="en-US" i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b="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Two factors may cause genetic drift:</a:t>
            </a:r>
          </a:p>
          <a:p>
            <a:r>
              <a:rPr lang="en-US" altLang="en-US" sz="2800" b="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                                     </a:t>
            </a:r>
          </a:p>
          <a:p>
            <a:pPr>
              <a:buFontTx/>
              <a:buChar char="-"/>
            </a:pPr>
            <a:r>
              <a:rPr lang="en-US" altLang="en-US" sz="2800" dirty="0" smtClean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Bottleneck effect </a:t>
            </a:r>
            <a:r>
              <a:rPr lang="en-US" altLang="en-US" sz="2800" b="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may lead to reduced genetic variability following some large disturbance that removes a large portion of the population.  The surviving population often does not represent the allele frequency in the original population.</a:t>
            </a:r>
          </a:p>
          <a:p>
            <a:pPr>
              <a:buFontTx/>
              <a:buChar char="-"/>
            </a:pPr>
            <a:r>
              <a:rPr lang="en-US" altLang="en-US" sz="2800" dirty="0" smtClean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Founder effect </a:t>
            </a:r>
            <a:r>
              <a:rPr lang="en-US" altLang="en-US" sz="2800" b="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may lead to reduced variability when a few individuals from a large population colonize an isolated habitat.</a:t>
            </a:r>
          </a:p>
          <a:p>
            <a:endParaRPr lang="en-US" dirty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F8EF4-D517-417D-9452-E6AF2D79155E}" type="slidenum">
              <a:rPr lang="en-US" altLang="en-US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2366182"/>
      </p:ext>
    </p:extLst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C92B-A3F9-4EC4-A6DC-5CEDC95A3147}" type="slidenum">
              <a:rPr lang="en-US" altLang="en-US"/>
              <a:pPr/>
              <a:t>5</a:t>
            </a:fld>
            <a:endParaRPr lang="en-US" altLang="en-US"/>
          </a:p>
        </p:txBody>
      </p:sp>
      <p:pic>
        <p:nvPicPr>
          <p:cNvPr id="461826" name="Picture 2" descr="23-05-BottleneckEffect-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6713"/>
            <a:ext cx="8915400" cy="628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DB04C-8DFA-42EB-B2EB-BEDCB99331A9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i="0" dirty="0" smtClean="0"/>
              <a:t>GENETIC DRIFT-BOTTLENECK EFFECT</a:t>
            </a:r>
            <a:endParaRPr lang="en-US" altLang="en-US" sz="3200" i="0" dirty="0"/>
          </a:p>
        </p:txBody>
      </p:sp>
      <p:pic>
        <p:nvPicPr>
          <p:cNvPr id="398339" name="Picture 3" descr="21_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b="5000"/>
          <a:stretch>
            <a:fillRect/>
          </a:stretch>
        </p:blipFill>
        <p:spPr bwMode="auto">
          <a:xfrm>
            <a:off x="914400" y="1371600"/>
            <a:ext cx="7315200" cy="475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5405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98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NATURAL SELECTION</a:t>
            </a:r>
            <a:endParaRPr lang="en-US" i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cs typeface="Arial" panose="020B0604020202020204" pitchFamily="34" charset="0"/>
              </a:rPr>
              <a:t>                   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/>
              <a:t>Differential survival and/or reproduction of organisms that differ in one or more characteristics.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0" dirty="0" smtClean="0">
                <a:cs typeface="Arial" panose="020B0604020202020204" pitchFamily="34" charset="0"/>
              </a:rPr>
              <a:t>Differential </a:t>
            </a:r>
            <a:r>
              <a:rPr lang="en-US" altLang="en-US" b="0" dirty="0">
                <a:cs typeface="Arial" panose="020B0604020202020204" pitchFamily="34" charset="0"/>
              </a:rPr>
              <a:t>success in reproduction based on heritable traits results in selected alleles being passed to relatively more offspring (Darwinian inheritance</a:t>
            </a:r>
            <a:r>
              <a:rPr lang="en-US" altLang="en-US" b="0" dirty="0" smtClean="0">
                <a:cs typeface="Arial" panose="020B0604020202020204" pitchFamily="34" charset="0"/>
              </a:rPr>
              <a:t>).</a:t>
            </a:r>
          </a:p>
          <a:p>
            <a:pPr eaLnBrk="0" hangingPunct="0">
              <a:buFont typeface="Arial" panose="020B0604020202020204" pitchFamily="34" charset="0"/>
              <a:buChar char="•"/>
            </a:pPr>
            <a:r>
              <a:rPr lang="en-US" altLang="en-US" b="0" dirty="0" smtClean="0">
                <a:cs typeface="Arial" panose="020B0604020202020204" pitchFamily="34" charset="0"/>
              </a:rPr>
              <a:t>The </a:t>
            </a:r>
            <a:r>
              <a:rPr lang="en-US" altLang="en-US" b="0" dirty="0">
                <a:cs typeface="Arial" panose="020B0604020202020204" pitchFamily="34" charset="0"/>
              </a:rPr>
              <a:t>only agent that results in adaptation to environment.</a:t>
            </a:r>
            <a:endParaRPr lang="en-US" alt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Beetles with brown genes escaped predation and survived to reproduce more frequently than beetles with green genes, so that more brown genes were passed to the next generation.</a:t>
            </a:r>
          </a:p>
          <a:p>
            <a:endParaRPr lang="en-US" dirty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1463-F2A8-4195-9024-9856A5C7979C}" type="slidenum">
              <a:rPr lang="en-US" altLang="en-US"/>
              <a:pPr/>
              <a:t>7</a:t>
            </a:fld>
            <a:endParaRPr lang="en-US" altLang="en-US"/>
          </a:p>
        </p:txBody>
      </p:sp>
    </p:spTree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NATURAL SELECTION</a:t>
            </a:r>
            <a:endParaRPr lang="en-US" i="0" dirty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1463-F2A8-4195-9024-9856A5C7979C}" type="slidenum">
              <a:rPr lang="en-US" altLang="en-US"/>
              <a:pPr/>
              <a:t>8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097" y="1099802"/>
            <a:ext cx="6238903" cy="476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520428"/>
      </p:ext>
    </p:extLst>
  </p:cSld>
  <p:clrMapOvr>
    <a:masterClrMapping/>
  </p:clrMapOvr>
  <p:transition spd="med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5E171-CC4A-45FB-9634-D712B460B7CF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492546" name="Rectangle 2"/>
          <p:cNvSpPr>
            <a:spLocks noChangeArrowheads="1"/>
          </p:cNvSpPr>
          <p:nvPr/>
        </p:nvSpPr>
        <p:spPr bwMode="auto">
          <a:xfrm>
            <a:off x="228600" y="990600"/>
            <a:ext cx="89154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u="sng" dirty="0">
                <a:cs typeface="Arial" panose="020B0604020202020204" pitchFamily="34" charset="0"/>
              </a:rPr>
              <a:t>Natural selection does not produce perfect organisms</a:t>
            </a:r>
            <a:endParaRPr lang="en-US" altLang="en-US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sz="2400" dirty="0">
                <a:cs typeface="Arial" panose="020B0604020202020204" pitchFamily="34" charset="0"/>
              </a:rPr>
              <a:t>                       </a:t>
            </a:r>
          </a:p>
          <a:p>
            <a:pPr eaLnBrk="0" hangingPunct="0"/>
            <a:r>
              <a:rPr lang="en-US" altLang="en-US" sz="2400" dirty="0">
                <a:cs typeface="Arial" panose="020B0604020202020204" pitchFamily="34" charset="0"/>
              </a:rPr>
              <a:t>a.  Evolution is limited by historical constraints (</a:t>
            </a:r>
            <a:r>
              <a:rPr lang="en-US" altLang="en-US" sz="2400" i="1" dirty="0">
                <a:cs typeface="Arial" panose="020B0604020202020204" pitchFamily="34" charset="0"/>
              </a:rPr>
              <a:t>e.g.</a:t>
            </a:r>
            <a:r>
              <a:rPr lang="en-US" altLang="en-US" sz="2400" dirty="0">
                <a:cs typeface="Arial" panose="020B0604020202020204" pitchFamily="34" charset="0"/>
              </a:rPr>
              <a:t>, humans have back problems because our ancestors were 4-legged).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sz="2400" dirty="0">
                <a:cs typeface="Arial" panose="020B0604020202020204" pitchFamily="34" charset="0"/>
              </a:rPr>
              <a:t>b.  Adaptations are compromises.  (Humans are athletic due to flexible limbs, which often dislocate or suffer torn ligaments</a:t>
            </a:r>
            <a:r>
              <a:rPr lang="en-US" altLang="en-US" sz="2400" dirty="0" smtClean="0">
                <a:cs typeface="Arial" panose="020B0604020202020204" pitchFamily="34" charset="0"/>
              </a:rPr>
              <a:t>.)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sz="2400" dirty="0">
                <a:cs typeface="Arial" panose="020B0604020202020204" pitchFamily="34" charset="0"/>
              </a:rPr>
              <a:t>c.  Not all evolution is adaptive.  Chance probably plays a huge role in evolution and not all changes are for the best</a:t>
            </a:r>
            <a:r>
              <a:rPr lang="en-US" altLang="en-US" sz="2400" dirty="0" smtClean="0">
                <a:cs typeface="Arial" panose="020B0604020202020204" pitchFamily="34" charset="0"/>
              </a:rPr>
              <a:t>.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sz="2400" dirty="0">
                <a:cs typeface="Arial" panose="020B0604020202020204" pitchFamily="34" charset="0"/>
              </a:rPr>
              <a:t>d.  Selection edits existing variations.  New alleles cannot arise as needed, but most develop from what already is present. </a:t>
            </a:r>
            <a:r>
              <a:rPr lang="en-US" altLang="en-US" sz="2400" dirty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pPr eaLnBrk="0" hangingPunct="0"/>
            <a:endParaRPr lang="en-US" altLang="en-US" sz="2400" u="sng" dirty="0">
              <a:latin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762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Comic Sans MS" panose="030F0702030302020204" pitchFamily="66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Comic Sans MS" panose="030F0702030302020204" pitchFamily="66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Comic Sans MS" panose="030F0702030302020204" pitchFamily="66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Comic Sans MS" panose="030F0702030302020204" pitchFamily="66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Comic Sans MS" panose="030F0702030302020204" pitchFamily="66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Comic Sans MS" panose="030F0702030302020204" pitchFamily="66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Comic Sans MS" panose="030F0702030302020204" pitchFamily="66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i="0" smtClean="0"/>
              <a:t>NATURAL SELECTION</a:t>
            </a:r>
            <a:endParaRPr lang="en-US" i="0" dirty="0"/>
          </a:p>
        </p:txBody>
      </p:sp>
    </p:spTree>
  </p:cSld>
  <p:clrMapOvr>
    <a:masterClrMapping/>
  </p:clrMapOvr>
  <p:transition spd="med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288D-EB7D-4869-B651-E8EBBF9EB46D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0" dirty="0" smtClean="0"/>
              <a:t>NATURAL SELECTION</a:t>
            </a:r>
            <a:endParaRPr lang="en-US" altLang="en-US" i="0" dirty="0"/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915400" cy="5334000"/>
          </a:xfrm>
        </p:spPr>
        <p:txBody>
          <a:bodyPr/>
          <a:lstStyle/>
          <a:p>
            <a:pPr>
              <a:tabLst>
                <a:tab pos="1766888" algn="l"/>
              </a:tabLst>
            </a:pPr>
            <a:r>
              <a:rPr lang="en-US" altLang="en-US" sz="3200" dirty="0">
                <a:solidFill>
                  <a:srgbClr val="FFFF00"/>
                </a:solidFill>
              </a:rPr>
              <a:t>Selection pressures:</a:t>
            </a:r>
          </a:p>
          <a:p>
            <a:pPr lvl="1">
              <a:tabLst>
                <a:tab pos="1766888" algn="l"/>
              </a:tabLst>
            </a:pPr>
            <a:r>
              <a:rPr lang="en-US" altLang="en-US" sz="2800" dirty="0"/>
              <a:t>avoiding predators</a:t>
            </a:r>
          </a:p>
          <a:p>
            <a:pPr lvl="1">
              <a:tabLst>
                <a:tab pos="1766888" algn="l"/>
              </a:tabLst>
            </a:pPr>
            <a:r>
              <a:rPr lang="en-US" altLang="en-US" sz="2800" dirty="0"/>
              <a:t>matching climatic condition</a:t>
            </a:r>
          </a:p>
          <a:p>
            <a:pPr lvl="1">
              <a:tabLst>
                <a:tab pos="1766888" algn="l"/>
              </a:tabLst>
            </a:pPr>
            <a:r>
              <a:rPr lang="en-US" altLang="en-US" sz="2800" dirty="0"/>
              <a:t>pesticide resistance</a:t>
            </a:r>
          </a:p>
        </p:txBody>
      </p:sp>
      <p:pic>
        <p:nvPicPr>
          <p:cNvPr id="380934" name="Picture 6" descr="21_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t="21666" r="2499" b="21666"/>
          <a:stretch>
            <a:fillRect/>
          </a:stretch>
        </p:blipFill>
        <p:spPr bwMode="auto">
          <a:xfrm>
            <a:off x="1828800" y="3886200"/>
            <a:ext cx="5715000" cy="255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68762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80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80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0" grpId="0" autoUpdateAnimBg="0"/>
      <p:bldP spid="380931" grpId="0" build="p" bldLvl="5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GENETIC DRIFT SIMULATION</a:t>
            </a:r>
            <a:endParaRPr lang="en-US" i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0" dirty="0" smtClean="0"/>
              <a:t>To complete the manual version of the Genetic Drift Simulation you need:</a:t>
            </a:r>
          </a:p>
          <a:p>
            <a:pPr>
              <a:buFontTx/>
              <a:buChar char="-"/>
            </a:pPr>
            <a:r>
              <a:rPr lang="en-US" sz="2800" b="0" dirty="0" smtClean="0"/>
              <a:t>the Worm Worksheet</a:t>
            </a:r>
          </a:p>
          <a:p>
            <a:pPr>
              <a:buFontTx/>
              <a:buChar char="-"/>
            </a:pPr>
            <a:r>
              <a:rPr lang="en-US" sz="2800" b="0" dirty="0" smtClean="0"/>
              <a:t>colored pencils in 5 different colors. </a:t>
            </a:r>
            <a:endParaRPr lang="en-US" sz="2800" b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95A7-6126-4D9B-AFE2-3F66C4B0800E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1710611"/>
      </p:ext>
    </p:extLst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12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56" y="1507725"/>
            <a:ext cx="7732144" cy="3978676"/>
          </a:xfrm>
          <a:prstGeom prst="rect">
            <a:avLst/>
          </a:prstGeom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i="0" dirty="0" smtClean="0"/>
              <a:t>GENETIC DRIFT SIMULATION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016438195"/>
      </p:ext>
    </p:extLst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i="0" dirty="0" smtClean="0"/>
              <a:t>GENETIC DRIFT SIMULATION</a:t>
            </a:r>
            <a:endParaRPr lang="en-US" i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79" y="1981200"/>
            <a:ext cx="849242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285692"/>
      </p:ext>
    </p:extLst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i="0" dirty="0" smtClean="0"/>
              <a:t>GENETIC DRIFT SIMULATION</a:t>
            </a:r>
            <a:endParaRPr lang="en-US" i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1" y="1477142"/>
            <a:ext cx="7980246" cy="385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48377"/>
      </p:ext>
    </p:extLst>
  </p:cSld>
  <p:clrMapOvr>
    <a:masterClrMapping/>
  </p:clrMapOvr>
  <p:transition spd="med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i="0" dirty="0" smtClean="0"/>
              <a:t>GENETIC DRIFT SIMULATION</a:t>
            </a:r>
            <a:endParaRPr lang="en-US" i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742" y="1981200"/>
            <a:ext cx="8574374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625568"/>
      </p:ext>
    </p:extLst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i="0" dirty="0" smtClean="0"/>
              <a:t>GENETIC DRIFT SIMULATION</a:t>
            </a:r>
            <a:endParaRPr lang="en-US" i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09" y="1981200"/>
            <a:ext cx="851470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562033"/>
      </p:ext>
    </p:extLst>
  </p:cSld>
  <p:clrMapOvr>
    <a:masterClrMapping/>
  </p:clrMapOvr>
  <p:transition spd="med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i="0" dirty="0" smtClean="0"/>
              <a:t>GENETIC DRIFT SIMULATION</a:t>
            </a:r>
            <a:endParaRPr lang="en-US" i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064" y="2057400"/>
            <a:ext cx="844187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38555"/>
      </p:ext>
    </p:extLst>
  </p:cSld>
  <p:clrMapOvr>
    <a:masterClrMapping/>
  </p:clrMapOvr>
  <p:transition spd="med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i="0" dirty="0" smtClean="0"/>
              <a:t>GENETIC DRIFT SIMULATION</a:t>
            </a:r>
            <a:endParaRPr lang="en-US" i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68" y="1981200"/>
            <a:ext cx="8568267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76764"/>
      </p:ext>
    </p:extLst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fossilized">
  <a:themeElements>
    <a:clrScheme name="fossiliz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ssilized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fossiliz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complete_silence</Template>
  <TotalTime>2181</TotalTime>
  <Words>204</Words>
  <Application>Microsoft Office PowerPoint</Application>
  <PresentationFormat>On-screen Show (4:3)</PresentationFormat>
  <Paragraphs>78</Paragraphs>
  <Slides>18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Comic Sans MS</vt:lpstr>
      <vt:lpstr>Times New Roman</vt:lpstr>
      <vt:lpstr>Wingdings</vt:lpstr>
      <vt:lpstr>fossilized</vt:lpstr>
      <vt:lpstr>MICROEVOLUTION</vt:lpstr>
      <vt:lpstr>GENETIC DRIFT</vt:lpstr>
      <vt:lpstr>GENETIC DRIFT</vt:lpstr>
      <vt:lpstr>GENETIC DRIFT</vt:lpstr>
      <vt:lpstr>PowerPoint Presentation</vt:lpstr>
      <vt:lpstr>GENETIC DRIFT-BOTTLENECK EFFECT</vt:lpstr>
      <vt:lpstr>NATURAL SELECTION</vt:lpstr>
      <vt:lpstr>NATURAL SELECTION</vt:lpstr>
      <vt:lpstr>PowerPoint Presentation</vt:lpstr>
      <vt:lpstr>NATURAL SELECTION</vt:lpstr>
      <vt:lpstr>GENETIC DRIFT SIMULATION</vt:lpstr>
      <vt:lpstr>GENETIC DRIFT SIMULATION</vt:lpstr>
      <vt:lpstr>GENETIC DRIFT SIMULATION</vt:lpstr>
      <vt:lpstr>GENETIC DRIFT SIMULATION</vt:lpstr>
      <vt:lpstr>GENETIC DRIFT SIMULATION</vt:lpstr>
      <vt:lpstr>GENETIC DRIFT SIMULATION</vt:lpstr>
      <vt:lpstr>GENETIC DRIFT SIMULATION</vt:lpstr>
      <vt:lpstr>GENETIC DRIFT SIMULATION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Valued Gateway Client</dc:creator>
  <cp:lastModifiedBy>Nancy</cp:lastModifiedBy>
  <cp:revision>89</cp:revision>
  <dcterms:created xsi:type="dcterms:W3CDTF">2003-09-01T15:30:09Z</dcterms:created>
  <dcterms:modified xsi:type="dcterms:W3CDTF">2016-01-26T01:39:42Z</dcterms:modified>
</cp:coreProperties>
</file>