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5" r:id="rId1"/>
  </p:sldMasterIdLst>
  <p:notesMasterIdLst>
    <p:notesMasterId r:id="rId12"/>
  </p:notesMasterIdLst>
  <p:sldIdLst>
    <p:sldId id="480" r:id="rId2"/>
    <p:sldId id="481" r:id="rId3"/>
    <p:sldId id="482" r:id="rId4"/>
    <p:sldId id="484" r:id="rId5"/>
    <p:sldId id="483" r:id="rId6"/>
    <p:sldId id="485" r:id="rId7"/>
    <p:sldId id="486" r:id="rId8"/>
    <p:sldId id="487" r:id="rId9"/>
    <p:sldId id="490" r:id="rId10"/>
    <p:sldId id="489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996600"/>
    <a:srgbClr val="80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446" autoAdjust="0"/>
    <p:restoredTop sz="86410" autoAdjust="0"/>
  </p:normalViewPr>
  <p:slideViewPr>
    <p:cSldViewPr>
      <p:cViewPr varScale="1">
        <p:scale>
          <a:sx n="92" d="100"/>
          <a:sy n="92" d="100"/>
        </p:scale>
        <p:origin x="117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B2A4C19B-74D6-4D28-9531-E50C62B414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94820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05200" y="4495800"/>
            <a:ext cx="5562600" cy="552450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939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05200" y="5105400"/>
            <a:ext cx="5562600" cy="381000"/>
          </a:xfrm>
        </p:spPr>
        <p:txBody>
          <a:bodyPr/>
          <a:lstStyle>
            <a:lvl1pPr marL="0" indent="0"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593924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0" y="6689725"/>
            <a:ext cx="2133600" cy="168275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9392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93926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689725"/>
            <a:ext cx="2133600" cy="168275"/>
          </a:xfrm>
        </p:spPr>
        <p:txBody>
          <a:bodyPr/>
          <a:lstStyle>
            <a:lvl1pPr>
              <a:defRPr/>
            </a:lvl1pPr>
          </a:lstStyle>
          <a:p>
            <a:fld id="{EF8E8FFE-B44E-412D-BCC9-70411B7D8292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93927" name="Rectangle 7"/>
          <p:cNvSpPr>
            <a:spLocks noChangeArrowheads="1"/>
          </p:cNvSpPr>
          <p:nvPr userDrawn="1"/>
        </p:nvSpPr>
        <p:spPr bwMode="auto">
          <a:xfrm>
            <a:off x="8753475" y="6400800"/>
            <a:ext cx="3905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fld id="{16C91BBE-4CB1-49BB-A11A-3A221CC96741}" type="slidenum">
              <a:rPr lang="en-US" altLang="en-US" sz="1400">
                <a:solidFill>
                  <a:srgbClr val="FFFF00"/>
                </a:solidFill>
                <a:latin typeface="Times New Roman" panose="02020603050405020304" pitchFamily="18" charset="0"/>
              </a:rPr>
              <a:pPr/>
              <a:t>‹#›</a:t>
            </a:fld>
            <a:endParaRPr lang="en-US" altLang="en-US" sz="140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B96CC1-B6B9-487F-96F2-0B4D7CF265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0008262"/>
      </p:ext>
    </p:extLst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9F8F8E-BDED-42BF-B3FB-56FE550884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8018297"/>
      </p:ext>
    </p:extLst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066800"/>
            <a:ext cx="4267200" cy="49530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267200" cy="49530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F0CFC9-E21A-4288-B3EE-AE472DE976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602653"/>
      </p:ext>
    </p:extLst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318A8A-0BCA-4F63-936E-07E16C28FE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1764116"/>
      </p:ext>
    </p:extLst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C3DFF9-8467-4D5F-A47F-FC08AD17BD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5993198"/>
      </p:ext>
    </p:extLst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F395A7-6126-4D9B-AFE2-3F66C4B080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8306977"/>
      </p:ext>
    </p:extLst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04E261-6149-4325-A4AA-4279B68E69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77745"/>
      </p:ext>
    </p:extLst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F35606-1F5E-4438-B399-FC1FBC3B4E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9941524"/>
      </p:ext>
    </p:extLst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6F0E93-F070-4DD6-ACA3-C35CB71152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4150430"/>
      </p:ext>
    </p:extLst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19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C77792-72DB-4B58-A512-C31E5A59C0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1148696"/>
      </p:ext>
    </p:extLst>
  </p:cSld>
  <p:clrMapOvr>
    <a:masterClrMapping/>
  </p:clrMapOvr>
  <p:transition spd="med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066800"/>
            <a:ext cx="4267200" cy="49530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Online Image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066800"/>
            <a:ext cx="4267200" cy="49530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6689725"/>
            <a:ext cx="2133600" cy="136525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89725"/>
            <a:ext cx="2895600" cy="168275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10400" y="6689725"/>
            <a:ext cx="2133600" cy="136525"/>
          </a:xfrm>
        </p:spPr>
        <p:txBody>
          <a:bodyPr/>
          <a:lstStyle>
            <a:lvl1pPr>
              <a:defRPr/>
            </a:lvl1pPr>
          </a:lstStyle>
          <a:p>
            <a:fld id="{3D0ABA97-CD7F-4DDC-99CD-4054B497D2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1266530"/>
      </p:ext>
    </p:extLst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8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92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66800"/>
            <a:ext cx="8686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5929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89725"/>
            <a:ext cx="2133600" cy="13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 Black" panose="020B0A040201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5929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89725"/>
            <a:ext cx="2895600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 Black" panose="020B0A040201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5929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689725"/>
            <a:ext cx="2133600" cy="13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 Black" panose="020B0A04020102020204" pitchFamily="34" charset="0"/>
              </a:defRPr>
            </a:lvl1pPr>
          </a:lstStyle>
          <a:p>
            <a:fld id="{4CD46D7D-446F-4BAF-81BD-494173D9195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92903" name="Rectangle 7"/>
          <p:cNvSpPr>
            <a:spLocks noChangeArrowheads="1"/>
          </p:cNvSpPr>
          <p:nvPr userDrawn="1"/>
        </p:nvSpPr>
        <p:spPr bwMode="auto">
          <a:xfrm>
            <a:off x="8753475" y="6400800"/>
            <a:ext cx="3905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fld id="{E7AFAE94-2700-44D9-A6FD-276BDDA452E1}" type="slidenum">
              <a:rPr lang="en-US" altLang="en-US" sz="1400">
                <a:solidFill>
                  <a:srgbClr val="FFFF00"/>
                </a:solidFill>
                <a:latin typeface="Times New Roman" panose="02020603050405020304" pitchFamily="18" charset="0"/>
              </a:rPr>
              <a:pPr/>
              <a:t>‹#›</a:t>
            </a:fld>
            <a:endParaRPr lang="en-US" altLang="en-US" sz="140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transition spd="med">
    <p:fade thruBlk="1"/>
  </p:transition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600" b="1" i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Comic Sans MS" panose="030F0702030302020204" pitchFamily="66" charset="0"/>
        </a:defRPr>
      </a:lvl2pPr>
      <a:lvl3pPr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Comic Sans MS" panose="030F0702030302020204" pitchFamily="66" charset="0"/>
        </a:defRPr>
      </a:lvl3pPr>
      <a:lvl4pPr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Comic Sans MS" panose="030F0702030302020204" pitchFamily="66" charset="0"/>
        </a:defRPr>
      </a:lvl4pPr>
      <a:lvl5pPr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Comic Sans MS" panose="030F0702030302020204" pitchFamily="66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Comic Sans MS" panose="030F0702030302020204" pitchFamily="6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Comic Sans MS" panose="030F0702030302020204" pitchFamily="6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Comic Sans MS" panose="030F0702030302020204" pitchFamily="6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Comic Sans MS" panose="030F0702030302020204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200000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200000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SzPct val="200000"/>
        <a:defRPr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SzPct val="200000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SzPct val="200000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brooklyn.cuny.edu/bc/ahp/LAD/C21/graphics/C21_Convergent_2.GI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sstate.edu/dept/biosciences/fishbein/orchid.jpg" TargetMode="External"/><Relationship Id="rId2" Type="http://schemas.openxmlformats.org/officeDocument/2006/relationships/hyperlink" Target="http://www.pbs.org/wgbh/evolution/library/01/1/l_011_03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smtClean="0"/>
              <a:t>PATTERNS OF EVOLUTION</a:t>
            </a:r>
            <a:endParaRPr lang="en-US" i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3600" dirty="0" smtClean="0"/>
              <a:t>Divergent Evolution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600" dirty="0" smtClean="0"/>
              <a:t>Convergent Evolution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600" dirty="0" err="1" smtClean="0"/>
              <a:t>CoEvolution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9383893"/>
      </p:ext>
    </p:extLst>
  </p:cSld>
  <p:clrMapOvr>
    <a:masterClrMapping/>
  </p:clrMapOvr>
  <p:transition spd="med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smtClean="0"/>
              <a:t>DIVERGENT EVOLUTION</a:t>
            </a:r>
            <a:endParaRPr lang="en-US" i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0070C0"/>
                </a:solidFill>
              </a:rPr>
              <a:t>Divergent evolution </a:t>
            </a:r>
            <a:r>
              <a:rPr lang="en-US" sz="3200" b="0" dirty="0"/>
              <a:t>is the process of two or more related species becoming more and more dissimilar. </a:t>
            </a:r>
            <a:endParaRPr lang="en-US" sz="3200" b="0" dirty="0" smtClean="0"/>
          </a:p>
          <a:p>
            <a:r>
              <a:rPr lang="en-US" sz="3200" b="0" dirty="0" smtClean="0"/>
              <a:t>Organisms</a:t>
            </a:r>
            <a:r>
              <a:rPr lang="en-US" sz="3200" b="0" dirty="0"/>
              <a:t>, who share a </a:t>
            </a:r>
            <a:r>
              <a:rPr lang="en-US" sz="3200" dirty="0">
                <a:solidFill>
                  <a:srgbClr val="FF0000"/>
                </a:solidFill>
              </a:rPr>
              <a:t>common ancestry</a:t>
            </a:r>
            <a:r>
              <a:rPr lang="en-US" sz="3200" b="0" dirty="0"/>
              <a:t>, have evolved into different organisms</a:t>
            </a:r>
            <a:r>
              <a:rPr lang="en-US" sz="3200" b="0" dirty="0" smtClean="0"/>
              <a:t>.</a:t>
            </a:r>
          </a:p>
          <a:p>
            <a:r>
              <a:rPr lang="en-US" sz="3200" b="0" dirty="0" smtClean="0"/>
              <a:t>They </a:t>
            </a:r>
            <a:r>
              <a:rPr lang="en-US" altLang="en-US" sz="3200" b="0" dirty="0">
                <a:cs typeface="Times New Roman" panose="02020603050405020304" pitchFamily="18" charset="0"/>
                <a:sym typeface="Wingdings" panose="05000000000000000000" pitchFamily="2" charset="2"/>
              </a:rPr>
              <a:t>diverge </a:t>
            </a:r>
            <a:r>
              <a:rPr lang="en-US" altLang="en-US" sz="3200" b="0" dirty="0" smtClean="0">
                <a:cs typeface="Times New Roman" panose="02020603050405020304" pitchFamily="18" charset="0"/>
                <a:sym typeface="Wingdings" panose="05000000000000000000" pitchFamily="2" charset="2"/>
              </a:rPr>
              <a:t>because </a:t>
            </a:r>
            <a:r>
              <a:rPr lang="en-US" altLang="en-US" sz="3200" b="0" dirty="0">
                <a:cs typeface="Times New Roman" panose="02020603050405020304" pitchFamily="18" charset="0"/>
                <a:sym typeface="Wingdings" panose="05000000000000000000" pitchFamily="2" charset="2"/>
              </a:rPr>
              <a:t>they are </a:t>
            </a:r>
            <a:r>
              <a:rPr lang="en-US" altLang="en-US" sz="3200" dirty="0">
                <a:solidFill>
                  <a:srgbClr val="0070C0"/>
                </a:solidFill>
                <a:cs typeface="Times New Roman" panose="02020603050405020304" pitchFamily="18" charset="0"/>
                <a:sym typeface="Wingdings" panose="05000000000000000000" pitchFamily="2" charset="2"/>
              </a:rPr>
              <a:t>adapted by different </a:t>
            </a:r>
            <a:r>
              <a:rPr lang="en-US" altLang="en-US" sz="3200" dirty="0" smtClean="0">
                <a:solidFill>
                  <a:srgbClr val="0070C0"/>
                </a:solidFill>
                <a:cs typeface="Times New Roman" panose="02020603050405020304" pitchFamily="18" charset="0"/>
                <a:sym typeface="Wingdings" panose="05000000000000000000" pitchFamily="2" charset="2"/>
              </a:rPr>
              <a:t>environments.</a:t>
            </a:r>
          </a:p>
          <a:p>
            <a:r>
              <a:rPr lang="en-US" sz="3200" b="0" dirty="0"/>
              <a:t>Over millions of years, related species become dissimilar as they adjust to their environment.</a:t>
            </a:r>
          </a:p>
          <a:p>
            <a:endParaRPr lang="en-US" altLang="en-US" sz="3200" b="0" dirty="0">
              <a:cs typeface="Times New Roman" panose="02020603050405020304" pitchFamily="18" charset="0"/>
            </a:endParaRPr>
          </a:p>
          <a:p>
            <a:endParaRPr lang="en-US" sz="3200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2632593"/>
      </p:ext>
    </p:extLst>
  </p:cSld>
  <p:clrMapOvr>
    <a:masterClrMapping/>
  </p:clrMapOvr>
  <p:transition spd="med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/>
              <a:t>DIVERGENT 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763000" cy="2209800"/>
          </a:xfrm>
        </p:spPr>
        <p:txBody>
          <a:bodyPr/>
          <a:lstStyle/>
          <a:p>
            <a:r>
              <a:rPr lang="en-US" sz="2800" dirty="0" smtClean="0"/>
              <a:t>Darwin’s finches went through adaptive radiation - </a:t>
            </a:r>
            <a:r>
              <a:rPr lang="en-US" altLang="en-US" sz="2800" dirty="0" smtClean="0">
                <a:cs typeface="Times New Roman" panose="02020603050405020304" pitchFamily="18" charset="0"/>
              </a:rPr>
              <a:t>process </a:t>
            </a:r>
            <a:r>
              <a:rPr lang="en-US" altLang="en-US" sz="2800" dirty="0">
                <a:cs typeface="Times New Roman" panose="02020603050405020304" pitchFamily="18" charset="0"/>
              </a:rPr>
              <a:t>by which ancestral species evolve into a number of </a:t>
            </a:r>
            <a:r>
              <a:rPr lang="en-US" altLang="en-US" sz="2800" dirty="0" smtClean="0">
                <a:cs typeface="Times New Roman" panose="02020603050405020304" pitchFamily="18" charset="0"/>
              </a:rPr>
              <a:t>different species.</a:t>
            </a:r>
            <a:endParaRPr lang="en-US" altLang="en-US" sz="2800" dirty="0"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3</a:t>
            </a:fld>
            <a:endParaRPr lang="en-US" altLang="en-US"/>
          </a:p>
        </p:txBody>
      </p:sp>
      <p:pic>
        <p:nvPicPr>
          <p:cNvPr id="5" name="Picture 1032" descr="darwin_finch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576345"/>
            <a:ext cx="5486400" cy="4265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6364048"/>
      </p:ext>
    </p:extLst>
  </p:cSld>
  <p:clrMapOvr>
    <a:masterClrMapping/>
  </p:clrMapOvr>
  <p:transition spd="med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/>
              <a:t>DIVERGENT EVOLUTION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4</a:t>
            </a:fld>
            <a:endParaRPr lang="en-US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1" y="1447799"/>
            <a:ext cx="7880684" cy="441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4292248"/>
      </p:ext>
    </p:extLst>
  </p:cSld>
  <p:clrMapOvr>
    <a:masterClrMapping/>
  </p:clrMapOvr>
  <p:transition spd="med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smtClean="0"/>
              <a:t>CONVERGENT 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b="0" dirty="0" smtClean="0"/>
              <a:t>Convergent </a:t>
            </a:r>
            <a:r>
              <a:rPr lang="en-US" sz="3200" b="0" dirty="0"/>
              <a:t>evolution is the emergence of biological structures or species that exhibit similar function and appearance but that evolved through widely different evolutionary pathways</a:t>
            </a:r>
            <a:r>
              <a:rPr lang="en-US" sz="3200" b="0" dirty="0" smtClean="0"/>
              <a:t>.</a:t>
            </a:r>
          </a:p>
          <a:p>
            <a:pPr marL="457200" indent="-457200" algn="just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3200" b="0" dirty="0">
                <a:cs typeface="Times New Roman" panose="02020603050405020304" pitchFamily="18" charset="0"/>
              </a:rPr>
              <a:t>result of geographic isolation and niches to be </a:t>
            </a:r>
            <a:r>
              <a:rPr lang="en-US" altLang="en-US" sz="3200" b="0" dirty="0" smtClean="0">
                <a:cs typeface="Times New Roman" panose="02020603050405020304" pitchFamily="18" charset="0"/>
              </a:rPr>
              <a:t>filled.</a:t>
            </a:r>
            <a:endParaRPr lang="en-US" altLang="en-US" sz="3200" b="0" dirty="0">
              <a:cs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3200" b="0" dirty="0">
                <a:cs typeface="Times New Roman" panose="02020603050405020304" pitchFamily="18" charset="0"/>
              </a:rPr>
              <a:t>process by which different species evolve similar structures or adaptations to  similar (but </a:t>
            </a:r>
            <a:r>
              <a:rPr lang="en-US" altLang="en-US" sz="3200" b="0" dirty="0" smtClean="0">
                <a:cs typeface="Times New Roman" panose="02020603050405020304" pitchFamily="18" charset="0"/>
              </a:rPr>
              <a:t>different) environments.</a:t>
            </a:r>
            <a:r>
              <a:rPr lang="en-US" altLang="en-US" sz="3200" b="0" dirty="0" smtClean="0"/>
              <a:t> </a:t>
            </a:r>
            <a:endParaRPr lang="en-US" altLang="en-US" sz="3200" b="0" dirty="0"/>
          </a:p>
          <a:p>
            <a:endParaRPr lang="en-US" sz="3200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2558148"/>
      </p:ext>
    </p:extLst>
  </p:cSld>
  <p:clrMapOvr>
    <a:masterClrMapping/>
  </p:clrMapOvr>
  <p:transition spd="med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smtClean="0"/>
              <a:t>CONVERGENT 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1600200"/>
          </a:xfrm>
        </p:spPr>
        <p:txBody>
          <a:bodyPr/>
          <a:lstStyle/>
          <a:p>
            <a:endParaRPr lang="en-US" sz="3200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6</a:t>
            </a:fld>
            <a:endParaRPr lang="en-US" altLang="en-US"/>
          </a:p>
        </p:txBody>
      </p:sp>
      <p:pic>
        <p:nvPicPr>
          <p:cNvPr id="5" name="Picture 6" descr="C21_Convergent_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625" y="914400"/>
            <a:ext cx="4397375" cy="3529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86200"/>
            <a:ext cx="4783386" cy="2839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8496826"/>
      </p:ext>
    </p:extLst>
  </p:cSld>
  <p:clrMapOvr>
    <a:masterClrMapping/>
  </p:clrMapOvr>
  <p:transition spd="med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smtClean="0"/>
              <a:t>CONVERGENT 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1600200"/>
          </a:xfrm>
        </p:spPr>
        <p:txBody>
          <a:bodyPr/>
          <a:lstStyle/>
          <a:p>
            <a:endParaRPr lang="en-US" sz="3200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7</a:t>
            </a:fld>
            <a:endParaRPr lang="en-US" altLang="en-US"/>
          </a:p>
        </p:txBody>
      </p:sp>
      <p:pic>
        <p:nvPicPr>
          <p:cNvPr id="2050" name="Picture 2" descr="convergence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237226"/>
            <a:ext cx="5334000" cy="5620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8194463"/>
      </p:ext>
    </p:extLst>
  </p:cSld>
  <p:clrMapOvr>
    <a:masterClrMapping/>
  </p:clrMapOvr>
  <p:transition spd="med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smtClean="0"/>
              <a:t>CONVERGENT 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0" dirty="0"/>
              <a:t>Darwin ran into several situations where he found many organisms on different continents that looked alike and shared many </a:t>
            </a:r>
            <a:r>
              <a:rPr lang="en-US" sz="3200" b="0" dirty="0" smtClean="0"/>
              <a:t>similarities.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0" dirty="0"/>
              <a:t>H</a:t>
            </a:r>
            <a:r>
              <a:rPr lang="en-US" sz="3200" b="0" dirty="0" smtClean="0"/>
              <a:t>owever</a:t>
            </a:r>
            <a:r>
              <a:rPr lang="en-US" sz="3200" b="0" dirty="0"/>
              <a:t>, after closer study he discovered that while they look similar they were in fact unrelated.  </a:t>
            </a:r>
            <a:endParaRPr lang="en-US" sz="3200" b="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0" dirty="0" smtClean="0"/>
              <a:t>The </a:t>
            </a:r>
            <a:r>
              <a:rPr lang="en-US" sz="3200" b="0" dirty="0"/>
              <a:t>similarities evolved due to exposure to similar </a:t>
            </a:r>
            <a:r>
              <a:rPr lang="en-US" sz="3200" u="sng" dirty="0">
                <a:solidFill>
                  <a:srgbClr val="FF0000"/>
                </a:solidFill>
              </a:rPr>
              <a:t>environmental pressures</a:t>
            </a:r>
            <a:r>
              <a:rPr lang="en-US" sz="3200" b="0" u="sng" dirty="0"/>
              <a:t>. </a:t>
            </a:r>
          </a:p>
          <a:p>
            <a:endParaRPr lang="en-US" sz="3200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4715778"/>
      </p:ext>
    </p:extLst>
  </p:cSld>
  <p:clrMapOvr>
    <a:masterClrMapping/>
  </p:clrMapOvr>
  <p:transition spd="med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smtClean="0"/>
              <a:t>EVOLUTION</a:t>
            </a:r>
            <a:endParaRPr lang="en-US" i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2514600"/>
          </a:xfrm>
        </p:spPr>
        <p:txBody>
          <a:bodyPr/>
          <a:lstStyle/>
          <a:p>
            <a:r>
              <a:rPr lang="en-US" dirty="0" smtClean="0"/>
              <a:t>Which is Divergent and which is Convergent Evolution?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9</a:t>
            </a:fld>
            <a:endParaRPr lang="en-US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781676"/>
            <a:ext cx="5905500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9192655"/>
      </p:ext>
    </p:extLst>
  </p:cSld>
  <p:clrMapOvr>
    <a:masterClrMapping/>
  </p:clrMapOvr>
  <p:transition spd="med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smtClean="0"/>
              <a:t>COEVOLUTION</a:t>
            </a:r>
            <a:endParaRPr lang="en-US" i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0" dirty="0" smtClean="0"/>
              <a:t>Co-Evolution </a:t>
            </a:r>
            <a:r>
              <a:rPr lang="en-US" sz="3200" b="0" dirty="0"/>
              <a:t>is the joint change of two or more species in close interaction. </a:t>
            </a:r>
            <a:endParaRPr lang="en-US" sz="3200" b="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0" dirty="0" smtClean="0"/>
              <a:t>Example - Bumblebees and </a:t>
            </a:r>
            <a:r>
              <a:rPr lang="en-US" sz="3200" b="0" dirty="0"/>
              <a:t>the flowers they pollinate have coevolved so that both have become </a:t>
            </a:r>
            <a:r>
              <a:rPr lang="en-US" sz="3200" dirty="0">
                <a:solidFill>
                  <a:srgbClr val="FF0000"/>
                </a:solidFill>
              </a:rPr>
              <a:t>dependent</a:t>
            </a:r>
            <a:r>
              <a:rPr lang="en-US" sz="3200" dirty="0"/>
              <a:t> </a:t>
            </a:r>
            <a:r>
              <a:rPr lang="en-US" sz="3200" b="0" dirty="0"/>
              <a:t>on each other for survival</a:t>
            </a:r>
            <a:r>
              <a:rPr lang="en-US" sz="3200" b="0" dirty="0" smtClean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200" b="0" dirty="0"/>
              <a:t>When two different organisms change in response to each other</a:t>
            </a:r>
          </a:p>
          <a:p>
            <a:endParaRPr lang="en-US" sz="2800" b="0" dirty="0"/>
          </a:p>
          <a:p>
            <a:r>
              <a:rPr lang="en-US" dirty="0" smtClean="0">
                <a:hlinkClick r:id="rId2"/>
              </a:rPr>
              <a:t>Evolution of Camouflage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10</a:t>
            </a:fld>
            <a:endParaRPr lang="en-US" altLang="en-US"/>
          </a:p>
        </p:txBody>
      </p:sp>
      <p:pic>
        <p:nvPicPr>
          <p:cNvPr id="5" name="Picture 6" descr="orchi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788568"/>
            <a:ext cx="1517133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3064559"/>
      </p:ext>
    </p:extLst>
  </p:cSld>
  <p:clrMapOvr>
    <a:masterClrMapping/>
  </p:clrMapOvr>
  <p:transition spd="med">
    <p:fade thruBlk="1"/>
  </p:transition>
</p:sld>
</file>

<file path=ppt/theme/theme1.xml><?xml version="1.0" encoding="utf-8"?>
<a:theme xmlns:a="http://schemas.openxmlformats.org/drawingml/2006/main" name="fossilized">
  <a:themeElements>
    <a:clrScheme name="fossilize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ossilized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fossilize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ssilize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ssilize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ssilize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ssilize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ssilize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ssilize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ssilize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ssilize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ssilize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ssilize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ssilize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complete_silence</Template>
  <TotalTime>2181</TotalTime>
  <Words>272</Words>
  <Application>Microsoft Office PowerPoint</Application>
  <PresentationFormat>On-screen Show (4:3)</PresentationFormat>
  <Paragraphs>41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Comic Sans MS</vt:lpstr>
      <vt:lpstr>Times New Roman</vt:lpstr>
      <vt:lpstr>Wingdings</vt:lpstr>
      <vt:lpstr>fossilized</vt:lpstr>
      <vt:lpstr>PATTERNS OF EVOLUTION</vt:lpstr>
      <vt:lpstr>DIVERGENT EVOLUTION</vt:lpstr>
      <vt:lpstr>DIVERGENT EVOLUTION</vt:lpstr>
      <vt:lpstr>DIVERGENT EVOLUTION</vt:lpstr>
      <vt:lpstr>CONVERGENT EVOLUTION</vt:lpstr>
      <vt:lpstr>CONVERGENT EVOLUTION</vt:lpstr>
      <vt:lpstr>CONVERGENT EVOLUTION</vt:lpstr>
      <vt:lpstr>CONVERGENT EVOLUTION</vt:lpstr>
      <vt:lpstr>EVOLUTION</vt:lpstr>
      <vt:lpstr>COEVOLUTION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Valued Gateway Client</dc:creator>
  <cp:lastModifiedBy>Nancy</cp:lastModifiedBy>
  <cp:revision>89</cp:revision>
  <dcterms:created xsi:type="dcterms:W3CDTF">2003-09-01T15:30:09Z</dcterms:created>
  <dcterms:modified xsi:type="dcterms:W3CDTF">2016-01-26T01:40:16Z</dcterms:modified>
</cp:coreProperties>
</file>