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571" r:id="rId2"/>
    <p:sldId id="573" r:id="rId3"/>
    <p:sldId id="572" r:id="rId4"/>
    <p:sldId id="574" r:id="rId5"/>
    <p:sldId id="575" r:id="rId6"/>
    <p:sldId id="576" r:id="rId7"/>
    <p:sldId id="421" r:id="rId8"/>
    <p:sldId id="578" r:id="rId9"/>
    <p:sldId id="577" r:id="rId10"/>
  </p:sldIdLst>
  <p:sldSz cx="9144000" cy="6858000" type="screen4x3"/>
  <p:notesSz cx="6858000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848" autoAdjust="0"/>
    <p:restoredTop sz="86410" autoAdjust="0"/>
  </p:normalViewPr>
  <p:slideViewPr>
    <p:cSldViewPr>
      <p:cViewPr varScale="1">
        <p:scale>
          <a:sx n="59" d="100"/>
          <a:sy n="59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20" y="-96"/>
      </p:cViewPr>
      <p:guideLst>
        <p:guide orient="horz" pos="287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D4D267-7600-480C-B313-D8B9FDACAC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86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7712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30700"/>
            <a:ext cx="54864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DBC5B7-4B41-4811-823E-6AF5CAEBB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5426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83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02445B43-D543-4F88-8A9E-77B1EFEA7E8C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11438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0E7A38-4BF2-4AA1-AD7D-0F0732205D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50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B775F6-4362-4F18-8865-14429C450B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84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5276D-190F-477F-B00F-3C3A4390C5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06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C4300-D3BC-4EEA-985E-DD04FFEDBA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68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3CCDA-ABDC-409E-9E55-AA87868DEA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682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2EAB29-E3F1-4DC0-84A5-AE09E08B31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42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8B426-47E4-4FFD-916C-122B8AA632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465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D7EA0-66F9-4123-9A72-D8BB539BC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20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1EDC78-4282-483D-834A-4BFC5F2F0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92DFC-3BFD-432A-A73D-545DB253D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95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67AB8E-5467-4B29-95BA-1FA957456D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21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7E51B-697C-42C9-8AF7-AC85D3FA8F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234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C9EE6-D18D-4DAA-A1D4-C72AD383C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36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DABC55CE-22EF-49DB-8FB1-663E91538D7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GEOGRAPHIC DISTRIBUTION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Darwin’s theory was that many species now living had each descended from a common ancestor.</a:t>
            </a:r>
          </a:p>
          <a:p>
            <a:r>
              <a:rPr lang="en-US" dirty="0" smtClean="0"/>
              <a:t>While many of these newer species shared similarities, they had each adapted to their new environments</a:t>
            </a:r>
          </a:p>
          <a:p>
            <a:r>
              <a:rPr lang="en-US" dirty="0" smtClean="0"/>
              <a:t>This results in adaptive radiation.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084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ADAPTIVE RADIATION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4454525"/>
          </a:xfrm>
        </p:spPr>
        <p:txBody>
          <a:bodyPr/>
          <a:lstStyle/>
          <a:p>
            <a:r>
              <a:rPr lang="en-US" dirty="0" smtClean="0"/>
              <a:t>The evolution of many </a:t>
            </a:r>
            <a:r>
              <a:rPr lang="en-US" b="1" dirty="0" smtClean="0">
                <a:solidFill>
                  <a:srgbClr val="FF0000"/>
                </a:solidFill>
              </a:rPr>
              <a:t>diversely adapted species</a:t>
            </a:r>
            <a:r>
              <a:rPr lang="en-US" dirty="0" smtClean="0"/>
              <a:t> from a common ancestor.</a:t>
            </a:r>
          </a:p>
          <a:p>
            <a:r>
              <a:rPr lang="en-US" dirty="0" smtClean="0"/>
              <a:t>Usually occurs when a population colonizes an area of diverse geographic or ecological conditions.</a:t>
            </a:r>
          </a:p>
          <a:p>
            <a:r>
              <a:rPr lang="en-US" dirty="0" smtClean="0"/>
              <a:t>Many species become so different that the possibility of cross breeding is no longer possible due to the accumulation of genetic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39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ADAPTIVE RADIATION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Starting with a recent single ancestor, this process results in the speciation and phenotypic adaptation of an array of species exhibiting different morphological and physiological traits with which they can exploit a range of divergent environments.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56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ADAPTIVE RADIATION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524000"/>
            <a:ext cx="7162800" cy="469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25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ADAPTIVE RADIATION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5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3533775" cy="4248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750" y="1828800"/>
            <a:ext cx="46609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54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SIMILARITIES IN EARLY DEVELOPMENT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effectLst/>
              </a:rPr>
              <a:t>The same groups of embryonic cells develop in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similar patterns </a:t>
            </a:r>
            <a:r>
              <a:rPr lang="en-US" dirty="0">
                <a:effectLst/>
              </a:rPr>
              <a:t>to produce the tissues and organs of all vertebrates.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56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D27AD333-D89D-4B72-9EFC-8B2236C1E91E}" type="slidenum">
              <a:rPr lang="en-US" altLang="en-US" sz="1400"/>
              <a:pPr eaLnBrk="1" hangingPunct="1"/>
              <a:t>7</a:t>
            </a:fld>
            <a:endParaRPr lang="en-US" altLang="en-US" sz="1400"/>
          </a:p>
        </p:txBody>
      </p:sp>
      <p:sp>
        <p:nvSpPr>
          <p:cNvPr id="80899" name="Text Box 2"/>
          <p:cNvSpPr txBox="1">
            <a:spLocks noChangeArrowheads="1"/>
          </p:cNvSpPr>
          <p:nvPr/>
        </p:nvSpPr>
        <p:spPr bwMode="auto">
          <a:xfrm>
            <a:off x="838200" y="381000"/>
            <a:ext cx="74977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Evidence for Evolution - Comparative Embryology</a:t>
            </a:r>
          </a:p>
        </p:txBody>
      </p:sp>
      <p:pic>
        <p:nvPicPr>
          <p:cNvPr id="80900" name="Picture 3" descr="FG16_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7"/>
          <a:stretch>
            <a:fillRect/>
          </a:stretch>
        </p:blipFill>
        <p:spPr bwMode="auto">
          <a:xfrm>
            <a:off x="243681" y="1680025"/>
            <a:ext cx="8686800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1" name="Text Box 4"/>
          <p:cNvSpPr txBox="1">
            <a:spLocks noChangeArrowheads="1"/>
          </p:cNvSpPr>
          <p:nvPr/>
        </p:nvSpPr>
        <p:spPr bwMode="auto">
          <a:xfrm>
            <a:off x="578788" y="299948"/>
            <a:ext cx="83343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/>
            <a:r>
              <a:rPr lang="en-US" altLang="en-US" sz="3600" b="1" dirty="0" smtClean="0">
                <a:solidFill>
                  <a:schemeClr val="tx2"/>
                </a:solidFill>
              </a:rPr>
              <a:t>SIMILARITIES IN EARLY DEVELOPMENT</a:t>
            </a:r>
            <a:endParaRPr lang="en-US" altLang="en-US" sz="36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SIMILARITIES IN EARLY DEVELOPMENT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47800" y="2438400"/>
            <a:ext cx="3200400" cy="3657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 = HOG</a:t>
            </a:r>
          </a:p>
          <a:p>
            <a:pPr marL="0" indent="0">
              <a:buNone/>
            </a:pPr>
            <a:r>
              <a:rPr lang="en-US" dirty="0" smtClean="0"/>
              <a:t>F = CALF</a:t>
            </a:r>
          </a:p>
          <a:p>
            <a:pPr marL="0" indent="0">
              <a:buNone/>
            </a:pPr>
            <a:r>
              <a:rPr lang="en-US" dirty="0" smtClean="0"/>
              <a:t>G = RABBIT</a:t>
            </a:r>
          </a:p>
          <a:p>
            <a:pPr marL="0" indent="0">
              <a:buNone/>
            </a:pPr>
            <a:r>
              <a:rPr lang="en-US" dirty="0" smtClean="0"/>
              <a:t>H = HUMAN	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752599"/>
            <a:ext cx="3352800" cy="410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5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" y="100012"/>
            <a:ext cx="8905875" cy="66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94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 Diagonal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 Diagonal.pot</Template>
  <TotalTime>3033</TotalTime>
  <Words>197</Words>
  <Application>Microsoft Office PowerPoint</Application>
  <PresentationFormat>On-screen Show (4:3)</PresentationFormat>
  <Paragraphs>31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Blue Diagonal</vt:lpstr>
      <vt:lpstr>GEOGRAPHIC DISTRIBUTION</vt:lpstr>
      <vt:lpstr>ADAPTIVE RADIATION</vt:lpstr>
      <vt:lpstr>ADAPTIVE RADIATION</vt:lpstr>
      <vt:lpstr>ADAPTIVE RADIATION</vt:lpstr>
      <vt:lpstr>ADAPTIVE RADIATION</vt:lpstr>
      <vt:lpstr>SIMILARITIES IN EARLY DEVELOPMENT</vt:lpstr>
      <vt:lpstr>PowerPoint Presentation</vt:lpstr>
      <vt:lpstr>SIMILARITIES IN EARLY DEVELOPMENT</vt:lpstr>
      <vt:lpstr>PowerPoint Presentation</vt:lpstr>
    </vt:vector>
  </TitlesOfParts>
  <Company>Kelso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15-1 The Puzzle of Life’s Diversity</dc:title>
  <dc:creator>Kelso</dc:creator>
  <cp:lastModifiedBy>JCBOE</cp:lastModifiedBy>
  <cp:revision>141</cp:revision>
  <cp:lastPrinted>1601-01-01T00:00:00Z</cp:lastPrinted>
  <dcterms:created xsi:type="dcterms:W3CDTF">2002-04-09T04:19:25Z</dcterms:created>
  <dcterms:modified xsi:type="dcterms:W3CDTF">2016-01-19T15:30:23Z</dcterms:modified>
</cp:coreProperties>
</file>