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588" r:id="rId2"/>
    <p:sldId id="590" r:id="rId3"/>
    <p:sldId id="591" r:id="rId4"/>
    <p:sldId id="592" r:id="rId5"/>
    <p:sldId id="584" r:id="rId6"/>
    <p:sldId id="587" r:id="rId7"/>
    <p:sldId id="593" r:id="rId8"/>
    <p:sldId id="605" r:id="rId9"/>
    <p:sldId id="422" r:id="rId10"/>
    <p:sldId id="594" r:id="rId11"/>
    <p:sldId id="595" r:id="rId12"/>
    <p:sldId id="420" r:id="rId13"/>
    <p:sldId id="596" r:id="rId14"/>
    <p:sldId id="598" r:id="rId15"/>
    <p:sldId id="597" r:id="rId16"/>
    <p:sldId id="599" r:id="rId17"/>
    <p:sldId id="603" r:id="rId18"/>
    <p:sldId id="604" r:id="rId19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48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836"/>
    </p:cViewPr>
  </p:sorterViewPr>
  <p:notesViewPr>
    <p:cSldViewPr>
      <p:cViewPr varScale="1">
        <p:scale>
          <a:sx n="82" d="100"/>
          <a:sy n="82" d="100"/>
        </p:scale>
        <p:origin x="31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D4D267-7600-480C-B313-D8B9FDACAC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BC5B7-4B41-4811-823E-6AF5CAEBB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26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70D3446C-FC4F-40A3-80C8-1C1E86DB31B3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5800"/>
            <a:ext cx="4554537" cy="3416300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0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43127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0A966A63-8D52-4D68-91B6-344ABBFE7786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4695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BC5B7-4B41-4811-823E-6AF5CAEBBCB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03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E7A38-4BF2-4AA1-AD7D-0F0732205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50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775F6-4362-4F18-8865-14429C450B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4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5276D-190F-477F-B00F-3C3A4390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6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C4300-D3BC-4EEA-985E-DD04FFEDBA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6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C3CCDA-ABDC-409E-9E55-AA87868DEA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68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EAB29-E3F1-4DC0-84A5-AE09E08B31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8B426-47E4-4FFD-916C-122B8AA63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46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D7EA0-66F9-4123-9A72-D8BB539BC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0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EDC78-4282-483D-834A-4BFC5F2F0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92DFC-3BFD-432A-A73D-545DB253D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5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7AB8E-5467-4B29-95BA-1FA957456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1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7E51B-697C-42C9-8AF7-AC85D3FA8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2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C9EE6-D18D-4DAA-A1D4-C72AD383C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6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DABC55CE-22EF-49DB-8FB1-663E91538D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REMEMBER:</a:t>
            </a:r>
          </a:p>
          <a:p>
            <a:r>
              <a:rPr lang="en-US" dirty="0" smtClean="0"/>
              <a:t>Darwin </a:t>
            </a:r>
            <a:r>
              <a:rPr lang="en-US" dirty="0"/>
              <a:t>had no concept of </a:t>
            </a:r>
            <a:r>
              <a:rPr lang="en-US" dirty="0" smtClean="0"/>
              <a:t>genetics.</a:t>
            </a:r>
            <a:endParaRPr lang="en-US" dirty="0"/>
          </a:p>
          <a:p>
            <a:r>
              <a:rPr lang="en-US" dirty="0" smtClean="0"/>
              <a:t>•Therefore</a:t>
            </a:r>
            <a:r>
              <a:rPr lang="en-US" dirty="0"/>
              <a:t>, genetic tests subject evolution </a:t>
            </a:r>
            <a:r>
              <a:rPr lang="en-US" dirty="0" smtClean="0"/>
              <a:t>to a </a:t>
            </a:r>
            <a:r>
              <a:rPr lang="en-US" dirty="0"/>
              <a:t>whole new set of possible falsifications</a:t>
            </a:r>
          </a:p>
          <a:p>
            <a:r>
              <a:rPr lang="en-US" dirty="0" smtClean="0"/>
              <a:t>How </a:t>
            </a:r>
            <a:r>
              <a:rPr lang="en-US" dirty="0"/>
              <a:t>does it 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459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1475"/>
            <a:ext cx="7772400" cy="2397125"/>
          </a:xfrm>
        </p:spPr>
        <p:txBody>
          <a:bodyPr/>
          <a:lstStyle/>
          <a:p>
            <a:r>
              <a:rPr lang="en-US" sz="2800" dirty="0" smtClean="0"/>
              <a:t>Mutations </a:t>
            </a:r>
            <a:r>
              <a:rPr lang="en-US" sz="2800" dirty="0"/>
              <a:t>happen </a:t>
            </a:r>
            <a:r>
              <a:rPr lang="en-US" sz="2800" dirty="0" smtClean="0"/>
              <a:t>gradually.</a:t>
            </a:r>
            <a:endParaRPr lang="en-US" sz="2800" dirty="0"/>
          </a:p>
          <a:p>
            <a:r>
              <a:rPr lang="en-US" sz="2800" dirty="0"/>
              <a:t>t</a:t>
            </a:r>
            <a:r>
              <a:rPr lang="en-US" sz="2800" dirty="0" smtClean="0"/>
              <a:t>herefore</a:t>
            </a:r>
            <a:r>
              <a:rPr lang="en-US" sz="2800" dirty="0"/>
              <a:t>, common descent predicts that </a:t>
            </a:r>
            <a:r>
              <a:rPr lang="en-US" sz="2800" dirty="0" smtClean="0"/>
              <a:t>related organisms </a:t>
            </a:r>
            <a:r>
              <a:rPr lang="en-US" sz="2800" dirty="0"/>
              <a:t>will have related amino acid </a:t>
            </a:r>
            <a:r>
              <a:rPr lang="en-US" sz="2800" dirty="0" smtClean="0"/>
              <a:t>sequences and </a:t>
            </a:r>
            <a:r>
              <a:rPr lang="en-US" sz="2800" dirty="0"/>
              <a:t>base sequences even if not functionally </a:t>
            </a:r>
            <a:r>
              <a:rPr lang="en-US" sz="2800" dirty="0" smtClean="0"/>
              <a:t>required.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028209"/>
            <a:ext cx="6450672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1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22475"/>
            <a:ext cx="5486400" cy="4454525"/>
          </a:xfrm>
        </p:spPr>
        <p:txBody>
          <a:bodyPr/>
          <a:lstStyle/>
          <a:p>
            <a:r>
              <a:rPr lang="en-US" dirty="0" smtClean="0"/>
              <a:t>Ubiquitous Proteins: Perform </a:t>
            </a:r>
            <a:r>
              <a:rPr lang="en-US" dirty="0"/>
              <a:t>same </a:t>
            </a:r>
            <a:r>
              <a:rPr lang="en-US" dirty="0" smtClean="0"/>
              <a:t>function for </a:t>
            </a:r>
            <a:r>
              <a:rPr lang="en-US" dirty="0"/>
              <a:t>all organisms</a:t>
            </a:r>
          </a:p>
          <a:p>
            <a:r>
              <a:rPr lang="en-US" dirty="0" smtClean="0"/>
              <a:t>Example</a:t>
            </a:r>
            <a:r>
              <a:rPr lang="en-US" dirty="0"/>
              <a:t>: </a:t>
            </a:r>
            <a:r>
              <a:rPr lang="en-US" dirty="0" smtClean="0"/>
              <a:t>Cytochrome </a:t>
            </a:r>
            <a:r>
              <a:rPr lang="en-US" dirty="0"/>
              <a:t>C</a:t>
            </a:r>
          </a:p>
          <a:p>
            <a:pPr lvl="1"/>
            <a:r>
              <a:rPr lang="en-US" dirty="0" smtClean="0"/>
              <a:t>Used in oxygen </a:t>
            </a:r>
            <a:r>
              <a:rPr lang="en-US" dirty="0"/>
              <a:t>transport</a:t>
            </a:r>
          </a:p>
          <a:p>
            <a:pPr lvl="1"/>
            <a:r>
              <a:rPr lang="en-US" dirty="0" smtClean="0"/>
              <a:t>Functionally</a:t>
            </a:r>
            <a:r>
              <a:rPr lang="en-US" dirty="0"/>
              <a:t>, </a:t>
            </a:r>
            <a:r>
              <a:rPr lang="en-US" dirty="0" smtClean="0"/>
              <a:t>no reason </a:t>
            </a:r>
            <a:r>
              <a:rPr lang="en-US" dirty="0"/>
              <a:t>to be similar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524000"/>
            <a:ext cx="3484715" cy="313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360" y="1766040"/>
            <a:ext cx="6657280" cy="44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All species of life have the same basic genetic machinery of RNA and DNA and the genetic code is essentially universal.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72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effectLst/>
              </a:rPr>
              <a:t>Sources of genetic variation in species:</a:t>
            </a:r>
            <a:endParaRPr lang="en-US" sz="3600" dirty="0">
              <a:effectLst/>
            </a:endParaRPr>
          </a:p>
          <a:p>
            <a:pPr lvl="2"/>
            <a:r>
              <a:rPr lang="en-US" sz="3200" b="1" dirty="0">
                <a:solidFill>
                  <a:srgbClr val="FF0000"/>
                </a:solidFill>
                <a:effectLst/>
              </a:rPr>
              <a:t>Mutations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lvl="2"/>
            <a:r>
              <a:rPr lang="en-US" sz="3200" b="1" dirty="0">
                <a:solidFill>
                  <a:srgbClr val="FF0000"/>
                </a:solidFill>
                <a:effectLst/>
              </a:rPr>
              <a:t>Independent Assortment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lvl="2"/>
            <a:r>
              <a:rPr lang="en-US" sz="3200" b="1" dirty="0">
                <a:solidFill>
                  <a:srgbClr val="FF0000"/>
                </a:solidFill>
                <a:effectLst/>
              </a:rPr>
              <a:t>Crossing over  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lvl="2"/>
            <a:r>
              <a:rPr lang="en-US" sz="3200" b="1" dirty="0">
                <a:solidFill>
                  <a:srgbClr val="FF0000"/>
                </a:solidFill>
                <a:effectLst/>
              </a:rPr>
              <a:t>Sexual Reproduction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51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Could it be that similar animals </a:t>
            </a:r>
            <a:r>
              <a:rPr lang="en-US" sz="2800" dirty="0" smtClean="0"/>
              <a:t>have similar </a:t>
            </a:r>
            <a:r>
              <a:rPr lang="en-US" sz="2800" dirty="0"/>
              <a:t>precise needs for </a:t>
            </a:r>
            <a:r>
              <a:rPr lang="en-US" sz="2800" dirty="0" smtClean="0"/>
              <a:t>Cytochrome c? e.g</a:t>
            </a:r>
            <a:r>
              <a:rPr lang="en-US" sz="2800" dirty="0"/>
              <a:t>., fish and dolphins, birds and </a:t>
            </a:r>
            <a:r>
              <a:rPr lang="en-US" sz="2800" dirty="0" smtClean="0"/>
              <a:t>bats? No</a:t>
            </a:r>
            <a:r>
              <a:rPr lang="en-US" sz="2800" dirty="0"/>
              <a:t>!</a:t>
            </a:r>
          </a:p>
          <a:p>
            <a:r>
              <a:rPr lang="en-US" sz="2800" dirty="0" smtClean="0"/>
              <a:t>As </a:t>
            </a:r>
            <a:r>
              <a:rPr lang="en-US" sz="2800" dirty="0"/>
              <a:t>predicted by common descent, </a:t>
            </a:r>
            <a:r>
              <a:rPr lang="en-US" sz="2800" dirty="0" smtClean="0"/>
              <a:t>humans and </a:t>
            </a:r>
            <a:r>
              <a:rPr lang="en-US" sz="2800" dirty="0"/>
              <a:t>dolphins are closer than dolphins </a:t>
            </a:r>
            <a:r>
              <a:rPr lang="en-US" sz="2800" dirty="0" smtClean="0"/>
              <a:t>and sharks</a:t>
            </a:r>
            <a:r>
              <a:rPr lang="en-US" sz="2800" dirty="0"/>
              <a:t>; humans and bats closer than </a:t>
            </a:r>
            <a:r>
              <a:rPr lang="en-US" sz="2800" dirty="0" smtClean="0"/>
              <a:t>bats and </a:t>
            </a:r>
            <a:r>
              <a:rPr lang="en-US" sz="2800" dirty="0"/>
              <a:t>birds</a:t>
            </a:r>
          </a:p>
          <a:p>
            <a:r>
              <a:rPr lang="en-US" sz="2800" dirty="0" smtClean="0"/>
              <a:t>Evolutionary </a:t>
            </a:r>
            <a:r>
              <a:rPr lang="en-US" sz="2800" dirty="0"/>
              <a:t>prediction strongly </a:t>
            </a:r>
            <a:r>
              <a:rPr lang="en-US" sz="2800" dirty="0" smtClean="0"/>
              <a:t>verified.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24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GENETIC EVIDENCE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2362200"/>
            <a:ext cx="4957012" cy="3810000"/>
          </a:xfrm>
        </p:spPr>
        <p:txBody>
          <a:bodyPr/>
          <a:lstStyle/>
          <a:p>
            <a:r>
              <a:rPr lang="en-US" dirty="0" smtClean="0"/>
              <a:t>Cladogram illustrating phylogenetic relationships among ten familiar kinds of animals.  Notice how far sharks and whales are from each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40195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 bwMode="auto">
          <a:xfrm>
            <a:off x="5029200" y="1828800"/>
            <a:ext cx="304800" cy="838200"/>
          </a:xfrm>
          <a:prstGeom prst="downArrow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6862512" y="1822784"/>
            <a:ext cx="304800" cy="838200"/>
          </a:xfrm>
          <a:prstGeom prst="downArrow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40E9661B-3F36-48D4-9A5C-C588B0AA9603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pic>
        <p:nvPicPr>
          <p:cNvPr id="81923" name="Picture 2" descr="FG16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2"/>
          <a:stretch>
            <a:fillRect/>
          </a:stretch>
        </p:blipFill>
        <p:spPr bwMode="auto">
          <a:xfrm>
            <a:off x="1371600" y="1417638"/>
            <a:ext cx="6172200" cy="541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1295400" y="304800"/>
            <a:ext cx="609600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GENETIC EVIDENCE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MORPHOLOGY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r>
              <a:rPr lang="en-US" dirty="0">
                <a:effectLst/>
              </a:rPr>
              <a:t>S</a:t>
            </a:r>
            <a:r>
              <a:rPr lang="en-US" dirty="0" smtClean="0">
                <a:effectLst/>
              </a:rPr>
              <a:t>tudy </a:t>
            </a:r>
            <a:r>
              <a:rPr lang="en-US" dirty="0">
                <a:effectLst/>
              </a:rPr>
              <a:t>of body forms and structures in an </a:t>
            </a:r>
            <a:r>
              <a:rPr lang="en-US" dirty="0" smtClean="0">
                <a:effectLst/>
              </a:rPr>
              <a:t>organism.</a:t>
            </a:r>
          </a:p>
          <a:p>
            <a:r>
              <a:rPr lang="en-US" dirty="0" smtClean="0">
                <a:effectLst/>
              </a:rPr>
              <a:t>This </a:t>
            </a:r>
            <a:r>
              <a:rPr lang="en-US" dirty="0">
                <a:effectLst/>
              </a:rPr>
              <a:t>can reveal similarities that suggest inheritance from a </a:t>
            </a:r>
            <a:r>
              <a:rPr lang="en-US" b="1" u="sng" dirty="0">
                <a:solidFill>
                  <a:srgbClr val="66FF33"/>
                </a:solidFill>
                <a:effectLst/>
              </a:rPr>
              <a:t>common ancestor</a:t>
            </a:r>
            <a:r>
              <a:rPr lang="en-US" dirty="0">
                <a:solidFill>
                  <a:srgbClr val="66FF33"/>
                </a:solidFill>
                <a:effectLst/>
              </a:rPr>
              <a:t>.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93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MORPHOLOGY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HOMOLOGOUS STRUCTURES</a:t>
            </a:r>
          </a:p>
          <a:p>
            <a:r>
              <a:rPr lang="en-US" dirty="0">
                <a:effectLst/>
              </a:rPr>
              <a:t>structures have different mature forms, but developed from the same embryonic tissue.</a:t>
            </a:r>
          </a:p>
          <a:p>
            <a:pPr lvl="0"/>
            <a:r>
              <a:rPr lang="en-US" b="1" dirty="0">
                <a:solidFill>
                  <a:srgbClr val="66FF33"/>
                </a:solidFill>
                <a:effectLst/>
              </a:rPr>
              <a:t>Organisms have descended from a </a:t>
            </a:r>
            <a:r>
              <a:rPr lang="en-US" b="1" dirty="0">
                <a:solidFill>
                  <a:srgbClr val="FF0000"/>
                </a:solidFill>
                <a:effectLst/>
              </a:rPr>
              <a:t>common ancestor.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65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fld id="{BD3A7DAA-DD70-4409-A6D7-FCDF56128108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pic>
        <p:nvPicPr>
          <p:cNvPr id="79875" name="Picture 3" descr="FG16_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4" b="5389"/>
          <a:stretch>
            <a:fillRect/>
          </a:stretch>
        </p:blipFill>
        <p:spPr bwMode="auto">
          <a:xfrm>
            <a:off x="609600" y="1600200"/>
            <a:ext cx="8077200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723390" y="457200"/>
            <a:ext cx="77348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HOMOLOGOUS STRUCTURES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MORPHOLOGY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ANALOGOUS STRUCTURES</a:t>
            </a:r>
          </a:p>
          <a:p>
            <a:r>
              <a:rPr lang="en-US" dirty="0">
                <a:effectLst/>
              </a:rPr>
              <a:t>S</a:t>
            </a:r>
            <a:r>
              <a:rPr lang="en-US" dirty="0" smtClean="0">
                <a:effectLst/>
              </a:rPr>
              <a:t>tructures </a:t>
            </a:r>
            <a:r>
              <a:rPr lang="en-US" dirty="0">
                <a:effectLst/>
              </a:rPr>
              <a:t>have similar function and superficial appearance, but different </a:t>
            </a:r>
            <a:r>
              <a:rPr lang="en-US" dirty="0" smtClean="0">
                <a:effectLst/>
              </a:rPr>
              <a:t>anatomy.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Similarities are due to </a:t>
            </a:r>
            <a:r>
              <a:rPr lang="en-US" b="1" dirty="0">
                <a:solidFill>
                  <a:srgbClr val="FF0000"/>
                </a:solidFill>
                <a:effectLst/>
              </a:rPr>
              <a:t>environmental pressures</a:t>
            </a:r>
            <a:r>
              <a:rPr lang="en-US" dirty="0">
                <a:effectLst/>
              </a:rPr>
              <a:t>, but do not demonstrate common ancestry.</a:t>
            </a: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33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COMPARATIVE MORPHOLOGY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57400"/>
            <a:ext cx="7759014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8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MORPHOLOGY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VESTIGAL ORGANS</a:t>
            </a:r>
          </a:p>
          <a:p>
            <a:r>
              <a:rPr lang="en-US" dirty="0">
                <a:effectLst/>
              </a:rPr>
              <a:t>organs that are reduced in size. They are traces of homologous organs in other species.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Structures </a:t>
            </a:r>
            <a:r>
              <a:rPr lang="en-US" dirty="0">
                <a:effectLst/>
              </a:rPr>
              <a:t>have no current function, but can </a:t>
            </a:r>
            <a:r>
              <a:rPr lang="en-US" b="1" dirty="0">
                <a:effectLst/>
              </a:rPr>
              <a:t>provide </a:t>
            </a:r>
            <a:r>
              <a:rPr lang="en-US" b="1" dirty="0">
                <a:solidFill>
                  <a:srgbClr val="FF0000"/>
                </a:solidFill>
                <a:effectLst/>
              </a:rPr>
              <a:t>information about ancestors.</a:t>
            </a:r>
            <a:endParaRPr lang="en-US" dirty="0">
              <a:solidFill>
                <a:srgbClr val="FF0000"/>
              </a:solidFill>
              <a:effectLst/>
            </a:endParaRP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9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MORPHOLOGY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41475"/>
            <a:ext cx="7772400" cy="79692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VESTIGAL ORGANS</a:t>
            </a:r>
          </a:p>
          <a:p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B426-47E4-4FFD-916C-122B8AA63276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6146" name="Picture 2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476500"/>
            <a:ext cx="4800600" cy="401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3581400" y="4724400"/>
            <a:ext cx="1219200" cy="1295400"/>
          </a:xfrm>
          <a:prstGeom prst="ellipse">
            <a:avLst/>
          </a:prstGeom>
          <a:noFill/>
          <a:ln w="38100" cap="sq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896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VESTIGIAL ORGANS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Vestigial Organs in humans:</a:t>
            </a:r>
          </a:p>
          <a:p>
            <a:r>
              <a:rPr lang="en-US" b="1" dirty="0" smtClean="0">
                <a:solidFill>
                  <a:srgbClr val="66FF33"/>
                </a:solidFill>
                <a:effectLst/>
              </a:rPr>
              <a:t>Appendix</a:t>
            </a:r>
            <a:r>
              <a:rPr lang="en-US" b="1" dirty="0">
                <a:solidFill>
                  <a:srgbClr val="66FF33"/>
                </a:solidFill>
                <a:effectLst/>
              </a:rPr>
              <a:t>: </a:t>
            </a:r>
            <a:r>
              <a:rPr lang="en-US" dirty="0">
                <a:effectLst/>
              </a:rPr>
              <a:t>This small pouch attached to your large </a:t>
            </a:r>
            <a:r>
              <a:rPr lang="en-US" dirty="0" smtClean="0">
                <a:effectLst/>
              </a:rPr>
              <a:t>intestine.</a:t>
            </a:r>
          </a:p>
          <a:p>
            <a:r>
              <a:rPr lang="en-US" b="1" dirty="0" smtClean="0">
                <a:solidFill>
                  <a:srgbClr val="66FF33"/>
                </a:solidFill>
                <a:effectLst/>
              </a:rPr>
              <a:t>Tailbone</a:t>
            </a:r>
            <a:r>
              <a:rPr lang="en-US" b="1" dirty="0">
                <a:solidFill>
                  <a:srgbClr val="66FF33"/>
                </a:solidFill>
                <a:effectLst/>
              </a:rPr>
              <a:t>: </a:t>
            </a:r>
            <a:r>
              <a:rPr lang="en-US" dirty="0" smtClean="0">
                <a:effectLst/>
              </a:rPr>
              <a:t>mammals </a:t>
            </a:r>
            <a:r>
              <a:rPr lang="en-US" dirty="0">
                <a:effectLst/>
              </a:rPr>
              <a:t>find their tails useful for balance, but </a:t>
            </a:r>
            <a:r>
              <a:rPr lang="en-US" dirty="0" smtClean="0">
                <a:effectLst/>
              </a:rPr>
              <a:t>evolution </a:t>
            </a:r>
            <a:r>
              <a:rPr lang="en-US" dirty="0">
                <a:effectLst/>
              </a:rPr>
              <a:t>converted </a:t>
            </a:r>
            <a:r>
              <a:rPr lang="en-US" dirty="0" smtClean="0">
                <a:effectLst/>
              </a:rPr>
              <a:t>the human one </a:t>
            </a:r>
            <a:r>
              <a:rPr lang="en-US" dirty="0">
                <a:effectLst/>
              </a:rPr>
              <a:t>to just some </a:t>
            </a:r>
            <a:r>
              <a:rPr lang="en-US" dirty="0" smtClean="0">
                <a:effectLst/>
              </a:rPr>
              <a:t>fused vertebrae we call a coccyx.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820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VESTIGIAL ORGANS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01000" cy="4454525"/>
          </a:xfrm>
        </p:spPr>
        <p:txBody>
          <a:bodyPr/>
          <a:lstStyle/>
          <a:p>
            <a:r>
              <a:rPr lang="en-US" b="1" dirty="0" smtClean="0">
                <a:solidFill>
                  <a:srgbClr val="66FF33"/>
                </a:solidFill>
                <a:effectLst/>
              </a:rPr>
              <a:t>Wisdom Teeth: </a:t>
            </a:r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he </a:t>
            </a:r>
            <a:r>
              <a:rPr lang="en-US" dirty="0">
                <a:effectLst/>
              </a:rPr>
              <a:t>human jaw has become smaller over time and the wisdom teeth just have nowhere to grow. </a:t>
            </a:r>
            <a:endParaRPr lang="en-US" dirty="0" smtClean="0">
              <a:effectLst/>
            </a:endParaRPr>
          </a:p>
          <a:p>
            <a:r>
              <a:rPr lang="en-US" b="1" dirty="0" smtClean="0">
                <a:solidFill>
                  <a:srgbClr val="66FF33"/>
                </a:solidFill>
                <a:effectLst/>
              </a:rPr>
              <a:t>Erector Pili and Body </a:t>
            </a:r>
            <a:r>
              <a:rPr lang="en-US" b="1" dirty="0">
                <a:solidFill>
                  <a:srgbClr val="66FF33"/>
                </a:solidFill>
                <a:effectLst/>
              </a:rPr>
              <a:t>H</a:t>
            </a:r>
            <a:r>
              <a:rPr lang="en-US" b="1" dirty="0" smtClean="0">
                <a:solidFill>
                  <a:srgbClr val="66FF33"/>
                </a:solidFill>
                <a:effectLst/>
              </a:rPr>
              <a:t>air:  </a:t>
            </a:r>
            <a:r>
              <a:rPr lang="en-US" dirty="0" smtClean="0">
                <a:effectLst/>
              </a:rPr>
              <a:t>in </a:t>
            </a:r>
            <a:r>
              <a:rPr lang="en-US" dirty="0">
                <a:effectLst/>
              </a:rPr>
              <a:t>many creatures, fear and confrontation cause muscle fibers called erector pili to activate, forcing hairs to stand up and make the animal appear larger and more threatening.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2744424"/>
      </p:ext>
    </p:extLst>
  </p:cSld>
  <p:clrMapOvr>
    <a:masterClrMapping/>
  </p:clrMapOvr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 Diagonal.pot</Template>
  <TotalTime>3033</TotalTime>
  <Words>458</Words>
  <Application>Microsoft Office PowerPoint</Application>
  <PresentationFormat>On-screen Show (4:3)</PresentationFormat>
  <Paragraphs>76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Blue Diagonal</vt:lpstr>
      <vt:lpstr>GENETIC EVIDENCE</vt:lpstr>
      <vt:lpstr>GENETIC EVIDENCE</vt:lpstr>
      <vt:lpstr>GENETIC EVIDENCE</vt:lpstr>
      <vt:lpstr>GENETIC EVIDENCE</vt:lpstr>
      <vt:lpstr>GENETIC EVIDENCE</vt:lpstr>
      <vt:lpstr>GENETIC EVIDENCE</vt:lpstr>
      <vt:lpstr>GENETIC EVIDENCE</vt:lpstr>
      <vt:lpstr>GENETIC EVIDENCE</vt:lpstr>
      <vt:lpstr>PowerPoint Presentation</vt:lpstr>
      <vt:lpstr>COMPARATIVE MORPHOLOGY</vt:lpstr>
      <vt:lpstr>COMPARATIVE MORPHOLOGY</vt:lpstr>
      <vt:lpstr>PowerPoint Presentation</vt:lpstr>
      <vt:lpstr>COMPARATIVE MORPHOLOGY</vt:lpstr>
      <vt:lpstr>COMPARATIVE MORPHOLOGY</vt:lpstr>
      <vt:lpstr>COMPARATIVE MORPHOLOGY</vt:lpstr>
      <vt:lpstr>COMPARATIVE MORPHOLOGY</vt:lpstr>
      <vt:lpstr>VESTIGIAL ORGANS</vt:lpstr>
      <vt:lpstr>VESTIGIAL ORGANS</vt:lpstr>
    </vt:vector>
  </TitlesOfParts>
  <Company>Kelso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15-1 The Puzzle of Life’s Diversity</dc:title>
  <dc:creator>Kelso</dc:creator>
  <cp:lastModifiedBy>JCBOE</cp:lastModifiedBy>
  <cp:revision>141</cp:revision>
  <cp:lastPrinted>1601-01-01T00:00:00Z</cp:lastPrinted>
  <dcterms:created xsi:type="dcterms:W3CDTF">2002-04-09T04:19:25Z</dcterms:created>
  <dcterms:modified xsi:type="dcterms:W3CDTF">2016-01-19T15:31:05Z</dcterms:modified>
</cp:coreProperties>
</file>