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8"/>
  </p:notesMasterIdLst>
  <p:handoutMasterIdLst>
    <p:handoutMasterId r:id="rId9"/>
  </p:handoutMasterIdLst>
  <p:sldIdLst>
    <p:sldId id="530" r:id="rId2"/>
    <p:sldId id="534" r:id="rId3"/>
    <p:sldId id="535" r:id="rId4"/>
    <p:sldId id="536" r:id="rId5"/>
    <p:sldId id="537" r:id="rId6"/>
    <p:sldId id="539" r:id="rId7"/>
  </p:sldIdLst>
  <p:sldSz cx="9144000" cy="6858000" type="screen4x3"/>
  <p:notesSz cx="6858000" cy="91170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33"/>
    <a:srgbClr val="FF0000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0848" autoAdjust="0"/>
    <p:restoredTop sz="86410" autoAdjust="0"/>
  </p:normalViewPr>
  <p:slideViewPr>
    <p:cSldViewPr>
      <p:cViewPr varScale="1">
        <p:scale>
          <a:sx n="55" d="100"/>
          <a:sy n="55" d="100"/>
        </p:scale>
        <p:origin x="-150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 varScale="1">
        <p:scale>
          <a:sx n="82" d="100"/>
          <a:sy n="82" d="100"/>
        </p:scale>
        <p:origin x="3156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1094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1094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61400"/>
            <a:ext cx="2971800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1094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61400"/>
            <a:ext cx="2971800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8D4D267-7600-480C-B313-D8B9FDACACF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90861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01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44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50938" y="684213"/>
            <a:ext cx="4557712" cy="34178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01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30700"/>
            <a:ext cx="5486400" cy="410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901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59813"/>
            <a:ext cx="2971800" cy="455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01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59813"/>
            <a:ext cx="2971800" cy="455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01DBC5B7-4B41-4811-823E-6AF5CAEBBCB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5542661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Comic Sans MS" pitchFamily="66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Comic Sans MS" pitchFamily="66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Comic Sans MS" pitchFamily="66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Comic Sans MS" pitchFamily="66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Comic Sans MS" pitchFamily="6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8478838" cy="6173788"/>
            <a:chOff x="0" y="0"/>
            <a:chExt cx="5341" cy="3889"/>
          </a:xfrm>
        </p:grpSpPr>
        <p:sp>
          <p:nvSpPr>
            <p:cNvPr id="5" name="Freeform 3"/>
            <p:cNvSpPr>
              <a:spLocks/>
            </p:cNvSpPr>
            <p:nvPr/>
          </p:nvSpPr>
          <p:spPr bwMode="auto">
            <a:xfrm>
              <a:off x="0" y="0"/>
              <a:ext cx="3863" cy="3889"/>
            </a:xfrm>
            <a:custGeom>
              <a:avLst/>
              <a:gdLst/>
              <a:ahLst/>
              <a:cxnLst>
                <a:cxn ang="0">
                  <a:pos x="3862" y="3418"/>
                </a:cxn>
                <a:cxn ang="0">
                  <a:pos x="457" y="0"/>
                </a:cxn>
                <a:cxn ang="0">
                  <a:pos x="0" y="0"/>
                </a:cxn>
                <a:cxn ang="0">
                  <a:pos x="0" y="481"/>
                </a:cxn>
                <a:cxn ang="0">
                  <a:pos x="3394" y="3888"/>
                </a:cxn>
                <a:cxn ang="0">
                  <a:pos x="3862" y="3418"/>
                </a:cxn>
              </a:cxnLst>
              <a:rect l="0" t="0" r="r" b="b"/>
              <a:pathLst>
                <a:path w="3863" h="3889">
                  <a:moveTo>
                    <a:pt x="3862" y="3418"/>
                  </a:moveTo>
                  <a:lnTo>
                    <a:pt x="457" y="0"/>
                  </a:lnTo>
                  <a:lnTo>
                    <a:pt x="0" y="0"/>
                  </a:lnTo>
                  <a:lnTo>
                    <a:pt x="0" y="481"/>
                  </a:lnTo>
                  <a:lnTo>
                    <a:pt x="3394" y="3888"/>
                  </a:lnTo>
                  <a:lnTo>
                    <a:pt x="3862" y="3418"/>
                  </a:lnTo>
                </a:path>
              </a:pathLst>
            </a:custGeom>
            <a:solidFill>
              <a:schemeClr val="bg1">
                <a:alpha val="50000"/>
              </a:schemeClr>
            </a:solidFill>
            <a:ln w="9525">
              <a:noFill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auto">
            <a:xfrm>
              <a:off x="860" y="0"/>
              <a:ext cx="3394" cy="3223"/>
            </a:xfrm>
            <a:custGeom>
              <a:avLst/>
              <a:gdLst/>
              <a:ahLst/>
              <a:cxnLst>
                <a:cxn ang="0">
                  <a:pos x="370" y="0"/>
                </a:cxn>
                <a:cxn ang="0">
                  <a:pos x="3393" y="3036"/>
                </a:cxn>
                <a:cxn ang="0">
                  <a:pos x="3208" y="3222"/>
                </a:cxn>
                <a:cxn ang="0">
                  <a:pos x="0" y="0"/>
                </a:cxn>
                <a:cxn ang="0">
                  <a:pos x="370" y="0"/>
                </a:cxn>
              </a:cxnLst>
              <a:rect l="0" t="0" r="r" b="b"/>
              <a:pathLst>
                <a:path w="3394" h="3223">
                  <a:moveTo>
                    <a:pt x="370" y="0"/>
                  </a:moveTo>
                  <a:lnTo>
                    <a:pt x="3393" y="3036"/>
                  </a:lnTo>
                  <a:lnTo>
                    <a:pt x="3208" y="3222"/>
                  </a:lnTo>
                  <a:lnTo>
                    <a:pt x="0" y="0"/>
                  </a:lnTo>
                  <a:lnTo>
                    <a:pt x="370" y="0"/>
                  </a:lnTo>
                </a:path>
              </a:pathLst>
            </a:custGeom>
            <a:solidFill>
              <a:schemeClr val="bg1">
                <a:alpha val="50000"/>
              </a:schemeClr>
            </a:solidFill>
            <a:ln w="9525">
              <a:noFill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auto">
            <a:xfrm>
              <a:off x="2187" y="0"/>
              <a:ext cx="2859" cy="2556"/>
            </a:xfrm>
            <a:custGeom>
              <a:avLst/>
              <a:gdLst/>
              <a:ahLst/>
              <a:cxnLst>
                <a:cxn ang="0">
                  <a:pos x="630" y="0"/>
                </a:cxn>
                <a:cxn ang="0">
                  <a:pos x="2858" y="2238"/>
                </a:cxn>
                <a:cxn ang="0">
                  <a:pos x="2543" y="2555"/>
                </a:cxn>
                <a:cxn ang="0">
                  <a:pos x="0" y="0"/>
                </a:cxn>
                <a:cxn ang="0">
                  <a:pos x="630" y="0"/>
                </a:cxn>
              </a:cxnLst>
              <a:rect l="0" t="0" r="r" b="b"/>
              <a:pathLst>
                <a:path w="2859" h="2556">
                  <a:moveTo>
                    <a:pt x="630" y="0"/>
                  </a:moveTo>
                  <a:lnTo>
                    <a:pt x="2858" y="2238"/>
                  </a:lnTo>
                  <a:lnTo>
                    <a:pt x="2543" y="2555"/>
                  </a:lnTo>
                  <a:lnTo>
                    <a:pt x="0" y="0"/>
                  </a:lnTo>
                  <a:lnTo>
                    <a:pt x="630" y="0"/>
                  </a:lnTo>
                </a:path>
              </a:pathLst>
            </a:custGeom>
            <a:solidFill>
              <a:schemeClr val="bg1">
                <a:alpha val="50000"/>
              </a:schemeClr>
            </a:solidFill>
            <a:ln w="9525">
              <a:noFill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auto">
            <a:xfrm>
              <a:off x="3055" y="0"/>
              <a:ext cx="2286" cy="212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111" y="2120"/>
                </a:cxn>
                <a:cxn ang="0">
                  <a:pos x="2285" y="1945"/>
                </a:cxn>
                <a:cxn ang="0">
                  <a:pos x="348" y="0"/>
                </a:cxn>
                <a:cxn ang="0">
                  <a:pos x="0" y="0"/>
                </a:cxn>
              </a:cxnLst>
              <a:rect l="0" t="0" r="r" b="b"/>
              <a:pathLst>
                <a:path w="2286" h="2121">
                  <a:moveTo>
                    <a:pt x="0" y="0"/>
                  </a:moveTo>
                  <a:lnTo>
                    <a:pt x="2111" y="2120"/>
                  </a:lnTo>
                  <a:lnTo>
                    <a:pt x="2285" y="1945"/>
                  </a:lnTo>
                  <a:lnTo>
                    <a:pt x="348" y="0"/>
                  </a:lnTo>
                  <a:lnTo>
                    <a:pt x="0" y="0"/>
                  </a:lnTo>
                </a:path>
              </a:pathLst>
            </a:custGeom>
            <a:solidFill>
              <a:schemeClr val="bg1">
                <a:alpha val="50000"/>
              </a:schemeClr>
            </a:solidFill>
            <a:ln w="9525">
              <a:noFill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</p:grpSp>
      <p:sp>
        <p:nvSpPr>
          <p:cNvPr id="3079" name="Rectangle 7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1430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80" name="Rectangle 8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2819400"/>
            <a:ext cx="6400800" cy="1752600"/>
          </a:xfrm>
          <a:ln w="9525">
            <a:headEnd/>
            <a:tailEnd/>
          </a:ln>
        </p:spPr>
        <p:txBody>
          <a:bodyPr lIns="92075" tIns="46038" rIns="92075" bIns="46038"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9" name="Rectangle 9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Rectangle 1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Rectangle 1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D0E7A38-4BF2-4AA1-AD7D-0F0732205D2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905063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8B775F6-4362-4F18-8865-14429C450BE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358472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4D5276D-190F-477F-B00F-3C3A4390C58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510615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641475"/>
            <a:ext cx="3810000" cy="44545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41475"/>
            <a:ext cx="3810000" cy="44545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E6C4300-D3BC-4EEA-985E-DD04FFEDBA8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776801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0C3CCDA-ABDC-409E-9E55-AA87868DEA4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216828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72EAB29-E3F1-4DC0-84A5-AE09E08B31A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054244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888B426-47E4-4FFD-916C-122B8AA6327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574656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6D7EA0-66F9-4123-9A72-D8BB539BC2E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452076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71EDC78-4282-483D-834A-4BFC5F2F088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719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3E92DFC-3BFD-432A-A73D-545DB253D13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859599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228600"/>
            <a:ext cx="1943100" cy="5867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28600"/>
            <a:ext cx="56769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367AB8E-5467-4B29-95BA-1FA957456DE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99213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1219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641475"/>
            <a:ext cx="3810000" cy="4454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641475"/>
            <a:ext cx="3810000" cy="4454525"/>
          </a:xfrm>
        </p:spPr>
        <p:txBody>
          <a:bodyPr/>
          <a:lstStyle/>
          <a:p>
            <a:pPr lvl="0"/>
            <a:endParaRPr lang="en-US" noProof="0" dirty="0" smtClean="0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467E51B-697C-42C9-8AF7-AC85D3FA8F3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542347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1219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641475"/>
            <a:ext cx="3810000" cy="4454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41475"/>
            <a:ext cx="3810000" cy="4454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B5C9EE6-D18D-4DAA-A1D4-C72AD383C47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103626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bg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8478838" cy="6173788"/>
            <a:chOff x="0" y="0"/>
            <a:chExt cx="5341" cy="3889"/>
          </a:xfrm>
        </p:grpSpPr>
        <p:sp>
          <p:nvSpPr>
            <p:cNvPr id="2051" name="Freeform 3"/>
            <p:cNvSpPr>
              <a:spLocks/>
            </p:cNvSpPr>
            <p:nvPr/>
          </p:nvSpPr>
          <p:spPr bwMode="auto">
            <a:xfrm>
              <a:off x="0" y="0"/>
              <a:ext cx="3863" cy="3889"/>
            </a:xfrm>
            <a:custGeom>
              <a:avLst/>
              <a:gdLst/>
              <a:ahLst/>
              <a:cxnLst>
                <a:cxn ang="0">
                  <a:pos x="3862" y="3418"/>
                </a:cxn>
                <a:cxn ang="0">
                  <a:pos x="457" y="0"/>
                </a:cxn>
                <a:cxn ang="0">
                  <a:pos x="0" y="0"/>
                </a:cxn>
                <a:cxn ang="0">
                  <a:pos x="0" y="481"/>
                </a:cxn>
                <a:cxn ang="0">
                  <a:pos x="3394" y="3888"/>
                </a:cxn>
                <a:cxn ang="0">
                  <a:pos x="3862" y="3418"/>
                </a:cxn>
              </a:cxnLst>
              <a:rect l="0" t="0" r="r" b="b"/>
              <a:pathLst>
                <a:path w="3863" h="3889">
                  <a:moveTo>
                    <a:pt x="3862" y="3418"/>
                  </a:moveTo>
                  <a:lnTo>
                    <a:pt x="457" y="0"/>
                  </a:lnTo>
                  <a:lnTo>
                    <a:pt x="0" y="0"/>
                  </a:lnTo>
                  <a:lnTo>
                    <a:pt x="0" y="481"/>
                  </a:lnTo>
                  <a:lnTo>
                    <a:pt x="3394" y="3888"/>
                  </a:lnTo>
                  <a:lnTo>
                    <a:pt x="3862" y="3418"/>
                  </a:lnTo>
                </a:path>
              </a:pathLst>
            </a:custGeom>
            <a:solidFill>
              <a:schemeClr val="bg1">
                <a:alpha val="50000"/>
              </a:schemeClr>
            </a:solidFill>
            <a:ln w="9525">
              <a:noFill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52" name="Freeform 4"/>
            <p:cNvSpPr>
              <a:spLocks/>
            </p:cNvSpPr>
            <p:nvPr/>
          </p:nvSpPr>
          <p:spPr bwMode="auto">
            <a:xfrm>
              <a:off x="860" y="0"/>
              <a:ext cx="3394" cy="3223"/>
            </a:xfrm>
            <a:custGeom>
              <a:avLst/>
              <a:gdLst/>
              <a:ahLst/>
              <a:cxnLst>
                <a:cxn ang="0">
                  <a:pos x="370" y="0"/>
                </a:cxn>
                <a:cxn ang="0">
                  <a:pos x="3393" y="3036"/>
                </a:cxn>
                <a:cxn ang="0">
                  <a:pos x="3208" y="3222"/>
                </a:cxn>
                <a:cxn ang="0">
                  <a:pos x="0" y="0"/>
                </a:cxn>
                <a:cxn ang="0">
                  <a:pos x="370" y="0"/>
                </a:cxn>
              </a:cxnLst>
              <a:rect l="0" t="0" r="r" b="b"/>
              <a:pathLst>
                <a:path w="3394" h="3223">
                  <a:moveTo>
                    <a:pt x="370" y="0"/>
                  </a:moveTo>
                  <a:lnTo>
                    <a:pt x="3393" y="3036"/>
                  </a:lnTo>
                  <a:lnTo>
                    <a:pt x="3208" y="3222"/>
                  </a:lnTo>
                  <a:lnTo>
                    <a:pt x="0" y="0"/>
                  </a:lnTo>
                  <a:lnTo>
                    <a:pt x="370" y="0"/>
                  </a:lnTo>
                </a:path>
              </a:pathLst>
            </a:custGeom>
            <a:solidFill>
              <a:schemeClr val="bg1">
                <a:alpha val="50000"/>
              </a:schemeClr>
            </a:solidFill>
            <a:ln w="9525">
              <a:noFill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53" name="Freeform 5"/>
            <p:cNvSpPr>
              <a:spLocks/>
            </p:cNvSpPr>
            <p:nvPr/>
          </p:nvSpPr>
          <p:spPr bwMode="auto">
            <a:xfrm>
              <a:off x="2187" y="0"/>
              <a:ext cx="2859" cy="2556"/>
            </a:xfrm>
            <a:custGeom>
              <a:avLst/>
              <a:gdLst/>
              <a:ahLst/>
              <a:cxnLst>
                <a:cxn ang="0">
                  <a:pos x="630" y="0"/>
                </a:cxn>
                <a:cxn ang="0">
                  <a:pos x="2858" y="2238"/>
                </a:cxn>
                <a:cxn ang="0">
                  <a:pos x="2543" y="2555"/>
                </a:cxn>
                <a:cxn ang="0">
                  <a:pos x="0" y="0"/>
                </a:cxn>
                <a:cxn ang="0">
                  <a:pos x="630" y="0"/>
                </a:cxn>
              </a:cxnLst>
              <a:rect l="0" t="0" r="r" b="b"/>
              <a:pathLst>
                <a:path w="2859" h="2556">
                  <a:moveTo>
                    <a:pt x="630" y="0"/>
                  </a:moveTo>
                  <a:lnTo>
                    <a:pt x="2858" y="2238"/>
                  </a:lnTo>
                  <a:lnTo>
                    <a:pt x="2543" y="2555"/>
                  </a:lnTo>
                  <a:lnTo>
                    <a:pt x="0" y="0"/>
                  </a:lnTo>
                  <a:lnTo>
                    <a:pt x="630" y="0"/>
                  </a:lnTo>
                </a:path>
              </a:pathLst>
            </a:custGeom>
            <a:solidFill>
              <a:schemeClr val="bg1">
                <a:alpha val="50000"/>
              </a:schemeClr>
            </a:solidFill>
            <a:ln w="9525">
              <a:noFill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54" name="Freeform 6"/>
            <p:cNvSpPr>
              <a:spLocks/>
            </p:cNvSpPr>
            <p:nvPr/>
          </p:nvSpPr>
          <p:spPr bwMode="auto">
            <a:xfrm>
              <a:off x="3055" y="0"/>
              <a:ext cx="2286" cy="212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111" y="2120"/>
                </a:cxn>
                <a:cxn ang="0">
                  <a:pos x="2285" y="1945"/>
                </a:cxn>
                <a:cxn ang="0">
                  <a:pos x="348" y="0"/>
                </a:cxn>
                <a:cxn ang="0">
                  <a:pos x="0" y="0"/>
                </a:cxn>
              </a:cxnLst>
              <a:rect l="0" t="0" r="r" b="b"/>
              <a:pathLst>
                <a:path w="2286" h="2121">
                  <a:moveTo>
                    <a:pt x="0" y="0"/>
                  </a:moveTo>
                  <a:lnTo>
                    <a:pt x="2111" y="2120"/>
                  </a:lnTo>
                  <a:lnTo>
                    <a:pt x="2285" y="1945"/>
                  </a:lnTo>
                  <a:lnTo>
                    <a:pt x="348" y="0"/>
                  </a:lnTo>
                  <a:lnTo>
                    <a:pt x="0" y="0"/>
                  </a:lnTo>
                </a:path>
              </a:pathLst>
            </a:custGeom>
            <a:solidFill>
              <a:schemeClr val="bg1">
                <a:alpha val="50000"/>
              </a:schemeClr>
            </a:solidFill>
            <a:ln w="9525">
              <a:noFill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</p:grpSp>
      <p:sp>
        <p:nvSpPr>
          <p:cNvPr id="2055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228600"/>
            <a:ext cx="77724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7" name="Rectangle 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50000"/>
              </a:spcBef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8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50000"/>
              </a:spcBef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9" name="Rectangle 1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1400"/>
            </a:lvl1pPr>
          </a:lstStyle>
          <a:p>
            <a:fld id="{DABC55CE-22EF-49DB-8FB1-663E91538D75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2060" name="Rectangle 1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641475"/>
            <a:ext cx="7772400" cy="445452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90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88" r:id="rId12"/>
    <p:sldLayoutId id="2147483689" r:id="rId13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Comic Sans MS" pitchFamily="66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Comic Sans MS" pitchFamily="66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Comic Sans MS" pitchFamily="66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Comic Sans MS" pitchFamily="66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Comic Sans MS" pitchFamily="66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Comic Sans MS" pitchFamily="66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Comic Sans MS" pitchFamily="66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Comic Sans MS" pitchFamily="6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anose="05000000000000000000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»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anose="05000000000000000000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youtube.com/watch?v=vCHdT9MWIaA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http://legacy.owensboro.kctcs.edu/gcaplan/bio/notes/Image684.gif" TargetMode="External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64JUJdZdDQo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WATCH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u="sng" dirty="0">
                <a:effectLst/>
                <a:hlinkClick r:id="rId2"/>
              </a:rPr>
              <a:t>Natural</a:t>
            </a:r>
            <a:r>
              <a:rPr lang="en-US" u="sng" dirty="0">
                <a:effectLst/>
              </a:rPr>
              <a:t> Selection Animation</a:t>
            </a:r>
            <a:r>
              <a:rPr lang="en-US" dirty="0">
                <a:effectLst/>
              </a:rPr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775F6-4362-4F18-8865-14429C450BEA}" type="slidenum">
              <a:rPr lang="en-US" altLang="en-US" smtClean="0"/>
              <a:pPr/>
              <a:t>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989065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RESULTS OF NATURAL SELECTION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>
                <a:solidFill>
                  <a:srgbClr val="66FF33"/>
                </a:solidFill>
                <a:effectLst/>
              </a:rPr>
              <a:t>Directional </a:t>
            </a:r>
            <a:r>
              <a:rPr lang="en-US" b="1" dirty="0" smtClean="0">
                <a:solidFill>
                  <a:srgbClr val="66FF33"/>
                </a:solidFill>
                <a:effectLst/>
              </a:rPr>
              <a:t>Selection </a:t>
            </a:r>
            <a:endParaRPr lang="en-US" dirty="0">
              <a:solidFill>
                <a:srgbClr val="66FF33"/>
              </a:solidFill>
              <a:effectLst/>
            </a:endParaRPr>
          </a:p>
          <a:p>
            <a:pPr lvl="0"/>
            <a:r>
              <a:rPr lang="en-US" dirty="0">
                <a:effectLst/>
              </a:rPr>
              <a:t>Environmental changes occurs causing one phenotype to replace another. As a result, there can be a rapid shift in allele frequencies favoring one extreme.  Example – peppered moth, antibiotic resistance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775F6-4362-4F18-8865-14429C450BEA}" type="slidenum">
              <a:rPr lang="en-US" altLang="en-US" smtClean="0"/>
              <a:pPr/>
              <a:t>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963552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RESULTS OF NATURAL SELECTION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>
                <a:solidFill>
                  <a:srgbClr val="66FF33"/>
                </a:solidFill>
                <a:effectLst/>
              </a:rPr>
              <a:t>Diversifying (Disruptive) selection</a:t>
            </a:r>
            <a:endParaRPr lang="en-US" dirty="0">
              <a:solidFill>
                <a:srgbClr val="66FF33"/>
              </a:solidFill>
              <a:effectLst/>
            </a:endParaRPr>
          </a:p>
          <a:p>
            <a:pPr lvl="0"/>
            <a:r>
              <a:rPr lang="en-US" dirty="0">
                <a:effectLst/>
              </a:rPr>
              <a:t>When individuals at the extremes have a higher fitness than individuals in the middle. If the selection is strong and last long enough, the population can split into two different populations. Example - Darwin’s finches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775F6-4362-4F18-8865-14429C450BEA}" type="slidenum">
              <a:rPr lang="en-US" altLang="en-US" smtClean="0"/>
              <a:pPr/>
              <a:t>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939470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RESULTS OF NATURAL SELECTION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>
                <a:solidFill>
                  <a:srgbClr val="66FF33"/>
                </a:solidFill>
                <a:effectLst/>
              </a:rPr>
              <a:t>Stabilizing </a:t>
            </a:r>
            <a:r>
              <a:rPr lang="en-US" b="1" dirty="0" smtClean="0">
                <a:solidFill>
                  <a:srgbClr val="66FF33"/>
                </a:solidFill>
                <a:effectLst/>
              </a:rPr>
              <a:t>Selection  </a:t>
            </a:r>
            <a:endParaRPr lang="en-US" dirty="0">
              <a:solidFill>
                <a:srgbClr val="66FF33"/>
              </a:solidFill>
              <a:effectLst/>
            </a:endParaRPr>
          </a:p>
          <a:p>
            <a:pPr lvl="0"/>
            <a:r>
              <a:rPr lang="en-US" dirty="0">
                <a:effectLst/>
              </a:rPr>
              <a:t>When individuals in the middle have a higher fitness than individuals in the extreme. Intermediate forms increase and extreme forms decrease in the population. Example – human birth weights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775F6-4362-4F18-8865-14429C450BEA}" type="slidenum">
              <a:rPr lang="en-US" altLang="en-US" smtClean="0"/>
              <a:pPr/>
              <a:t>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939470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RESULTS OF NATURAL SELECTION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775F6-4362-4F18-8865-14429C450BEA}" type="slidenum">
              <a:rPr lang="en-US" altLang="en-US" smtClean="0"/>
              <a:pPr/>
              <a:t>5</a:t>
            </a:fld>
            <a:endParaRPr lang="en-US" altLang="en-US"/>
          </a:p>
        </p:txBody>
      </p:sp>
      <p:pic>
        <p:nvPicPr>
          <p:cNvPr id="3074" name="il_fi" descr="http://legacy.owensboro.kctcs.edu/gcaplan/bio/notes/Image684.gif"/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96" t="40384"/>
          <a:stretch>
            <a:fillRect/>
          </a:stretch>
        </p:blipFill>
        <p:spPr bwMode="auto">
          <a:xfrm>
            <a:off x="381000" y="2133600"/>
            <a:ext cx="8192012" cy="298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385919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WATCH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hlinkClick r:id="rId2"/>
              </a:rPr>
              <a:t>Types of Natural Selection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775F6-4362-4F18-8865-14429C450BEA}" type="slidenum">
              <a:rPr lang="en-US" altLang="en-US" smtClean="0"/>
              <a:pPr/>
              <a:t>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6938801"/>
      </p:ext>
    </p:extLst>
  </p:cSld>
  <p:clrMapOvr>
    <a:masterClrMapping/>
  </p:clrMapOvr>
</p:sld>
</file>

<file path=ppt/theme/theme1.xml><?xml version="1.0" encoding="utf-8"?>
<a:theme xmlns:a="http://schemas.openxmlformats.org/drawingml/2006/main" name="Blue Diagonal">
  <a:themeElements>
    <a:clrScheme name="Blue Diagonal 1">
      <a:dk1>
        <a:srgbClr val="000000"/>
      </a:dk1>
      <a:lt1>
        <a:srgbClr val="FFFFFF"/>
      </a:lt1>
      <a:dk2>
        <a:srgbClr val="0066FF"/>
      </a:dk2>
      <a:lt2>
        <a:srgbClr val="FFFF00"/>
      </a:lt2>
      <a:accent1>
        <a:srgbClr val="00CCCC"/>
      </a:accent1>
      <a:accent2>
        <a:srgbClr val="FF33CC"/>
      </a:accent2>
      <a:accent3>
        <a:srgbClr val="AAB8FF"/>
      </a:accent3>
      <a:accent4>
        <a:srgbClr val="DADADA"/>
      </a:accent4>
      <a:accent5>
        <a:srgbClr val="AAE2E2"/>
      </a:accent5>
      <a:accent6>
        <a:srgbClr val="E72DB9"/>
      </a:accent6>
      <a:hlink>
        <a:srgbClr val="FF4568"/>
      </a:hlink>
      <a:folHlink>
        <a:srgbClr val="CCECFF"/>
      </a:folHlink>
    </a:clrScheme>
    <a:fontScheme name="Blue Diagonal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itchFamily="6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itchFamily="66" charset="0"/>
          </a:defRPr>
        </a:defPPr>
      </a:lstStyle>
    </a:lnDef>
  </a:objectDefaults>
  <a:extraClrSchemeLst>
    <a:extraClrScheme>
      <a:clrScheme name="Blue Diagonal 1">
        <a:dk1>
          <a:srgbClr val="000000"/>
        </a:dk1>
        <a:lt1>
          <a:srgbClr val="FFFFFF"/>
        </a:lt1>
        <a:dk2>
          <a:srgbClr val="0066FF"/>
        </a:dk2>
        <a:lt2>
          <a:srgbClr val="FFFF00"/>
        </a:lt2>
        <a:accent1>
          <a:srgbClr val="00CCCC"/>
        </a:accent1>
        <a:accent2>
          <a:srgbClr val="FF33CC"/>
        </a:accent2>
        <a:accent3>
          <a:srgbClr val="AAB8FF"/>
        </a:accent3>
        <a:accent4>
          <a:srgbClr val="DADADA"/>
        </a:accent4>
        <a:accent5>
          <a:srgbClr val="AAE2E2"/>
        </a:accent5>
        <a:accent6>
          <a:srgbClr val="E72DB9"/>
        </a:accent6>
        <a:hlink>
          <a:srgbClr val="FF4568"/>
        </a:hlink>
        <a:folHlink>
          <a:srgbClr val="CCE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Diagonal 2">
        <a:dk1>
          <a:srgbClr val="000000"/>
        </a:dk1>
        <a:lt1>
          <a:srgbClr val="9999FF"/>
        </a:lt1>
        <a:dk2>
          <a:srgbClr val="6600FF"/>
        </a:dk2>
        <a:lt2>
          <a:srgbClr val="FFFFFF"/>
        </a:lt2>
        <a:accent1>
          <a:srgbClr val="CCCCFF"/>
        </a:accent1>
        <a:accent2>
          <a:srgbClr val="FF99FF"/>
        </a:accent2>
        <a:accent3>
          <a:srgbClr val="CACAFF"/>
        </a:accent3>
        <a:accent4>
          <a:srgbClr val="000000"/>
        </a:accent4>
        <a:accent5>
          <a:srgbClr val="E2E2FF"/>
        </a:accent5>
        <a:accent6>
          <a:srgbClr val="E78AE7"/>
        </a:accent6>
        <a:hlink>
          <a:srgbClr val="00CC66"/>
        </a:hlink>
        <a:folHlink>
          <a:srgbClr val="CCE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Diagonal 3">
        <a:dk1>
          <a:srgbClr val="000000"/>
        </a:dk1>
        <a:lt1>
          <a:srgbClr val="FFFFFF"/>
        </a:lt1>
        <a:dk2>
          <a:srgbClr val="000000"/>
        </a:dk2>
        <a:lt2>
          <a:srgbClr val="CBCBCB"/>
        </a:lt2>
        <a:accent1>
          <a:srgbClr val="DDDDDD"/>
        </a:accent1>
        <a:accent2>
          <a:srgbClr val="B2B2B2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A1A1A1"/>
        </a:accent6>
        <a:hlink>
          <a:srgbClr val="4D4D4D"/>
        </a:hlink>
        <a:folHlink>
          <a:srgbClr val="77777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Diagonal 4">
        <a:dk1>
          <a:srgbClr val="000000"/>
        </a:dk1>
        <a:lt1>
          <a:srgbClr val="FFFFFF"/>
        </a:lt1>
        <a:dk2>
          <a:srgbClr val="990066"/>
        </a:dk2>
        <a:lt2>
          <a:srgbClr val="FFFF00"/>
        </a:lt2>
        <a:accent1>
          <a:srgbClr val="996633"/>
        </a:accent1>
        <a:accent2>
          <a:srgbClr val="CC6600"/>
        </a:accent2>
        <a:accent3>
          <a:srgbClr val="CAAAB8"/>
        </a:accent3>
        <a:accent4>
          <a:srgbClr val="DADADA"/>
        </a:accent4>
        <a:accent5>
          <a:srgbClr val="CAB8AD"/>
        </a:accent5>
        <a:accent6>
          <a:srgbClr val="B95C00"/>
        </a:accent6>
        <a:hlink>
          <a:srgbClr val="999933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Designs\Blue Diagonal.pot</Template>
  <TotalTime>3033</TotalTime>
  <Words>143</Words>
  <Application>Microsoft Office PowerPoint</Application>
  <PresentationFormat>On-screen Show (4:3)</PresentationFormat>
  <Paragraphs>20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Blue Diagonal</vt:lpstr>
      <vt:lpstr>WATCH</vt:lpstr>
      <vt:lpstr>RESULTS OF NATURAL SELECTION</vt:lpstr>
      <vt:lpstr>RESULTS OF NATURAL SELECTION</vt:lpstr>
      <vt:lpstr>RESULTS OF NATURAL SELECTION</vt:lpstr>
      <vt:lpstr>RESULTS OF NATURAL SELECTION</vt:lpstr>
      <vt:lpstr>WATCH</vt:lpstr>
    </vt:vector>
  </TitlesOfParts>
  <Company>Kelso Consulting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15-1 The Puzzle of Life’s Diversity</dc:title>
  <dc:creator>Kelso</dc:creator>
  <cp:lastModifiedBy>JCBOE</cp:lastModifiedBy>
  <cp:revision>141</cp:revision>
  <cp:lastPrinted>1601-01-01T00:00:00Z</cp:lastPrinted>
  <dcterms:created xsi:type="dcterms:W3CDTF">2002-04-09T04:19:25Z</dcterms:created>
  <dcterms:modified xsi:type="dcterms:W3CDTF">2016-01-19T15:29:19Z</dcterms:modified>
</cp:coreProperties>
</file>